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4" r:id="rId2"/>
    <p:sldId id="265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73" autoAdjust="0"/>
  </p:normalViewPr>
  <p:slideViewPr>
    <p:cSldViewPr>
      <p:cViewPr>
        <p:scale>
          <a:sx n="90" d="100"/>
          <a:sy n="90" d="100"/>
        </p:scale>
        <p:origin x="-122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BE6CE-AB20-4734-9B37-B8A78D6943DA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1F28F-4D81-4026-874B-6198D8966F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76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06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87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99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41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088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836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044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82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2449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05B07C-5C6D-4EB5-BECF-E2747480745C}" type="datetimeFigureOut">
              <a:rPr lang="pt-BR" smtClean="0"/>
              <a:pPr/>
              <a:t>01/12/2016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Mini </a:t>
            </a:r>
            <a:r>
              <a:rPr lang="en-US" sz="3600" dirty="0" err="1" smtClean="0"/>
              <a:t>Curso</a:t>
            </a:r>
            <a:r>
              <a:rPr lang="en-US" sz="3600" dirty="0" smtClean="0"/>
              <a:t> </a:t>
            </a:r>
            <a:r>
              <a:rPr lang="pt-BR" sz="3600" dirty="0" smtClean="0"/>
              <a:t>Machine </a:t>
            </a:r>
            <a:r>
              <a:rPr lang="pt-BR" sz="3600" dirty="0" err="1" smtClean="0"/>
              <a:t>Learning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400800" cy="762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Thiago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Henrique Gomes </a:t>
            </a:r>
            <a:r>
              <a:rPr lang="en-US" dirty="0" err="1" smtClean="0">
                <a:solidFill>
                  <a:schemeClr val="tx1"/>
                </a:solidFill>
              </a:rPr>
              <a:t>Lobato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3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590800" y="18288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Treine o data set dado com todos os modelos anteriores e tente achar o melhor resultado possível. Esse </a:t>
            </a:r>
            <a:r>
              <a:rPr lang="pt-BR" sz="1400" dirty="0" err="1" smtClean="0"/>
              <a:t>dataset</a:t>
            </a:r>
            <a:r>
              <a:rPr lang="pt-BR" sz="1400" dirty="0" smtClean="0"/>
              <a:t> possui dados reais com um alto nível de ruído, então não espere que os resultados sejam tão altos como os anteriores.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pt-BR" sz="4000" dirty="0" err="1" smtClean="0"/>
              <a:t>Unsupervised</a:t>
            </a:r>
            <a:r>
              <a:rPr lang="pt-BR" sz="4000" dirty="0" smtClean="0"/>
              <a:t> </a:t>
            </a:r>
            <a:r>
              <a:rPr lang="pt-BR" sz="4000" dirty="0" err="1" smtClean="0"/>
              <a:t>Learning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pt-BR" sz="1400" dirty="0" err="1" smtClean="0"/>
              <a:t>Unsupervised</a:t>
            </a:r>
            <a:r>
              <a:rPr lang="pt-BR" sz="1400" dirty="0" smtClean="0"/>
              <a:t> </a:t>
            </a:r>
            <a:r>
              <a:rPr lang="pt-BR" sz="1400" dirty="0" err="1" smtClean="0"/>
              <a:t>learning</a:t>
            </a:r>
            <a:r>
              <a:rPr lang="pt-BR" sz="1400" dirty="0" smtClean="0"/>
              <a:t> é o método de treinar sem </a:t>
            </a:r>
            <a:r>
              <a:rPr lang="pt-BR" sz="1400" dirty="0" err="1" smtClean="0"/>
              <a:t>labels</a:t>
            </a:r>
            <a:r>
              <a:rPr lang="pt-BR" sz="1400" dirty="0" smtClean="0"/>
              <a:t>. Ele é usado para identificar grupos específicos nos dados. Pode ser usado para identificar segmentos de compradores, recomendação de filmes (</a:t>
            </a:r>
            <a:r>
              <a:rPr lang="pt-BR" sz="1400" dirty="0" err="1" smtClean="0"/>
              <a:t>netflix</a:t>
            </a:r>
            <a:r>
              <a:rPr lang="pt-BR" sz="1400" dirty="0" smtClean="0"/>
              <a:t>), produtos, separação de cores etc.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219200"/>
            <a:ext cx="49564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5</a:t>
            </a:r>
            <a:r>
              <a:rPr lang="en-US" sz="4000" dirty="0" smtClean="0"/>
              <a:t>: </a:t>
            </a:r>
            <a:r>
              <a:rPr lang="pt-BR" sz="4000" dirty="0" err="1" smtClean="0"/>
              <a:t>K-means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pt-BR" sz="1400" dirty="0" err="1" smtClean="0"/>
              <a:t>K-means</a:t>
            </a:r>
            <a:r>
              <a:rPr lang="pt-BR" sz="1400" dirty="0" smtClean="0"/>
              <a:t> é o algoritmo mais famoso de </a:t>
            </a:r>
            <a:r>
              <a:rPr lang="pt-BR" sz="1400" dirty="0" err="1" smtClean="0"/>
              <a:t>usupervised</a:t>
            </a:r>
            <a:r>
              <a:rPr lang="pt-BR" sz="1400" dirty="0" smtClean="0"/>
              <a:t> </a:t>
            </a:r>
            <a:r>
              <a:rPr lang="pt-BR" sz="1400" dirty="0" err="1" smtClean="0"/>
              <a:t>learning</a:t>
            </a:r>
            <a:r>
              <a:rPr lang="pt-BR" sz="1400" dirty="0" smtClean="0"/>
              <a:t>. Ele funciona criando centroides que são posicionados aleatoriamente no espaço dimensional, todos os pontos são classificados pela menor distância possível ao centro. Após isso, o centroide dos novos é calculado e o processo interativo se repete até a conversão.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219200"/>
            <a:ext cx="5181600" cy="36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4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Use </a:t>
            </a:r>
            <a:r>
              <a:rPr lang="pt-BR" sz="1400" dirty="0" err="1" smtClean="0"/>
              <a:t>K-means</a:t>
            </a:r>
            <a:r>
              <a:rPr lang="pt-BR" sz="1400" dirty="0" smtClean="0"/>
              <a:t> para separar as cores de uma imagem. Você deve escolher o número de clusters ideal para ter as cores desejadas.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524000"/>
            <a:ext cx="5261801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O que é?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52400" y="190500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Machine learning é </a:t>
            </a:r>
            <a:r>
              <a:rPr lang="pt-BR" sz="1400" dirty="0" smtClean="0"/>
              <a:t>a área que lida com o aprendizado de máquinas eletrônicas. O objetivo é fazer o computador aprender determinados tipos de ação, classificação, detecção etc.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Machine </a:t>
            </a:r>
            <a:r>
              <a:rPr lang="pt-BR" sz="1400" dirty="0" err="1" smtClean="0"/>
              <a:t>learning</a:t>
            </a:r>
            <a:r>
              <a:rPr lang="pt-BR" sz="1400" dirty="0" smtClean="0"/>
              <a:t> é dividido em 3 grandes áreas que são</a:t>
            </a:r>
            <a:r>
              <a:rPr lang="en-US" sz="1400" dirty="0" smtClean="0"/>
              <a:t>:</a:t>
            </a:r>
          </a:p>
          <a:p>
            <a:pPr>
              <a:buFontTx/>
              <a:buChar char="-"/>
            </a:pPr>
            <a:r>
              <a:rPr lang="en-US" sz="1400" dirty="0" smtClean="0"/>
              <a:t> Supervised learning</a:t>
            </a:r>
          </a:p>
          <a:p>
            <a:pPr>
              <a:buFontTx/>
              <a:buChar char="-"/>
            </a:pPr>
            <a:r>
              <a:rPr lang="en-US" sz="1400" dirty="0" smtClean="0"/>
              <a:t> Unsupervised learning </a:t>
            </a:r>
          </a:p>
          <a:p>
            <a:pPr>
              <a:buFontTx/>
              <a:buChar char="-"/>
            </a:pPr>
            <a:r>
              <a:rPr lang="en-US" sz="1400" dirty="0" smtClean="0"/>
              <a:t> Reinforcement learning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Nesse</a:t>
            </a:r>
            <a:r>
              <a:rPr lang="en-US" sz="1400" dirty="0" smtClean="0"/>
              <a:t> </a:t>
            </a:r>
            <a:r>
              <a:rPr lang="en-US" sz="1400" dirty="0" err="1" smtClean="0"/>
              <a:t>curso</a:t>
            </a:r>
            <a:r>
              <a:rPr lang="en-US" sz="1400" dirty="0" smtClean="0"/>
              <a:t> </a:t>
            </a:r>
            <a:r>
              <a:rPr lang="en-US" sz="1400" dirty="0" err="1" smtClean="0"/>
              <a:t>vamos</a:t>
            </a:r>
            <a:r>
              <a:rPr lang="en-US" sz="1400" dirty="0" smtClean="0"/>
              <a:t> </a:t>
            </a:r>
            <a:r>
              <a:rPr lang="en-US" sz="1400" dirty="0" err="1" smtClean="0"/>
              <a:t>focar</a:t>
            </a:r>
            <a:r>
              <a:rPr lang="en-US" sz="1400" dirty="0" smtClean="0"/>
              <a:t> </a:t>
            </a:r>
            <a:r>
              <a:rPr lang="en-US" sz="1400" dirty="0" err="1" smtClean="0"/>
              <a:t>nas</a:t>
            </a:r>
            <a:r>
              <a:rPr lang="en-US" sz="1400" dirty="0" smtClean="0"/>
              <a:t> </a:t>
            </a:r>
            <a:r>
              <a:rPr lang="en-US" sz="1400" dirty="0" err="1" smtClean="0"/>
              <a:t>primeiras</a:t>
            </a:r>
            <a:r>
              <a:rPr lang="en-US" sz="1400" dirty="0" smtClean="0"/>
              <a:t> </a:t>
            </a:r>
            <a:r>
              <a:rPr lang="en-US" sz="1400" dirty="0" err="1" smtClean="0"/>
              <a:t>duas</a:t>
            </a:r>
            <a:r>
              <a:rPr lang="en-US" sz="1400" dirty="0" smtClean="0"/>
              <a:t> </a:t>
            </a:r>
            <a:r>
              <a:rPr lang="en-US" sz="1400" dirty="0" err="1" smtClean="0"/>
              <a:t>partes</a:t>
            </a:r>
            <a:r>
              <a:rPr lang="en-US" sz="1400" dirty="0" smtClean="0"/>
              <a:t>.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752600"/>
            <a:ext cx="4500562" cy="263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1</a:t>
            </a:r>
            <a:r>
              <a:rPr lang="en-US" sz="4000" dirty="0" smtClean="0"/>
              <a:t>: Supervised learning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smtClean="0"/>
              <a:t>Supervised learning é o </a:t>
            </a:r>
            <a:r>
              <a:rPr lang="en-US" sz="1400" dirty="0" err="1" smtClean="0"/>
              <a:t>tipo</a:t>
            </a:r>
            <a:r>
              <a:rPr lang="en-US" sz="1400" dirty="0" smtClean="0"/>
              <a:t> de </a:t>
            </a:r>
            <a:r>
              <a:rPr lang="en-US" sz="1400" dirty="0" err="1" smtClean="0"/>
              <a:t>aprendizado</a:t>
            </a:r>
            <a:r>
              <a:rPr lang="en-US" sz="1400" dirty="0" smtClean="0"/>
              <a:t> no </a:t>
            </a:r>
            <a:r>
              <a:rPr lang="en-US" sz="1400" dirty="0" err="1" smtClean="0"/>
              <a:t>qual</a:t>
            </a:r>
            <a:r>
              <a:rPr lang="en-US" sz="1400" dirty="0" smtClean="0"/>
              <a:t> voc</a:t>
            </a:r>
            <a:r>
              <a:rPr lang="pt-BR" sz="1400" dirty="0" smtClean="0"/>
              <a:t>ê ensina seu modelo com </a:t>
            </a:r>
            <a:r>
              <a:rPr lang="pt-BR" sz="1400" dirty="0" err="1" smtClean="0"/>
              <a:t>labels</a:t>
            </a:r>
            <a:r>
              <a:rPr lang="pt-BR" sz="1400" dirty="0" smtClean="0"/>
              <a:t>. Você pega várias propriedades</a:t>
            </a:r>
            <a:r>
              <a:rPr lang="en-US" sz="1400" dirty="0" smtClean="0"/>
              <a:t>/features e </a:t>
            </a:r>
            <a:r>
              <a:rPr lang="en-US" sz="1400" dirty="0" err="1" smtClean="0"/>
              <a:t>relaciona</a:t>
            </a:r>
            <a:r>
              <a:rPr lang="en-US" sz="1400" dirty="0" smtClean="0"/>
              <a:t> as </a:t>
            </a:r>
            <a:r>
              <a:rPr lang="en-US" sz="1400" dirty="0" err="1" smtClean="0"/>
              <a:t>mesmas</a:t>
            </a:r>
            <a:r>
              <a:rPr lang="en-US" sz="1400" dirty="0" smtClean="0"/>
              <a:t> com labels, </a:t>
            </a:r>
            <a:r>
              <a:rPr lang="en-US" sz="1400" dirty="0" err="1" smtClean="0"/>
              <a:t>para</a:t>
            </a:r>
            <a:r>
              <a:rPr lang="en-US" sz="1400" dirty="0" smtClean="0"/>
              <a:t>, </a:t>
            </a:r>
            <a:r>
              <a:rPr lang="en-US" sz="1400" dirty="0" err="1" smtClean="0"/>
              <a:t>dessa</a:t>
            </a:r>
            <a:r>
              <a:rPr lang="en-US" sz="1400" dirty="0" smtClean="0"/>
              <a:t> forma, </a:t>
            </a:r>
            <a:r>
              <a:rPr lang="en-US" sz="1400" dirty="0" err="1" smtClean="0"/>
              <a:t>seu</a:t>
            </a:r>
            <a:r>
              <a:rPr lang="en-US" sz="1400" dirty="0" smtClean="0"/>
              <a:t> </a:t>
            </a:r>
            <a:r>
              <a:rPr lang="en-US" sz="1400" dirty="0" err="1" smtClean="0"/>
              <a:t>modelo</a:t>
            </a:r>
            <a:r>
              <a:rPr lang="en-US" sz="1400" dirty="0" smtClean="0"/>
              <a:t> </a:t>
            </a:r>
            <a:r>
              <a:rPr lang="en-US" sz="1400" dirty="0" err="1" smtClean="0"/>
              <a:t>conseguir</a:t>
            </a:r>
            <a:r>
              <a:rPr lang="en-US" sz="1400" dirty="0" smtClean="0"/>
              <a:t> </a:t>
            </a:r>
            <a:r>
              <a:rPr lang="en-US" sz="1400" dirty="0" err="1" smtClean="0"/>
              <a:t>prever</a:t>
            </a:r>
            <a:r>
              <a:rPr lang="en-US" sz="1400" dirty="0" smtClean="0"/>
              <a:t> labels de </a:t>
            </a:r>
            <a:r>
              <a:rPr lang="en-US" sz="1400" dirty="0" err="1" smtClean="0"/>
              <a:t>objetos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conhece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Um </a:t>
            </a:r>
            <a:r>
              <a:rPr lang="en-US" sz="1400" dirty="0" err="1" smtClean="0"/>
              <a:t>exemplo</a:t>
            </a:r>
            <a:r>
              <a:rPr lang="en-US" sz="1400" dirty="0" smtClean="0"/>
              <a:t> </a:t>
            </a:r>
            <a:r>
              <a:rPr lang="en-US" sz="1400" dirty="0" err="1" smtClean="0"/>
              <a:t>seria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aplicação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defeitos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peças</a:t>
            </a:r>
            <a:r>
              <a:rPr lang="en-US" sz="1400" dirty="0" smtClean="0"/>
              <a:t>.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poderia</a:t>
            </a:r>
            <a:r>
              <a:rPr lang="en-US" sz="1400" dirty="0" smtClean="0"/>
              <a:t> </a:t>
            </a:r>
            <a:r>
              <a:rPr lang="en-US" sz="1400" dirty="0" err="1" smtClean="0"/>
              <a:t>fazer</a:t>
            </a:r>
            <a:r>
              <a:rPr lang="en-US" sz="1400" dirty="0" smtClean="0"/>
              <a:t> </a:t>
            </a:r>
            <a:r>
              <a:rPr lang="en-US" sz="1400" dirty="0" err="1" smtClean="0"/>
              <a:t>alguma</a:t>
            </a:r>
            <a:r>
              <a:rPr lang="en-US" sz="1400" dirty="0" smtClean="0"/>
              <a:t> </a:t>
            </a:r>
            <a:r>
              <a:rPr lang="en-US" sz="1400" dirty="0" err="1" smtClean="0"/>
              <a:t>medição</a:t>
            </a:r>
            <a:r>
              <a:rPr lang="en-US" sz="1400" dirty="0" smtClean="0"/>
              <a:t>, </a:t>
            </a:r>
            <a:r>
              <a:rPr lang="en-US" sz="1400" dirty="0" err="1" smtClean="0"/>
              <a:t>seja</a:t>
            </a:r>
            <a:r>
              <a:rPr lang="en-US" sz="1400" dirty="0" smtClean="0"/>
              <a:t> de </a:t>
            </a:r>
            <a:r>
              <a:rPr lang="en-US" sz="1400" dirty="0" err="1" smtClean="0"/>
              <a:t>ruído</a:t>
            </a:r>
            <a:r>
              <a:rPr lang="en-US" sz="1400" dirty="0" smtClean="0"/>
              <a:t>, </a:t>
            </a:r>
            <a:r>
              <a:rPr lang="en-US" sz="1400" dirty="0" err="1" smtClean="0"/>
              <a:t>corrente</a:t>
            </a:r>
            <a:r>
              <a:rPr lang="en-US" sz="1400" dirty="0" smtClean="0"/>
              <a:t> </a:t>
            </a:r>
            <a:r>
              <a:rPr lang="en-US" sz="1400" dirty="0" err="1" smtClean="0"/>
              <a:t>elétrica</a:t>
            </a:r>
            <a:r>
              <a:rPr lang="en-US" sz="1400" dirty="0" smtClean="0"/>
              <a:t>, </a:t>
            </a:r>
            <a:r>
              <a:rPr lang="en-US" sz="1400" dirty="0" err="1" smtClean="0"/>
              <a:t>vibração</a:t>
            </a:r>
            <a:r>
              <a:rPr lang="en-US" sz="1400" dirty="0" smtClean="0"/>
              <a:t> etc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vários</a:t>
            </a:r>
            <a:r>
              <a:rPr lang="en-US" sz="1400" dirty="0" smtClean="0"/>
              <a:t> </a:t>
            </a:r>
            <a:r>
              <a:rPr lang="en-US" sz="1400" dirty="0" err="1" smtClean="0"/>
              <a:t>equipamentos</a:t>
            </a:r>
            <a:r>
              <a:rPr lang="en-US" sz="1400" dirty="0" smtClean="0"/>
              <a:t> </a:t>
            </a:r>
            <a:r>
              <a:rPr lang="en-US" sz="1400" dirty="0" err="1" smtClean="0"/>
              <a:t>defeituosos</a:t>
            </a:r>
            <a:r>
              <a:rPr lang="en-US" sz="1400" dirty="0" smtClean="0"/>
              <a:t> e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vários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funcionam</a:t>
            </a:r>
            <a:r>
              <a:rPr lang="en-US" sz="1400" dirty="0" smtClean="0"/>
              <a:t> </a:t>
            </a:r>
            <a:r>
              <a:rPr lang="en-US" sz="1400" dirty="0" err="1" smtClean="0"/>
              <a:t>bem</a:t>
            </a:r>
            <a:r>
              <a:rPr lang="en-US" sz="1400" dirty="0" smtClean="0"/>
              <a:t>. </a:t>
            </a:r>
            <a:r>
              <a:rPr lang="en-US" sz="1400" dirty="0" err="1" smtClean="0"/>
              <a:t>Após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,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treina</a:t>
            </a:r>
            <a:r>
              <a:rPr lang="en-US" sz="1400" dirty="0" smtClean="0"/>
              <a:t> </a:t>
            </a:r>
            <a:r>
              <a:rPr lang="en-US" sz="1400" dirty="0" err="1" smtClean="0"/>
              <a:t>seu</a:t>
            </a:r>
            <a:r>
              <a:rPr lang="en-US" sz="1400" dirty="0" smtClean="0"/>
              <a:t> </a:t>
            </a:r>
            <a:r>
              <a:rPr lang="en-US" sz="1400" dirty="0" err="1" smtClean="0"/>
              <a:t>modelo</a:t>
            </a:r>
            <a:r>
              <a:rPr lang="en-US" sz="1400" dirty="0" smtClean="0"/>
              <a:t> com as labels: </a:t>
            </a:r>
            <a:r>
              <a:rPr lang="en-US" sz="1400" dirty="0" err="1" smtClean="0"/>
              <a:t>defeito</a:t>
            </a:r>
            <a:r>
              <a:rPr lang="en-US" sz="1400" dirty="0" smtClean="0"/>
              <a:t> e </a:t>
            </a:r>
            <a:r>
              <a:rPr lang="en-US" sz="1400" dirty="0" err="1" smtClean="0"/>
              <a:t>sem</a:t>
            </a:r>
            <a:r>
              <a:rPr lang="en-US" sz="1400" dirty="0" smtClean="0"/>
              <a:t> </a:t>
            </a:r>
            <a:r>
              <a:rPr lang="en-US" sz="1400" dirty="0" err="1" smtClean="0"/>
              <a:t>defeito</a:t>
            </a:r>
            <a:r>
              <a:rPr lang="en-US" sz="1400" dirty="0" smtClean="0"/>
              <a:t> </a:t>
            </a:r>
            <a:r>
              <a:rPr lang="en-US" sz="1400" dirty="0" err="1" smtClean="0"/>
              <a:t>nos</a:t>
            </a:r>
            <a:r>
              <a:rPr lang="en-US" sz="1400" dirty="0" smtClean="0"/>
              <a:t> dados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medi</a:t>
            </a:r>
            <a:r>
              <a:rPr lang="pt-BR" sz="1400" dirty="0" err="1" smtClean="0"/>
              <a:t>ção</a:t>
            </a:r>
            <a:r>
              <a:rPr lang="pt-BR" sz="1400" dirty="0" smtClean="0"/>
              <a:t>, e, no final, você terá um modelo capaz de classificar automaticamente se uma peça está ou não com defeito através da medição. </a:t>
            </a:r>
            <a:r>
              <a:rPr lang="en-US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752600"/>
            <a:ext cx="53911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K </a:t>
            </a:r>
            <a:r>
              <a:rPr lang="pt-BR" sz="4000" dirty="0" err="1" smtClean="0"/>
              <a:t>nearest</a:t>
            </a:r>
            <a:r>
              <a:rPr lang="pt-BR" sz="4000" dirty="0" smtClean="0"/>
              <a:t> </a:t>
            </a:r>
            <a:r>
              <a:rPr lang="pt-BR" sz="4000" dirty="0" err="1" smtClean="0"/>
              <a:t>neighbors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smtClean="0"/>
              <a:t>KNN (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vizinhos</a:t>
            </a:r>
            <a:r>
              <a:rPr lang="en-US" sz="1400" dirty="0" smtClean="0"/>
              <a:t> </a:t>
            </a:r>
            <a:r>
              <a:rPr lang="en-US" sz="1400" dirty="0" err="1" smtClean="0"/>
              <a:t>próximos</a:t>
            </a:r>
            <a:r>
              <a:rPr lang="en-US" sz="1400" dirty="0" smtClean="0"/>
              <a:t>) é um dos </a:t>
            </a:r>
            <a:r>
              <a:rPr lang="en-US" sz="1400" dirty="0" err="1" smtClean="0"/>
              <a:t>algoritimos</a:t>
            </a:r>
            <a:r>
              <a:rPr lang="en-US" sz="1400" dirty="0" smtClean="0"/>
              <a:t> de supervised learning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intuitivos</a:t>
            </a:r>
            <a:r>
              <a:rPr lang="en-US" sz="1400" dirty="0" smtClean="0"/>
              <a:t>. </a:t>
            </a:r>
            <a:r>
              <a:rPr lang="en-US" sz="1400" dirty="0" err="1" smtClean="0"/>
              <a:t>Ele</a:t>
            </a:r>
            <a:r>
              <a:rPr lang="en-US" sz="1400" dirty="0" smtClean="0"/>
              <a:t> </a:t>
            </a:r>
            <a:r>
              <a:rPr lang="en-US" sz="1400" dirty="0" err="1" smtClean="0"/>
              <a:t>funciona</a:t>
            </a:r>
            <a:r>
              <a:rPr lang="en-US" sz="1400" dirty="0" smtClean="0"/>
              <a:t> </a:t>
            </a:r>
            <a:r>
              <a:rPr lang="en-US" sz="1400" dirty="0" err="1" smtClean="0"/>
              <a:t>classificando</a:t>
            </a:r>
            <a:r>
              <a:rPr lang="en-US" sz="1400" dirty="0" smtClean="0"/>
              <a:t> um sample </a:t>
            </a:r>
            <a:r>
              <a:rPr lang="en-US" sz="1400" dirty="0" err="1" smtClean="0"/>
              <a:t>baseado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um </a:t>
            </a:r>
            <a:r>
              <a:rPr lang="en-US" sz="1400" dirty="0" err="1" smtClean="0"/>
              <a:t>número</a:t>
            </a:r>
            <a:r>
              <a:rPr lang="en-US" sz="1400" dirty="0" smtClean="0"/>
              <a:t> K de samples </a:t>
            </a:r>
            <a:r>
              <a:rPr lang="en-US" sz="1400" dirty="0" err="1" smtClean="0"/>
              <a:t>próximos</a:t>
            </a:r>
            <a:r>
              <a:rPr lang="en-US" sz="1400" dirty="0" smtClean="0"/>
              <a:t> </a:t>
            </a:r>
            <a:r>
              <a:rPr lang="en-US" sz="1400" dirty="0" err="1" smtClean="0"/>
              <a:t>conhecidos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</a:t>
            </a:r>
            <a:r>
              <a:rPr lang="en-US" sz="1400" dirty="0" err="1" smtClean="0"/>
              <a:t>Podemos</a:t>
            </a:r>
            <a:r>
              <a:rPr lang="en-US" sz="1400" dirty="0" smtClean="0"/>
              <a:t> </a:t>
            </a:r>
            <a:r>
              <a:rPr lang="en-US" sz="1400" dirty="0" err="1" smtClean="0"/>
              <a:t>usar</a:t>
            </a:r>
            <a:r>
              <a:rPr lang="en-US" sz="1400" dirty="0" smtClean="0"/>
              <a:t> </a:t>
            </a:r>
            <a:r>
              <a:rPr lang="en-US" sz="1400" dirty="0" err="1" smtClean="0"/>
              <a:t>várias</a:t>
            </a:r>
            <a:r>
              <a:rPr lang="en-US" sz="1400" dirty="0" smtClean="0"/>
              <a:t> </a:t>
            </a:r>
            <a:r>
              <a:rPr lang="en-US" sz="1400" dirty="0" err="1" smtClean="0"/>
              <a:t>formas</a:t>
            </a:r>
            <a:r>
              <a:rPr lang="en-US" sz="1400" dirty="0" smtClean="0"/>
              <a:t> de </a:t>
            </a:r>
            <a:r>
              <a:rPr lang="en-US" sz="1400" dirty="0" err="1" smtClean="0"/>
              <a:t>classifica</a:t>
            </a:r>
            <a:r>
              <a:rPr lang="pt-BR" sz="1400" dirty="0" err="1" smtClean="0"/>
              <a:t>ção</a:t>
            </a:r>
            <a:r>
              <a:rPr lang="pt-BR" sz="1400" dirty="0" smtClean="0"/>
              <a:t> como a maioria ao redor, botar um peso proporcional a distância etc.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95400"/>
            <a:ext cx="4724400" cy="337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K </a:t>
            </a:r>
            <a:r>
              <a:rPr lang="pt-BR" sz="4000" dirty="0" err="1" smtClean="0"/>
              <a:t>nearest</a:t>
            </a:r>
            <a:r>
              <a:rPr lang="pt-BR" sz="4000" dirty="0" smtClean="0"/>
              <a:t> </a:t>
            </a:r>
            <a:r>
              <a:rPr lang="pt-BR" sz="4000" dirty="0" err="1" smtClean="0"/>
              <a:t>neighbors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No </a:t>
            </a:r>
            <a:r>
              <a:rPr lang="pt-BR" sz="1400" dirty="0" err="1" smtClean="0"/>
              <a:t>matlab</a:t>
            </a:r>
            <a:r>
              <a:rPr lang="pt-BR" sz="1400" dirty="0" smtClean="0"/>
              <a:t> podemos usar o KNN através da função </a:t>
            </a:r>
            <a:r>
              <a:rPr lang="pt-BR" sz="1400" dirty="0" err="1" smtClean="0"/>
              <a:t>fitcknn</a:t>
            </a:r>
            <a:r>
              <a:rPr lang="pt-BR" sz="1400" dirty="0" smtClean="0"/>
              <a:t>. Com ela podemos pegar várias </a:t>
            </a:r>
            <a:r>
              <a:rPr lang="pt-BR" sz="1400" dirty="0" err="1" smtClean="0"/>
              <a:t>features</a:t>
            </a:r>
            <a:r>
              <a:rPr lang="pt-BR" sz="1400" dirty="0" smtClean="0"/>
              <a:t> de teste e verificar o resultado. 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600200"/>
            <a:ext cx="524424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1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514600" y="1595021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Treine o classificador KNN para prever se uma pessoa tem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n</a:t>
            </a:r>
            <a:r>
              <a:rPr lang="pt-BR" sz="1400" dirty="0" err="1" smtClean="0"/>
              <a:t>ão</a:t>
            </a:r>
            <a:r>
              <a:rPr lang="pt-BR" sz="1400" dirty="0" smtClean="0"/>
              <a:t> c</a:t>
            </a:r>
            <a:r>
              <a:rPr lang="en-US" sz="1400" dirty="0" err="1" smtClean="0"/>
              <a:t>âncer</a:t>
            </a:r>
            <a:r>
              <a:rPr lang="en-US" sz="1400" dirty="0" smtClean="0"/>
              <a:t> </a:t>
            </a:r>
            <a:r>
              <a:rPr lang="pt-BR" sz="1400" dirty="0" smtClean="0"/>
              <a:t>e avalie o objeto em um grupo de treino</a:t>
            </a:r>
            <a:r>
              <a:rPr lang="en-US" sz="1400" dirty="0" smtClean="0"/>
              <a:t>(80% dos dados)</a:t>
            </a:r>
            <a:r>
              <a:rPr lang="pt-BR" sz="1400" dirty="0" smtClean="0"/>
              <a:t> e de teste (20% dos dados). Avalie os acertos do seu modelo nos dois grupos, qual a diferença?</a:t>
            </a:r>
          </a:p>
          <a:p>
            <a:pPr>
              <a:buFont typeface="Arial" pitchFamily="34" charset="0"/>
              <a:buChar char="•"/>
            </a:pPr>
            <a:endParaRPr lang="de-DE" sz="1400" dirty="0" smtClean="0"/>
          </a:p>
          <a:p>
            <a:pPr>
              <a:buFont typeface="Arial" pitchFamily="34" charset="0"/>
              <a:buChar char="•"/>
            </a:pPr>
            <a:endParaRPr lang="de-DE" sz="1400" dirty="0" smtClean="0"/>
          </a:p>
          <a:p>
            <a:pPr>
              <a:buFont typeface="Arial" pitchFamily="34" charset="0"/>
              <a:buChar char="•"/>
            </a:pPr>
            <a:endParaRPr lang="de-DE" sz="1400" dirty="0" smtClean="0"/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Datasets</a:t>
            </a:r>
          </a:p>
          <a:p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pt-BR" sz="4000" dirty="0" err="1" smtClean="0"/>
              <a:t>Decision</a:t>
            </a:r>
            <a:r>
              <a:rPr lang="pt-BR" sz="4000" dirty="0" smtClean="0"/>
              <a:t> </a:t>
            </a:r>
            <a:r>
              <a:rPr lang="pt-BR" sz="4000" dirty="0" err="1" smtClean="0"/>
              <a:t>Tree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pt-BR" sz="1400" dirty="0" err="1" smtClean="0"/>
              <a:t>Decision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 (árvore de decisão) é um método de classificação não linear que divide a classificação em vários ramos que dependem de determinadas propriedades.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smtClean="0"/>
              <a:t>No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</a:t>
            </a:r>
            <a:r>
              <a:rPr lang="en-US" sz="1400" dirty="0" err="1" smtClean="0"/>
              <a:t>ela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ser </a:t>
            </a:r>
            <a:r>
              <a:rPr lang="en-US" sz="1400" dirty="0" err="1" smtClean="0"/>
              <a:t>usada</a:t>
            </a:r>
            <a:r>
              <a:rPr lang="en-US" sz="1400" dirty="0" smtClean="0"/>
              <a:t> </a:t>
            </a:r>
            <a:r>
              <a:rPr lang="en-US" sz="1400" dirty="0" err="1" smtClean="0"/>
              <a:t>pela</a:t>
            </a:r>
            <a:r>
              <a:rPr lang="en-US" sz="1400" dirty="0" smtClean="0"/>
              <a:t> fun</a:t>
            </a:r>
            <a:r>
              <a:rPr lang="pt-BR" sz="1400" dirty="0" err="1" smtClean="0"/>
              <a:t>ção</a:t>
            </a:r>
            <a:r>
              <a:rPr lang="pt-BR" sz="1400" dirty="0" smtClean="0"/>
              <a:t> </a:t>
            </a:r>
            <a:r>
              <a:rPr lang="pt-BR" sz="1400" dirty="0" err="1" smtClean="0"/>
              <a:t>fitctree</a:t>
            </a:r>
            <a:r>
              <a:rPr lang="pt-BR" sz="1400" dirty="0" smtClean="0"/>
              <a:t>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90600"/>
            <a:ext cx="3429000" cy="302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886200"/>
            <a:ext cx="3810000" cy="230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2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362200" y="1600200"/>
            <a:ext cx="304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Treine o mesmo </a:t>
            </a:r>
            <a:r>
              <a:rPr lang="pt-BR" sz="1400" dirty="0" err="1" smtClean="0"/>
              <a:t>dataset</a:t>
            </a:r>
            <a:r>
              <a:rPr lang="pt-BR" sz="1400" dirty="0" smtClean="0"/>
              <a:t> no classificador de </a:t>
            </a:r>
            <a:r>
              <a:rPr lang="pt-BR" sz="1400" dirty="0" err="1" smtClean="0"/>
              <a:t>decision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 e depois verifique os objetos de escolha através do comando </a:t>
            </a:r>
            <a:r>
              <a:rPr lang="pt-BR" sz="1400" dirty="0" err="1" smtClean="0"/>
              <a:t>view</a:t>
            </a:r>
            <a:r>
              <a:rPr lang="pt-BR" sz="1400" dirty="0" smtClean="0"/>
              <a:t>(</a:t>
            </a:r>
            <a:r>
              <a:rPr lang="pt-BR" sz="1400" dirty="0" err="1" smtClean="0"/>
              <a:t>ctree</a:t>
            </a:r>
            <a:r>
              <a:rPr lang="pt-BR" sz="1400" dirty="0" smtClean="0"/>
              <a:t>,'</a:t>
            </a:r>
            <a:r>
              <a:rPr lang="pt-BR" sz="1400" dirty="0" err="1" smtClean="0"/>
              <a:t>mode</a:t>
            </a:r>
            <a:r>
              <a:rPr lang="pt-BR" sz="1400" dirty="0" smtClean="0"/>
              <a:t>','</a:t>
            </a:r>
            <a:r>
              <a:rPr lang="pt-BR" sz="1400" dirty="0" err="1" smtClean="0"/>
              <a:t>graph</a:t>
            </a:r>
            <a:r>
              <a:rPr lang="pt-BR" sz="1400" dirty="0" smtClean="0"/>
              <a:t>'). Qual dos classificadores deu o melhor resultado entre </a:t>
            </a:r>
            <a:r>
              <a:rPr lang="pt-BR" sz="1400" dirty="0" err="1" smtClean="0"/>
              <a:t>decision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 e </a:t>
            </a:r>
            <a:r>
              <a:rPr lang="pt-BR" sz="1400" dirty="0" err="1" smtClean="0"/>
              <a:t>Knn</a:t>
            </a:r>
            <a:r>
              <a:rPr lang="pt-BR" sz="1400" dirty="0" smtClean="0"/>
              <a:t>?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pt-BR" sz="4000" dirty="0" smtClean="0"/>
              <a:t>Artificial neural network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3048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de-DE" sz="1400" dirty="0" err="1" smtClean="0"/>
              <a:t>Redes</a:t>
            </a:r>
            <a:r>
              <a:rPr lang="de-DE" sz="1400" dirty="0" smtClean="0"/>
              <a:t> </a:t>
            </a:r>
            <a:r>
              <a:rPr lang="de-DE" sz="1400" dirty="0" err="1" smtClean="0"/>
              <a:t>neurais</a:t>
            </a:r>
            <a:r>
              <a:rPr lang="de-DE" sz="1400" dirty="0" smtClean="0"/>
              <a:t> </a:t>
            </a:r>
            <a:r>
              <a:rPr lang="de-DE" sz="1400" dirty="0" err="1" smtClean="0"/>
              <a:t>simulam</a:t>
            </a:r>
            <a:r>
              <a:rPr lang="de-DE" sz="1400" dirty="0" smtClean="0"/>
              <a:t> a </a:t>
            </a:r>
            <a:r>
              <a:rPr lang="de-DE" sz="1400" dirty="0" err="1" smtClean="0"/>
              <a:t>anatomia</a:t>
            </a:r>
            <a:r>
              <a:rPr lang="de-DE" sz="1400" dirty="0" smtClean="0"/>
              <a:t> de </a:t>
            </a:r>
            <a:r>
              <a:rPr lang="de-DE" sz="1400" dirty="0" err="1" smtClean="0"/>
              <a:t>neurônios</a:t>
            </a:r>
            <a:r>
              <a:rPr lang="de-DE" sz="1400" dirty="0" smtClean="0"/>
              <a:t> e </a:t>
            </a:r>
            <a:r>
              <a:rPr lang="de-DE" sz="1400" dirty="0" err="1" smtClean="0"/>
              <a:t>funcionam</a:t>
            </a:r>
            <a:r>
              <a:rPr lang="de-DE" sz="1400" dirty="0" smtClean="0"/>
              <a:t> da </a:t>
            </a:r>
            <a:r>
              <a:rPr lang="de-DE" sz="1400" dirty="0" err="1" smtClean="0"/>
              <a:t>seguinte</a:t>
            </a:r>
            <a:r>
              <a:rPr lang="de-DE" sz="1400" dirty="0" smtClean="0"/>
              <a:t> forma</a:t>
            </a:r>
            <a:r>
              <a:rPr lang="en-US" sz="1400" dirty="0" smtClean="0"/>
              <a:t>: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neur</a:t>
            </a:r>
            <a:r>
              <a:rPr lang="pt-BR" sz="1400" dirty="0" err="1" smtClean="0"/>
              <a:t>ônio</a:t>
            </a:r>
            <a:r>
              <a:rPr lang="pt-BR" sz="1400" dirty="0" smtClean="0"/>
              <a:t> tem um valor de saída que é intensificado de acordo com um determinado peso a ser otimizado, os valores são somados e, se forem maiores que determinado </a:t>
            </a:r>
            <a:r>
              <a:rPr lang="pt-BR" sz="1400" dirty="0" err="1" smtClean="0"/>
              <a:t>treshold</a:t>
            </a:r>
            <a:r>
              <a:rPr lang="pt-BR" sz="1400" dirty="0" smtClean="0"/>
              <a:t>, ativam o próximo neurônio.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Os </a:t>
            </a:r>
            <a:r>
              <a:rPr lang="pt-BR" sz="1400" dirty="0" smtClean="0"/>
              <a:t>pesos </a:t>
            </a:r>
            <a:r>
              <a:rPr lang="pt-BR" sz="1400" dirty="0" smtClean="0"/>
              <a:t>e </a:t>
            </a:r>
            <a:r>
              <a:rPr lang="pt-BR" sz="1400" dirty="0" err="1" smtClean="0"/>
              <a:t>tresholds</a:t>
            </a:r>
            <a:r>
              <a:rPr lang="pt-BR" sz="1400" dirty="0" smtClean="0"/>
              <a:t> de cada neurônio são otimizados através de gradiente descendente, em um processo conhecido como </a:t>
            </a:r>
            <a:r>
              <a:rPr lang="pt-BR" sz="1400" dirty="0" err="1" smtClean="0"/>
              <a:t>back</a:t>
            </a:r>
            <a:r>
              <a:rPr lang="pt-BR" sz="1400" dirty="0" smtClean="0"/>
              <a:t> </a:t>
            </a:r>
            <a:r>
              <a:rPr lang="pt-BR" sz="1400" dirty="0" err="1" smtClean="0"/>
              <a:t>propagation</a:t>
            </a:r>
            <a:r>
              <a:rPr lang="pt-BR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No </a:t>
            </a:r>
            <a:r>
              <a:rPr lang="pt-BR" sz="1400" dirty="0" err="1" smtClean="0"/>
              <a:t>matlab</a:t>
            </a:r>
            <a:r>
              <a:rPr lang="pt-BR" sz="1400" dirty="0" smtClean="0"/>
              <a:t> podemos usá-la com a função </a:t>
            </a:r>
            <a:r>
              <a:rPr lang="pt-BR" sz="1400" dirty="0" err="1" smtClean="0"/>
              <a:t>feedforwardnet</a:t>
            </a:r>
            <a:r>
              <a:rPr lang="pt-BR" sz="1400" dirty="0" smtClean="0"/>
              <a:t>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676400"/>
            <a:ext cx="4500562" cy="263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5593</TotalTime>
  <Words>725</Words>
  <Application>Microsoft Office PowerPoint</Application>
  <PresentationFormat>Apresentação na tela (4:3)</PresentationFormat>
  <Paragraphs>58</Paragraphs>
  <Slides>13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Mini Curso Machine Learning</vt:lpstr>
      <vt:lpstr>O que é?</vt:lpstr>
      <vt:lpstr>Parte 1: Supervised learning</vt:lpstr>
      <vt:lpstr>Parte 2: K nearest neighbors</vt:lpstr>
      <vt:lpstr>Parte 2: K nearest neighbors</vt:lpstr>
      <vt:lpstr>Exercício 1</vt:lpstr>
      <vt:lpstr>Parte 3: Decision Tree</vt:lpstr>
      <vt:lpstr>Exercício 2</vt:lpstr>
      <vt:lpstr>Parte 3: Artificial neural network</vt:lpstr>
      <vt:lpstr>Exercício 3</vt:lpstr>
      <vt:lpstr>Parte 4: Unsupervised Learning</vt:lpstr>
      <vt:lpstr>Parte 5: K-means</vt:lpstr>
      <vt:lpstr>Exercício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Acoustics</dc:title>
  <dc:creator>Thiago Henrique lobato</dc:creator>
  <cp:lastModifiedBy>Thiago Henrique lobato</cp:lastModifiedBy>
  <cp:revision>201</cp:revision>
  <dcterms:created xsi:type="dcterms:W3CDTF">2016-01-17T19:41:07Z</dcterms:created>
  <dcterms:modified xsi:type="dcterms:W3CDTF">2016-12-02T01:22:48Z</dcterms:modified>
</cp:coreProperties>
</file>