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64" r:id="rId2"/>
    <p:sldId id="265" r:id="rId3"/>
    <p:sldId id="291" r:id="rId4"/>
    <p:sldId id="320" r:id="rId5"/>
    <p:sldId id="333" r:id="rId6"/>
    <p:sldId id="335" r:id="rId7"/>
    <p:sldId id="334" r:id="rId8"/>
    <p:sldId id="336" r:id="rId9"/>
    <p:sldId id="337" r:id="rId10"/>
    <p:sldId id="338" r:id="rId11"/>
    <p:sldId id="321" r:id="rId12"/>
    <p:sldId id="339" r:id="rId13"/>
    <p:sldId id="340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24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BE6CE-AB20-4734-9B37-B8A78D6943DA}" type="datetimeFigureOut">
              <a:rPr lang="pt-BR" smtClean="0"/>
              <a:pPr/>
              <a:t>23/11/2016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1F28F-4D81-4026-874B-6198D8966F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1F28F-4D81-4026-874B-6198D8966F18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1F28F-4D81-4026-874B-6198D8966F18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1F28F-4D81-4026-874B-6198D8966F18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1F28F-4D81-4026-874B-6198D8966F18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1F28F-4D81-4026-874B-6198D8966F18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1F28F-4D81-4026-874B-6198D8966F18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1F28F-4D81-4026-874B-6198D8966F18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1F28F-4D81-4026-874B-6198D8966F18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1F28F-4D81-4026-874B-6198D8966F18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1F28F-4D81-4026-874B-6198D8966F18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1F28F-4D81-4026-874B-6198D8966F18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B07C-5C6D-4EB5-BECF-E2747480745C}" type="datetimeFigureOut">
              <a:rPr lang="pt-BR" smtClean="0"/>
              <a:pPr/>
              <a:t>23/11/2016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EF22-1088-4F3F-9173-8753ED11410D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6764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B07C-5C6D-4EB5-BECF-E2747480745C}" type="datetimeFigureOut">
              <a:rPr lang="pt-BR" smtClean="0"/>
              <a:pPr/>
              <a:t>23/11/2016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EF22-1088-4F3F-9173-8753ED11410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710651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B07C-5C6D-4EB5-BECF-E2747480745C}" type="datetimeFigureOut">
              <a:rPr lang="pt-BR" smtClean="0"/>
              <a:pPr/>
              <a:t>23/11/2016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EF22-1088-4F3F-9173-8753ED11410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24876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B07C-5C6D-4EB5-BECF-E2747480745C}" type="datetimeFigureOut">
              <a:rPr lang="pt-BR" smtClean="0"/>
              <a:pPr/>
              <a:t>23/11/2016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EF22-1088-4F3F-9173-8753ED11410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0000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B07C-5C6D-4EB5-BECF-E2747480745C}" type="datetimeFigureOut">
              <a:rPr lang="pt-BR" smtClean="0"/>
              <a:pPr/>
              <a:t>23/11/2016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EF22-1088-4F3F-9173-8753ED11410D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0995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B07C-5C6D-4EB5-BECF-E2747480745C}" type="datetimeFigureOut">
              <a:rPr lang="pt-BR" smtClean="0"/>
              <a:pPr/>
              <a:t>23/11/2016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EF22-1088-4F3F-9173-8753ED11410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68411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B07C-5C6D-4EB5-BECF-E2747480745C}" type="datetimeFigureOut">
              <a:rPr lang="pt-BR" smtClean="0"/>
              <a:pPr/>
              <a:t>23/11/2016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EF22-1088-4F3F-9173-8753ED11410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60885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B07C-5C6D-4EB5-BECF-E2747480745C}" type="datetimeFigureOut">
              <a:rPr lang="pt-BR" smtClean="0"/>
              <a:pPr/>
              <a:t>23/11/2016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EF22-1088-4F3F-9173-8753ED11410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28364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B07C-5C6D-4EB5-BECF-E2747480745C}" type="datetimeFigureOut">
              <a:rPr lang="pt-BR" smtClean="0"/>
              <a:pPr/>
              <a:t>23/11/2016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EF22-1088-4F3F-9173-8753ED11410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04044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105B07C-5C6D-4EB5-BECF-E2747480745C}" type="datetimeFigureOut">
              <a:rPr lang="pt-BR" smtClean="0"/>
              <a:pPr/>
              <a:t>23/11/2016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00EF22-1088-4F3F-9173-8753ED11410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26828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B07C-5C6D-4EB5-BECF-E2747480745C}" type="datetimeFigureOut">
              <a:rPr lang="pt-BR" smtClean="0"/>
              <a:pPr/>
              <a:t>23/11/2016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EF22-1088-4F3F-9173-8753ED11410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52449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05B07C-5C6D-4EB5-BECF-E2747480745C}" type="datetimeFigureOut">
              <a:rPr lang="pt-BR" smtClean="0"/>
              <a:pPr/>
              <a:t>23/11/2016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F00EF22-1088-4F3F-9173-8753ED11410D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7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Mini </a:t>
            </a:r>
            <a:r>
              <a:rPr lang="en-US" sz="3600" dirty="0" err="1" smtClean="0"/>
              <a:t>Curso</a:t>
            </a:r>
            <a:r>
              <a:rPr lang="en-US" sz="3600" dirty="0" smtClean="0"/>
              <a:t> </a:t>
            </a:r>
            <a:r>
              <a:rPr lang="pt-BR" sz="3600" dirty="0" smtClean="0"/>
              <a:t>Otimização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81200" y="3124200"/>
            <a:ext cx="6400800" cy="7620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Thiago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Henrique Gomes </a:t>
            </a:r>
            <a:r>
              <a:rPr lang="en-US" dirty="0" err="1" smtClean="0">
                <a:solidFill>
                  <a:schemeClr val="tx1"/>
                </a:solidFill>
              </a:rPr>
              <a:t>Lobato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Exercício</a:t>
            </a:r>
            <a:r>
              <a:rPr lang="en-US" sz="4000" dirty="0" smtClean="0"/>
              <a:t> 3</a:t>
            </a:r>
            <a:endParaRPr lang="pt-BR" sz="40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2590800" y="1524000"/>
            <a:ext cx="3048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err="1" smtClean="0"/>
              <a:t>Nesse</a:t>
            </a:r>
            <a:r>
              <a:rPr lang="en-US" sz="1400" dirty="0" smtClean="0"/>
              <a:t> </a:t>
            </a:r>
            <a:r>
              <a:rPr lang="en-US" sz="1400" dirty="0" err="1" smtClean="0"/>
              <a:t>exercício</a:t>
            </a:r>
            <a:r>
              <a:rPr lang="en-US" sz="1400" dirty="0" smtClean="0"/>
              <a:t> voc</a:t>
            </a:r>
            <a:r>
              <a:rPr lang="pt-BR" sz="1400" dirty="0" smtClean="0"/>
              <a:t>ê terá que resolver o seguinte problema</a:t>
            </a:r>
            <a:r>
              <a:rPr lang="en-US" sz="1400" dirty="0" smtClean="0"/>
              <a:t> </a:t>
            </a:r>
            <a:r>
              <a:rPr lang="en-US" sz="1400" dirty="0" err="1" smtClean="0"/>
              <a:t>usando</a:t>
            </a:r>
            <a:r>
              <a:rPr lang="en-US" sz="1400" dirty="0" smtClean="0"/>
              <a:t> </a:t>
            </a:r>
            <a:r>
              <a:rPr lang="pt-BR" sz="1400" dirty="0" err="1" smtClean="0"/>
              <a:t>fmincon</a:t>
            </a:r>
            <a:r>
              <a:rPr lang="en-US" sz="1400" dirty="0" smtClean="0"/>
              <a:t>: 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pt-BR" sz="1400" dirty="0" smtClean="0"/>
              <a:t>Quais são as melhores dimensões possíveis que fariam um salão de ópera ter o maior volume possível, limitado pela relação </a:t>
            </a:r>
            <a:r>
              <a:rPr lang="en-US" sz="1400" dirty="0" smtClean="0"/>
              <a:t>: </a:t>
            </a:r>
            <a:r>
              <a:rPr lang="pt-BR" sz="1400" dirty="0" smtClean="0"/>
              <a:t>Largura+2*Comprimento+4*Altura </a:t>
            </a:r>
            <a:r>
              <a:rPr lang="en-US" sz="1400" dirty="0" smtClean="0"/>
              <a:t>= 115.  </a:t>
            </a:r>
            <a:endParaRPr lang="pt-BR" sz="1400" dirty="0" smtClean="0"/>
          </a:p>
          <a:p>
            <a:endParaRPr lang="en-US" sz="1400" dirty="0" smtClean="0"/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endParaRPr lang="pt-BR" sz="14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Parte 4</a:t>
            </a:r>
            <a:r>
              <a:rPr lang="en-US" sz="4000" dirty="0" smtClean="0"/>
              <a:t>: </a:t>
            </a:r>
            <a:r>
              <a:rPr lang="pt-BR" sz="4000" dirty="0" err="1" smtClean="0"/>
              <a:t>Nelder-Mead</a:t>
            </a:r>
            <a:r>
              <a:rPr lang="pt-BR" sz="4000" dirty="0" smtClean="0"/>
              <a:t> simplex </a:t>
            </a:r>
            <a:r>
              <a:rPr lang="pt-BR" sz="4000" dirty="0" err="1" smtClean="0"/>
              <a:t>algorithm</a:t>
            </a:r>
            <a:endParaRPr lang="pt-BR" sz="40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228600" y="1752600"/>
            <a:ext cx="3048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400" dirty="0" smtClean="0"/>
              <a:t> </a:t>
            </a:r>
            <a:r>
              <a:rPr lang="en-US" sz="1400" dirty="0" smtClean="0"/>
              <a:t>O </a:t>
            </a:r>
            <a:r>
              <a:rPr lang="en-US" sz="1400" dirty="0" err="1" smtClean="0"/>
              <a:t>algoritmo</a:t>
            </a:r>
            <a:r>
              <a:rPr lang="en-US" sz="1400" dirty="0" smtClean="0"/>
              <a:t> </a:t>
            </a:r>
            <a:r>
              <a:rPr lang="en-US" sz="1400" dirty="0" err="1" smtClean="0"/>
              <a:t>Nelder</a:t>
            </a:r>
            <a:r>
              <a:rPr lang="en-US" sz="1400" dirty="0" smtClean="0"/>
              <a:t>-Mead Simplex é </a:t>
            </a:r>
            <a:r>
              <a:rPr lang="en-US" sz="1400" dirty="0" err="1" smtClean="0"/>
              <a:t>uma</a:t>
            </a:r>
            <a:r>
              <a:rPr lang="en-US" sz="1400" dirty="0" smtClean="0"/>
              <a:t> das op</a:t>
            </a:r>
            <a:r>
              <a:rPr lang="pt-BR" sz="1400" dirty="0" err="1" smtClean="0"/>
              <a:t>ções</a:t>
            </a:r>
            <a:r>
              <a:rPr lang="pt-BR" sz="1400" dirty="0" smtClean="0"/>
              <a:t> para minimização numérica estocástica e ele pode ser facilmente implementado em </a:t>
            </a:r>
            <a:r>
              <a:rPr lang="pt-BR" sz="1400" dirty="0" err="1" smtClean="0"/>
              <a:t>matlab</a:t>
            </a:r>
            <a:r>
              <a:rPr lang="pt-BR" sz="1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pt-BR" sz="1400" dirty="0" smtClean="0"/>
          </a:p>
          <a:p>
            <a:pPr>
              <a:buFont typeface="Arial" pitchFamily="34" charset="0"/>
              <a:buChar char="•"/>
            </a:pPr>
            <a:r>
              <a:rPr lang="pt-BR" sz="1400" dirty="0" smtClean="0"/>
              <a:t> O seu funcionamento se baseia em um simplex que pode contrair e expandir e busca determinar o ponto mínimo da função</a:t>
            </a:r>
          </a:p>
          <a:p>
            <a:pPr>
              <a:buFont typeface="Arial" pitchFamily="34" charset="0"/>
              <a:buChar char="•"/>
            </a:pPr>
            <a:endParaRPr lang="pt-BR" sz="1400" dirty="0" smtClean="0"/>
          </a:p>
          <a:p>
            <a:pPr>
              <a:buFont typeface="Arial" pitchFamily="34" charset="0"/>
              <a:buChar char="•"/>
            </a:pPr>
            <a:r>
              <a:rPr lang="pt-BR" sz="1400" dirty="0" smtClean="0"/>
              <a:t>  Em </a:t>
            </a:r>
            <a:r>
              <a:rPr lang="pt-BR" sz="1400" dirty="0" err="1" smtClean="0"/>
              <a:t>matlab</a:t>
            </a:r>
            <a:r>
              <a:rPr lang="pt-BR" sz="1400" dirty="0" smtClean="0"/>
              <a:t> existe uma implementação do </a:t>
            </a:r>
            <a:r>
              <a:rPr lang="pt-BR" sz="1400" dirty="0" err="1" smtClean="0"/>
              <a:t>algorítmo</a:t>
            </a:r>
            <a:r>
              <a:rPr lang="pt-BR" sz="1400" dirty="0" smtClean="0"/>
              <a:t> pela função</a:t>
            </a:r>
            <a:r>
              <a:rPr lang="en-US" sz="1400" dirty="0" smtClean="0"/>
              <a:t>: </a:t>
            </a:r>
            <a:r>
              <a:rPr lang="en-US" sz="1400" dirty="0" err="1" smtClean="0"/>
              <a:t>fmimsearch</a:t>
            </a:r>
            <a:r>
              <a:rPr lang="en-US" sz="1400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endParaRPr lang="pt-BR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1066800"/>
            <a:ext cx="3186112" cy="2985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/>
          </a:bodyPr>
          <a:lstStyle/>
          <a:p>
            <a:r>
              <a:rPr lang="pt-BR" sz="4000" dirty="0" smtClean="0"/>
              <a:t>Exercício 4</a:t>
            </a:r>
            <a:endParaRPr lang="pt-BR" sz="40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2590800" y="1828800"/>
            <a:ext cx="3048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400" dirty="0" smtClean="0"/>
              <a:t> </a:t>
            </a:r>
            <a:r>
              <a:rPr lang="en-US" sz="1400" dirty="0" smtClean="0"/>
              <a:t> Use o </a:t>
            </a:r>
            <a:r>
              <a:rPr lang="en-US" sz="1400" dirty="0" err="1" smtClean="0"/>
              <a:t>algoritmo</a:t>
            </a:r>
            <a:r>
              <a:rPr lang="en-US" sz="1400" dirty="0" smtClean="0"/>
              <a:t> </a:t>
            </a:r>
            <a:r>
              <a:rPr lang="en-US" sz="1400" dirty="0" err="1" smtClean="0"/>
              <a:t>Nelder</a:t>
            </a:r>
            <a:r>
              <a:rPr lang="en-US" sz="1400" dirty="0" smtClean="0"/>
              <a:t>-Mead </a:t>
            </a:r>
            <a:r>
              <a:rPr lang="pt-BR" sz="1400" dirty="0" smtClean="0"/>
              <a:t>para otimizar </a:t>
            </a:r>
            <a:r>
              <a:rPr lang="pt-BR" sz="1400" dirty="0" smtClean="0"/>
              <a:t>o problema do tanque, </a:t>
            </a:r>
            <a:r>
              <a:rPr lang="pt-BR" sz="1400" dirty="0" smtClean="0"/>
              <a:t>que diferenças você nota entre </a:t>
            </a:r>
            <a:r>
              <a:rPr lang="pt-BR" sz="1400" dirty="0" smtClean="0"/>
              <a:t>esse algoritmo e os outros, qual poderia ser um possível motivo? Em seguida rode o código na célula de baixo e compare os resultados dos algoritmos com o mínimo real no interval</a:t>
            </a:r>
            <a:r>
              <a:rPr lang="pt-BR" sz="1400" dirty="0" smtClean="0"/>
              <a:t>o de 0 a 10</a:t>
            </a:r>
            <a:r>
              <a:rPr lang="pt-BR" sz="1400" dirty="0" smtClean="0"/>
              <a:t>. 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endParaRPr lang="pt-BR" sz="14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/>
          </a:bodyPr>
          <a:lstStyle/>
          <a:p>
            <a:r>
              <a:rPr lang="pt-BR" sz="4000" dirty="0" smtClean="0"/>
              <a:t>Parte 5</a:t>
            </a:r>
            <a:r>
              <a:rPr lang="en-US" sz="4000" dirty="0" smtClean="0"/>
              <a:t>: </a:t>
            </a:r>
            <a:r>
              <a:rPr lang="pt-BR" sz="4000" dirty="0" smtClean="0"/>
              <a:t>Algoritmo genético</a:t>
            </a:r>
            <a:endParaRPr lang="pt-BR" sz="40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228600" y="1752600"/>
            <a:ext cx="30480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400" dirty="0" smtClean="0"/>
              <a:t> </a:t>
            </a:r>
            <a:r>
              <a:rPr lang="en-US" sz="1400" dirty="0" err="1" smtClean="0"/>
              <a:t>Algoritmo</a:t>
            </a:r>
            <a:r>
              <a:rPr lang="en-US" sz="1400" dirty="0" smtClean="0"/>
              <a:t> </a:t>
            </a:r>
            <a:r>
              <a:rPr lang="en-US" sz="1400" dirty="0" err="1" smtClean="0"/>
              <a:t>genético</a:t>
            </a:r>
            <a:r>
              <a:rPr lang="en-US" sz="1400" dirty="0" smtClean="0"/>
              <a:t> é </a:t>
            </a:r>
            <a:r>
              <a:rPr lang="pt-BR" sz="1400" dirty="0" smtClean="0"/>
              <a:t>uma forma de otimização estocástica que se baseia no processo de seleção natural. </a:t>
            </a:r>
          </a:p>
          <a:p>
            <a:pPr>
              <a:buFont typeface="Arial" pitchFamily="34" charset="0"/>
              <a:buChar char="•"/>
            </a:pPr>
            <a:endParaRPr lang="pt-BR" sz="1400" dirty="0" smtClean="0"/>
          </a:p>
          <a:p>
            <a:pPr>
              <a:buFont typeface="Arial" pitchFamily="34" charset="0"/>
              <a:buChar char="•"/>
            </a:pPr>
            <a:r>
              <a:rPr lang="pt-BR" sz="1400" dirty="0" smtClean="0"/>
              <a:t> Uma população inicial é gerada com vários valores iniciais, todos os pontos dessa geração são avaliados e os melhores são escolhidos.</a:t>
            </a:r>
          </a:p>
          <a:p>
            <a:pPr>
              <a:buFont typeface="Arial" pitchFamily="34" charset="0"/>
              <a:buChar char="•"/>
            </a:pPr>
            <a:endParaRPr lang="pt-BR" sz="1400" dirty="0" smtClean="0"/>
          </a:p>
          <a:p>
            <a:pPr>
              <a:buFont typeface="Arial" pitchFamily="34" charset="0"/>
              <a:buChar char="•"/>
            </a:pPr>
            <a:r>
              <a:rPr lang="pt-BR" sz="1400" dirty="0" smtClean="0"/>
              <a:t> Dos melhores escolhidos ocorre cruzamentos entre eles e mutações, modificando a população entre os melhores.</a:t>
            </a:r>
          </a:p>
          <a:p>
            <a:pPr>
              <a:buFont typeface="Arial" pitchFamily="34" charset="0"/>
              <a:buChar char="•"/>
            </a:pPr>
            <a:endParaRPr lang="pt-BR" sz="1400" dirty="0" smtClean="0"/>
          </a:p>
          <a:p>
            <a:pPr>
              <a:buFont typeface="Arial" pitchFamily="34" charset="0"/>
              <a:buChar char="•"/>
            </a:pPr>
            <a:r>
              <a:rPr lang="pt-BR" sz="1400" dirty="0" smtClean="0"/>
              <a:t> O processo é repetido por várias gerações até a conversão. 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endParaRPr lang="pt-BR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1066800"/>
            <a:ext cx="4419600" cy="268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9000" y="3810000"/>
            <a:ext cx="5148262" cy="2177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/>
          </a:bodyPr>
          <a:lstStyle/>
          <a:p>
            <a:r>
              <a:rPr lang="pt-BR" sz="4800" dirty="0" smtClean="0"/>
              <a:t>O que é?</a:t>
            </a:r>
            <a:endParaRPr lang="pt-BR" sz="48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0" y="1981200"/>
            <a:ext cx="3733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pt-BR" sz="1400" dirty="0" smtClean="0"/>
              <a:t>Otimização é o ato de deixar meu sistema</a:t>
            </a:r>
            <a:r>
              <a:rPr lang="en-US" sz="1400" dirty="0" smtClean="0"/>
              <a:t>/</a:t>
            </a:r>
            <a:r>
              <a:rPr lang="en-US" sz="1400" dirty="0" err="1" smtClean="0"/>
              <a:t>modelo</a:t>
            </a:r>
            <a:r>
              <a:rPr lang="en-US" sz="1400" dirty="0" smtClean="0"/>
              <a:t> o </a:t>
            </a:r>
            <a:r>
              <a:rPr lang="en-US" sz="1400" dirty="0" err="1" smtClean="0"/>
              <a:t>mais</a:t>
            </a:r>
            <a:r>
              <a:rPr lang="en-US" sz="1400" dirty="0" smtClean="0"/>
              <a:t> </a:t>
            </a:r>
            <a:r>
              <a:rPr lang="en-US" sz="1400" dirty="0" err="1" smtClean="0"/>
              <a:t>apto</a:t>
            </a:r>
            <a:r>
              <a:rPr lang="en-US" sz="1400" dirty="0" smtClean="0"/>
              <a:t> </a:t>
            </a:r>
            <a:r>
              <a:rPr lang="en-US" sz="1400" dirty="0" err="1" smtClean="0"/>
              <a:t>possível</a:t>
            </a:r>
            <a:r>
              <a:rPr lang="en-US" sz="1400" dirty="0" smtClean="0"/>
              <a:t> </a:t>
            </a:r>
            <a:r>
              <a:rPr lang="en-US" sz="1400" dirty="0" err="1" smtClean="0"/>
              <a:t>baseado</a:t>
            </a:r>
            <a:r>
              <a:rPr lang="en-US" sz="1400" dirty="0" smtClean="0"/>
              <a:t> </a:t>
            </a:r>
            <a:r>
              <a:rPr lang="en-US" sz="1400" dirty="0" err="1" smtClean="0"/>
              <a:t>em</a:t>
            </a:r>
            <a:r>
              <a:rPr lang="en-US" sz="1400" dirty="0" smtClean="0"/>
              <a:t> </a:t>
            </a:r>
            <a:r>
              <a:rPr lang="en-US" sz="1400" dirty="0" err="1" smtClean="0"/>
              <a:t>determinados</a:t>
            </a:r>
            <a:r>
              <a:rPr lang="en-US" sz="1400" dirty="0" smtClean="0"/>
              <a:t> par</a:t>
            </a:r>
            <a:r>
              <a:rPr lang="pt-BR" sz="1400" dirty="0" err="1" smtClean="0"/>
              <a:t>âmetros</a:t>
            </a:r>
            <a:r>
              <a:rPr lang="pt-BR" sz="1400" dirty="0" smtClean="0"/>
              <a:t> e</a:t>
            </a:r>
            <a:r>
              <a:rPr lang="en-US" sz="1400" dirty="0" smtClean="0"/>
              <a:t>/</a:t>
            </a:r>
            <a:r>
              <a:rPr lang="pt-BR" sz="1400" dirty="0" smtClean="0"/>
              <a:t>ou restrições. 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Grande parte de </a:t>
            </a:r>
            <a:r>
              <a:rPr lang="en-US" sz="1400" dirty="0" err="1" smtClean="0"/>
              <a:t>problemas</a:t>
            </a:r>
            <a:r>
              <a:rPr lang="en-US" sz="1400" dirty="0" smtClean="0"/>
              <a:t> de </a:t>
            </a:r>
            <a:r>
              <a:rPr lang="en-US" sz="1400" dirty="0" err="1" smtClean="0"/>
              <a:t>otimiza</a:t>
            </a:r>
            <a:r>
              <a:rPr lang="pt-BR" sz="1400" dirty="0" err="1" smtClean="0"/>
              <a:t>ção</a:t>
            </a:r>
            <a:r>
              <a:rPr lang="pt-BR" sz="1400" dirty="0" smtClean="0"/>
              <a:t> podem realizados como minimização de funções. Onde procura-se minimizar uma função de custo</a:t>
            </a:r>
            <a:r>
              <a:rPr lang="en-US" sz="1400" dirty="0" smtClean="0"/>
              <a:t>/</a:t>
            </a:r>
            <a:r>
              <a:rPr lang="en-US" sz="1400" dirty="0" err="1" smtClean="0"/>
              <a:t>erro</a:t>
            </a:r>
            <a:r>
              <a:rPr lang="en-US" sz="1400" dirty="0" smtClean="0"/>
              <a:t>.</a:t>
            </a:r>
            <a:endParaRPr lang="pt-BR" sz="1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1447800"/>
            <a:ext cx="4274891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Parte 1</a:t>
            </a:r>
            <a:r>
              <a:rPr lang="en-US" sz="4000" dirty="0" smtClean="0"/>
              <a:t>: </a:t>
            </a:r>
            <a:r>
              <a:rPr lang="en-US" sz="4000" dirty="0" err="1" smtClean="0"/>
              <a:t>Otimiza</a:t>
            </a:r>
            <a:r>
              <a:rPr lang="pt-BR" sz="4000" dirty="0" err="1" smtClean="0"/>
              <a:t>ção</a:t>
            </a:r>
            <a:r>
              <a:rPr lang="pt-BR" sz="4000" dirty="0" smtClean="0"/>
              <a:t> analítica x </a:t>
            </a:r>
            <a:r>
              <a:rPr lang="en-US" sz="4000" dirty="0" err="1" smtClean="0"/>
              <a:t>numérica</a:t>
            </a:r>
            <a:endParaRPr lang="pt-BR" sz="40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2819400" y="1371600"/>
            <a:ext cx="3048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400" dirty="0" smtClean="0"/>
              <a:t> </a:t>
            </a:r>
            <a:r>
              <a:rPr lang="en-US" sz="1400" dirty="0" err="1" smtClean="0"/>
              <a:t>Existem</a:t>
            </a:r>
            <a:r>
              <a:rPr lang="en-US" sz="1400" dirty="0" smtClean="0"/>
              <a:t> </a:t>
            </a:r>
            <a:r>
              <a:rPr lang="en-US" sz="1400" dirty="0" err="1" smtClean="0"/>
              <a:t>dois</a:t>
            </a:r>
            <a:r>
              <a:rPr lang="en-US" sz="1400" dirty="0" smtClean="0"/>
              <a:t> </a:t>
            </a:r>
            <a:r>
              <a:rPr lang="en-US" sz="1400" dirty="0" err="1" smtClean="0"/>
              <a:t>ramos</a:t>
            </a:r>
            <a:r>
              <a:rPr lang="en-US" sz="1400" dirty="0" smtClean="0"/>
              <a:t> </a:t>
            </a:r>
            <a:r>
              <a:rPr lang="en-US" sz="1400" dirty="0" err="1" smtClean="0"/>
              <a:t>principais</a:t>
            </a:r>
            <a:r>
              <a:rPr lang="en-US" sz="1400" dirty="0" smtClean="0"/>
              <a:t> de </a:t>
            </a:r>
            <a:r>
              <a:rPr lang="en-US" sz="1400" dirty="0" err="1" smtClean="0"/>
              <a:t>otimiza</a:t>
            </a:r>
            <a:r>
              <a:rPr lang="pt-BR" sz="1400" dirty="0" err="1" smtClean="0"/>
              <a:t>ção</a:t>
            </a:r>
            <a:r>
              <a:rPr lang="en-US" sz="1400" dirty="0" smtClean="0"/>
              <a:t>: </a:t>
            </a:r>
            <a:r>
              <a:rPr lang="pt-BR" sz="1400" dirty="0" smtClean="0"/>
              <a:t>analítica e numérica. </a:t>
            </a:r>
          </a:p>
          <a:p>
            <a:pPr>
              <a:buFont typeface="Arial" pitchFamily="34" charset="0"/>
              <a:buChar char="•"/>
            </a:pPr>
            <a:endParaRPr lang="pt-BR" sz="1400" dirty="0" smtClean="0"/>
          </a:p>
          <a:p>
            <a:pPr>
              <a:buFont typeface="Arial" pitchFamily="34" charset="0"/>
              <a:buChar char="•"/>
            </a:pPr>
            <a:r>
              <a:rPr lang="pt-BR" sz="1400" dirty="0" smtClean="0"/>
              <a:t> A otimização numérica é usada quando a solução analítica não está disponível, como em funções de custo não lineares.</a:t>
            </a:r>
          </a:p>
          <a:p>
            <a:pPr>
              <a:buFont typeface="Arial" pitchFamily="34" charset="0"/>
              <a:buChar char="•"/>
            </a:pPr>
            <a:endParaRPr lang="pt-BR" sz="1400" dirty="0" smtClean="0"/>
          </a:p>
          <a:p>
            <a:pPr>
              <a:buFont typeface="Arial" pitchFamily="34" charset="0"/>
              <a:buChar char="•"/>
            </a:pPr>
            <a:r>
              <a:rPr lang="pt-BR" sz="1400" dirty="0" smtClean="0"/>
              <a:t> A grande maioria dos problemas práticos demandam otimizações numéricas, que podem ser divididas em estocásticas ou de gradientes, que veremos posteriormente no mini curso. </a:t>
            </a:r>
          </a:p>
          <a:p>
            <a:pPr>
              <a:buFont typeface="Arial" pitchFamily="34" charset="0"/>
              <a:buChar char="•"/>
            </a:pPr>
            <a:endParaRPr lang="pt-BR" sz="1400" dirty="0" smtClean="0"/>
          </a:p>
          <a:p>
            <a:pPr>
              <a:buFont typeface="Arial" pitchFamily="34" charset="0"/>
              <a:buChar char="•"/>
            </a:pPr>
            <a:r>
              <a:rPr lang="pt-BR" sz="1400" dirty="0" smtClean="0"/>
              <a:t> Em funções de apenas uma variável seu máximo</a:t>
            </a:r>
            <a:r>
              <a:rPr lang="en-US" sz="1400" dirty="0" smtClean="0"/>
              <a:t>/</a:t>
            </a:r>
            <a:r>
              <a:rPr lang="en-US" sz="1400" dirty="0" err="1" smtClean="0"/>
              <a:t>mínimo</a:t>
            </a:r>
            <a:r>
              <a:rPr lang="en-US" sz="1400" dirty="0" smtClean="0"/>
              <a:t> </a:t>
            </a:r>
            <a:r>
              <a:rPr lang="en-US" sz="1400" dirty="0" err="1" smtClean="0"/>
              <a:t>pode</a:t>
            </a:r>
            <a:r>
              <a:rPr lang="en-US" sz="1400" dirty="0" smtClean="0"/>
              <a:t> ser </a:t>
            </a:r>
            <a:r>
              <a:rPr lang="en-US" sz="1400" dirty="0" err="1" smtClean="0"/>
              <a:t>encontrado</a:t>
            </a:r>
            <a:r>
              <a:rPr lang="en-US" sz="1400" dirty="0" smtClean="0"/>
              <a:t> no </a:t>
            </a:r>
            <a:r>
              <a:rPr lang="en-US" sz="1400" dirty="0" err="1" smtClean="0"/>
              <a:t>ponto</a:t>
            </a:r>
            <a:r>
              <a:rPr lang="en-US" sz="1400" dirty="0" smtClean="0"/>
              <a:t> de flex</a:t>
            </a:r>
            <a:r>
              <a:rPr lang="pt-BR" sz="1400" dirty="0" err="1" smtClean="0"/>
              <a:t>ão</a:t>
            </a:r>
            <a:r>
              <a:rPr lang="pt-BR" sz="1400" dirty="0" smtClean="0"/>
              <a:t>, onde a derivada é 0.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endParaRPr lang="pt-BR" sz="14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/>
          </a:bodyPr>
          <a:lstStyle/>
          <a:p>
            <a:r>
              <a:rPr lang="pt-BR" sz="4000" dirty="0" smtClean="0"/>
              <a:t>Exercício 1</a:t>
            </a:r>
            <a:endParaRPr lang="pt-BR" sz="40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228600" y="1752600"/>
            <a:ext cx="3048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400" dirty="0" smtClean="0"/>
              <a:t> Ache o mínimo da função ao lado de forma analítica com o uso da derivada. Após isso </a:t>
            </a:r>
            <a:r>
              <a:rPr lang="pt-BR" sz="1400" dirty="0" err="1" smtClean="0"/>
              <a:t>plote</a:t>
            </a:r>
            <a:r>
              <a:rPr lang="pt-BR" sz="1400" dirty="0" smtClean="0"/>
              <a:t> a função e verifique pelo gráfico se o valor encontrado faz sentido e é realmente o mínimo. </a:t>
            </a:r>
            <a:endParaRPr lang="en-US" sz="1400" dirty="0" smtClean="0"/>
          </a:p>
          <a:p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4343400" y="19050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3X^2 + 2*x + 5</a:t>
            </a:r>
            <a:endParaRPr lang="pt-BR" sz="36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/>
          </a:bodyPr>
          <a:lstStyle/>
          <a:p>
            <a:r>
              <a:rPr lang="pt-BR" sz="4000" dirty="0" smtClean="0"/>
              <a:t>Parte 2</a:t>
            </a:r>
            <a:r>
              <a:rPr lang="en-US" sz="4000" dirty="0" smtClean="0"/>
              <a:t>: </a:t>
            </a:r>
            <a:r>
              <a:rPr lang="pt-BR" sz="4000" dirty="0" smtClean="0"/>
              <a:t>Função de custo. </a:t>
            </a:r>
            <a:endParaRPr lang="pt-BR" sz="40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228600" y="1752600"/>
            <a:ext cx="3048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err="1" smtClean="0"/>
              <a:t>Função</a:t>
            </a:r>
            <a:r>
              <a:rPr lang="en-US" sz="1400" dirty="0" smtClean="0"/>
              <a:t> de </a:t>
            </a:r>
            <a:r>
              <a:rPr lang="en-US" sz="1400" dirty="0" err="1" smtClean="0"/>
              <a:t>custo</a:t>
            </a:r>
            <a:r>
              <a:rPr lang="en-US" sz="1400" dirty="0" smtClean="0"/>
              <a:t> é a </a:t>
            </a:r>
            <a:r>
              <a:rPr lang="en-US" sz="1400" dirty="0" err="1" smtClean="0"/>
              <a:t>função</a:t>
            </a:r>
            <a:r>
              <a:rPr lang="en-US" sz="1400" dirty="0" smtClean="0"/>
              <a:t> a ser </a:t>
            </a:r>
            <a:r>
              <a:rPr lang="en-US" sz="1400" dirty="0" err="1" smtClean="0"/>
              <a:t>minimizada</a:t>
            </a:r>
            <a:r>
              <a:rPr lang="en-US" sz="1400" dirty="0" smtClean="0"/>
              <a:t>/</a:t>
            </a:r>
            <a:r>
              <a:rPr lang="en-US" sz="1400" dirty="0" err="1" smtClean="0"/>
              <a:t>otimizada</a:t>
            </a:r>
            <a:r>
              <a:rPr lang="en-US" sz="1400" dirty="0" smtClean="0"/>
              <a:t>.  </a:t>
            </a:r>
            <a:r>
              <a:rPr lang="en-US" sz="1400" dirty="0" err="1" smtClean="0"/>
              <a:t>Nela</a:t>
            </a:r>
            <a:r>
              <a:rPr lang="en-US" sz="1400" dirty="0" smtClean="0"/>
              <a:t>, o input </a:t>
            </a:r>
            <a:r>
              <a:rPr lang="en-US" sz="1400" dirty="0" err="1" smtClean="0"/>
              <a:t>será</a:t>
            </a:r>
            <a:r>
              <a:rPr lang="en-US" sz="1400" dirty="0" smtClean="0"/>
              <a:t> o </a:t>
            </a:r>
            <a:r>
              <a:rPr lang="en-US" sz="1400" dirty="0" err="1" smtClean="0"/>
              <a:t>vetor</a:t>
            </a:r>
            <a:r>
              <a:rPr lang="en-US" sz="1400" dirty="0" smtClean="0"/>
              <a:t> de </a:t>
            </a:r>
            <a:r>
              <a:rPr lang="en-US" sz="1400" dirty="0" err="1" smtClean="0"/>
              <a:t>solu</a:t>
            </a:r>
            <a:r>
              <a:rPr lang="pt-BR" sz="1400" dirty="0" err="1" smtClean="0"/>
              <a:t>ção</a:t>
            </a:r>
            <a:r>
              <a:rPr lang="pt-BR" sz="1400" dirty="0" smtClean="0"/>
              <a:t> a ser achado, o </a:t>
            </a:r>
            <a:r>
              <a:rPr lang="en-US" sz="1400" dirty="0" err="1" smtClean="0"/>
              <a:t>problema</a:t>
            </a:r>
            <a:r>
              <a:rPr lang="en-US" sz="1400" dirty="0" smtClean="0"/>
              <a:t> </a:t>
            </a:r>
            <a:r>
              <a:rPr lang="en-US" sz="1400" dirty="0" err="1" smtClean="0"/>
              <a:t>será</a:t>
            </a:r>
            <a:r>
              <a:rPr lang="en-US" sz="1400" dirty="0" smtClean="0"/>
              <a:t> </a:t>
            </a:r>
            <a:r>
              <a:rPr lang="en-US" sz="1400" dirty="0" err="1" smtClean="0"/>
              <a:t>resolvido</a:t>
            </a:r>
            <a:r>
              <a:rPr lang="en-US" sz="1400" dirty="0" smtClean="0"/>
              <a:t> e </a:t>
            </a:r>
            <a:r>
              <a:rPr lang="en-US" sz="1400" dirty="0" err="1" smtClean="0"/>
              <a:t>alguma</a:t>
            </a:r>
            <a:r>
              <a:rPr lang="en-US" sz="1400" dirty="0" smtClean="0"/>
              <a:t> </a:t>
            </a:r>
            <a:r>
              <a:rPr lang="en-US" sz="1400" dirty="0" err="1" smtClean="0"/>
              <a:t>métrica</a:t>
            </a:r>
            <a:r>
              <a:rPr lang="en-US" sz="1400" dirty="0" smtClean="0"/>
              <a:t> de fitness (</a:t>
            </a:r>
            <a:r>
              <a:rPr lang="en-US" sz="1400" dirty="0" err="1" smtClean="0"/>
              <a:t>quão</a:t>
            </a:r>
            <a:r>
              <a:rPr lang="en-US" sz="1400" dirty="0" smtClean="0"/>
              <a:t> </a:t>
            </a:r>
            <a:r>
              <a:rPr lang="en-US" sz="1400" dirty="0" err="1" smtClean="0"/>
              <a:t>bom</a:t>
            </a:r>
            <a:r>
              <a:rPr lang="en-US" sz="1400" dirty="0" smtClean="0"/>
              <a:t> </a:t>
            </a:r>
            <a:r>
              <a:rPr lang="en-US" sz="1400" dirty="0" err="1" smtClean="0"/>
              <a:t>foi</a:t>
            </a:r>
            <a:r>
              <a:rPr lang="en-US" sz="1400" dirty="0" smtClean="0"/>
              <a:t> o </a:t>
            </a:r>
            <a:r>
              <a:rPr lang="en-US" sz="1400" dirty="0" err="1" smtClean="0"/>
              <a:t>resultado</a:t>
            </a:r>
            <a:r>
              <a:rPr lang="en-US" sz="1400" dirty="0" smtClean="0"/>
              <a:t>) </a:t>
            </a:r>
            <a:r>
              <a:rPr lang="en-US" sz="1400" dirty="0" err="1" smtClean="0"/>
              <a:t>deve</a:t>
            </a:r>
            <a:r>
              <a:rPr lang="en-US" sz="1400" dirty="0" smtClean="0"/>
              <a:t> ser </a:t>
            </a:r>
            <a:r>
              <a:rPr lang="en-US" sz="1400" dirty="0" err="1" smtClean="0"/>
              <a:t>utilizada</a:t>
            </a:r>
            <a:r>
              <a:rPr lang="en-US" sz="1400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 </a:t>
            </a:r>
            <a:r>
              <a:rPr lang="en-US" sz="1400" dirty="0" err="1" smtClean="0"/>
              <a:t>Montar</a:t>
            </a:r>
            <a:r>
              <a:rPr lang="en-US" sz="1400" dirty="0" smtClean="0"/>
              <a:t> </a:t>
            </a:r>
            <a:r>
              <a:rPr lang="en-US" sz="1400" dirty="0" err="1" smtClean="0"/>
              <a:t>uma</a:t>
            </a:r>
            <a:r>
              <a:rPr lang="en-US" sz="1400" dirty="0" smtClean="0"/>
              <a:t> fun</a:t>
            </a:r>
            <a:r>
              <a:rPr lang="pt-BR" sz="1400" dirty="0" err="1" smtClean="0"/>
              <a:t>ção</a:t>
            </a:r>
            <a:r>
              <a:rPr lang="pt-BR" sz="1400" dirty="0" smtClean="0"/>
              <a:t> de custo é uma</a:t>
            </a:r>
            <a:r>
              <a:rPr lang="en-US" sz="1400" dirty="0" smtClean="0"/>
              <a:t> das </a:t>
            </a:r>
            <a:r>
              <a:rPr lang="en-US" sz="1400" dirty="0" err="1" smtClean="0"/>
              <a:t>partes</a:t>
            </a:r>
            <a:r>
              <a:rPr lang="en-US" sz="1400" dirty="0" smtClean="0"/>
              <a:t> </a:t>
            </a:r>
            <a:r>
              <a:rPr lang="en-US" sz="1400" dirty="0" err="1" smtClean="0"/>
              <a:t>mais</a:t>
            </a:r>
            <a:r>
              <a:rPr lang="en-US" sz="1400" dirty="0" smtClean="0"/>
              <a:t> </a:t>
            </a:r>
            <a:r>
              <a:rPr lang="en-US" sz="1400" dirty="0" err="1" smtClean="0"/>
              <a:t>importantes</a:t>
            </a:r>
            <a:r>
              <a:rPr lang="en-US" sz="1400" dirty="0" smtClean="0"/>
              <a:t> do </a:t>
            </a:r>
            <a:r>
              <a:rPr lang="en-US" sz="1400" dirty="0" err="1" smtClean="0"/>
              <a:t>processo</a:t>
            </a:r>
            <a:r>
              <a:rPr lang="en-US" sz="1400" dirty="0" smtClean="0"/>
              <a:t> de </a:t>
            </a:r>
            <a:r>
              <a:rPr lang="en-US" sz="1400" dirty="0" err="1" smtClean="0"/>
              <a:t>otimização</a:t>
            </a:r>
            <a:r>
              <a:rPr lang="en-US" sz="1400" dirty="0" smtClean="0"/>
              <a:t>. </a:t>
            </a:r>
            <a:r>
              <a:rPr lang="en-US" sz="1400" dirty="0" err="1" smtClean="0"/>
              <a:t>Uma</a:t>
            </a:r>
            <a:r>
              <a:rPr lang="en-US" sz="1400" dirty="0" smtClean="0"/>
              <a:t> </a:t>
            </a:r>
            <a:r>
              <a:rPr lang="en-US" sz="1400" dirty="0" err="1" smtClean="0"/>
              <a:t>função</a:t>
            </a:r>
            <a:r>
              <a:rPr lang="en-US" sz="1400" dirty="0" smtClean="0"/>
              <a:t> </a:t>
            </a:r>
            <a:r>
              <a:rPr lang="en-US" sz="1400" dirty="0" err="1" smtClean="0"/>
              <a:t>bem</a:t>
            </a:r>
            <a:r>
              <a:rPr lang="en-US" sz="1400" dirty="0" smtClean="0"/>
              <a:t> </a:t>
            </a:r>
            <a:r>
              <a:rPr lang="en-US" sz="1400" dirty="0" err="1" smtClean="0"/>
              <a:t>montada</a:t>
            </a:r>
            <a:r>
              <a:rPr lang="en-US" sz="1400" dirty="0" smtClean="0"/>
              <a:t> </a:t>
            </a:r>
            <a:r>
              <a:rPr lang="en-US" sz="1400" dirty="0" err="1" smtClean="0"/>
              <a:t>já</a:t>
            </a:r>
            <a:r>
              <a:rPr lang="en-US" sz="1400" dirty="0" smtClean="0"/>
              <a:t> é </a:t>
            </a:r>
            <a:r>
              <a:rPr lang="en-US" sz="1400" dirty="0" err="1" smtClean="0"/>
              <a:t>metade</a:t>
            </a:r>
            <a:r>
              <a:rPr lang="en-US" sz="1400" dirty="0" smtClean="0"/>
              <a:t> do </a:t>
            </a:r>
            <a:r>
              <a:rPr lang="en-US" sz="1400" dirty="0" err="1" smtClean="0"/>
              <a:t>problema</a:t>
            </a:r>
            <a:r>
              <a:rPr lang="en-US" sz="1400" dirty="0" smtClean="0"/>
              <a:t> </a:t>
            </a:r>
            <a:r>
              <a:rPr lang="en-US" sz="1400" dirty="0" err="1" smtClean="0"/>
              <a:t>solucionado</a:t>
            </a:r>
            <a:r>
              <a:rPr lang="en-US" sz="1400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err="1" smtClean="0"/>
              <a:t>Exemplo</a:t>
            </a:r>
            <a:r>
              <a:rPr lang="en-US" sz="1400" dirty="0" smtClean="0"/>
              <a:t>: </a:t>
            </a:r>
            <a:r>
              <a:rPr lang="en-US" sz="1400" dirty="0" err="1" smtClean="0"/>
              <a:t>Qual</a:t>
            </a:r>
            <a:r>
              <a:rPr lang="en-US" sz="1400" dirty="0" smtClean="0"/>
              <a:t> </a:t>
            </a:r>
            <a:r>
              <a:rPr lang="en-US" sz="1400" dirty="0" err="1" smtClean="0"/>
              <a:t>quantidade</a:t>
            </a:r>
            <a:r>
              <a:rPr lang="en-US" sz="1400" dirty="0" smtClean="0"/>
              <a:t> </a:t>
            </a:r>
            <a:r>
              <a:rPr lang="en-US" sz="1400" dirty="0" err="1" smtClean="0"/>
              <a:t>mínima</a:t>
            </a:r>
            <a:r>
              <a:rPr lang="en-US" sz="1400" dirty="0" smtClean="0"/>
              <a:t> de material </a:t>
            </a:r>
            <a:r>
              <a:rPr lang="en-US" sz="1400" dirty="0" err="1" smtClean="0"/>
              <a:t>necessária</a:t>
            </a:r>
            <a:r>
              <a:rPr lang="en-US" sz="1400" dirty="0" smtClean="0"/>
              <a:t> </a:t>
            </a:r>
            <a:r>
              <a:rPr lang="en-US" sz="1400" dirty="0" err="1" smtClean="0"/>
              <a:t>para</a:t>
            </a:r>
            <a:r>
              <a:rPr lang="en-US" sz="1400" dirty="0" smtClean="0"/>
              <a:t> </a:t>
            </a:r>
            <a:r>
              <a:rPr lang="en-US" sz="1400" dirty="0" err="1" smtClean="0"/>
              <a:t>fazer</a:t>
            </a:r>
            <a:r>
              <a:rPr lang="en-US" sz="1400" dirty="0" smtClean="0"/>
              <a:t> um </a:t>
            </a:r>
            <a:r>
              <a:rPr lang="en-US" sz="1400" dirty="0" err="1" smtClean="0"/>
              <a:t>contorno</a:t>
            </a:r>
            <a:r>
              <a:rPr lang="en-US" sz="1400" dirty="0" smtClean="0"/>
              <a:t> de </a:t>
            </a:r>
            <a:r>
              <a:rPr lang="en-US" sz="1400" dirty="0" err="1" smtClean="0"/>
              <a:t>tanque</a:t>
            </a:r>
            <a:r>
              <a:rPr lang="en-US" sz="1400" dirty="0" smtClean="0"/>
              <a:t> </a:t>
            </a:r>
            <a:r>
              <a:rPr lang="en-US" sz="1400" dirty="0" err="1" smtClean="0"/>
              <a:t>cilíndrico</a:t>
            </a:r>
            <a:r>
              <a:rPr lang="en-US" sz="1400" dirty="0" smtClean="0"/>
              <a:t>, </a:t>
            </a:r>
            <a:r>
              <a:rPr lang="en-US" sz="1400" dirty="0" err="1" smtClean="0"/>
              <a:t>sem</a:t>
            </a:r>
            <a:r>
              <a:rPr lang="en-US" sz="1400" dirty="0" smtClean="0"/>
              <a:t> </a:t>
            </a:r>
            <a:r>
              <a:rPr lang="en-US" sz="1400" dirty="0" err="1" smtClean="0"/>
              <a:t>tampa</a:t>
            </a:r>
            <a:r>
              <a:rPr lang="en-US" sz="1400" dirty="0" smtClean="0"/>
              <a:t>, </a:t>
            </a:r>
            <a:r>
              <a:rPr lang="en-US" sz="1400" dirty="0" err="1" smtClean="0"/>
              <a:t>maior</a:t>
            </a:r>
            <a:r>
              <a:rPr lang="en-US" sz="1400" dirty="0" smtClean="0"/>
              <a:t> </a:t>
            </a:r>
            <a:r>
              <a:rPr lang="en-US" sz="1400" dirty="0" err="1" smtClean="0"/>
              <a:t>ou</a:t>
            </a:r>
            <a:r>
              <a:rPr lang="en-US" sz="1400" dirty="0" smtClean="0"/>
              <a:t> </a:t>
            </a:r>
            <a:r>
              <a:rPr lang="en-US" sz="1400" dirty="0" err="1" smtClean="0"/>
              <a:t>igual</a:t>
            </a:r>
            <a:r>
              <a:rPr lang="en-US" sz="1400" dirty="0" smtClean="0"/>
              <a:t> </a:t>
            </a:r>
            <a:r>
              <a:rPr lang="en-US" sz="1400" dirty="0" err="1" smtClean="0"/>
              <a:t>que</a:t>
            </a:r>
            <a:r>
              <a:rPr lang="en-US" sz="1400" dirty="0" smtClean="0"/>
              <a:t> 650 m^3?</a:t>
            </a:r>
          </a:p>
          <a:p>
            <a:endParaRPr lang="pt-BR" sz="1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1752600"/>
            <a:ext cx="45148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/>
          </a:bodyPr>
          <a:lstStyle/>
          <a:p>
            <a:r>
              <a:rPr lang="pt-BR" sz="4000" dirty="0" smtClean="0"/>
              <a:t>Parte 3</a:t>
            </a:r>
            <a:r>
              <a:rPr lang="en-US" sz="4000" dirty="0" smtClean="0"/>
              <a:t>: </a:t>
            </a:r>
            <a:r>
              <a:rPr lang="pt-BR" sz="4000" dirty="0" smtClean="0"/>
              <a:t>Gradiente descendente. </a:t>
            </a:r>
            <a:endParaRPr lang="pt-BR" sz="40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228600" y="1752600"/>
            <a:ext cx="3048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pt-BR" sz="1400" dirty="0" smtClean="0"/>
              <a:t>O Gradiente de uma função de várias variáveis é um vetor com a derivada parcial de cada uma delas. Eles indicam o sentido de movimento do valor da função baseado em seus parâmetros.</a:t>
            </a:r>
          </a:p>
          <a:p>
            <a:pPr>
              <a:buFont typeface="Arial" pitchFamily="34" charset="0"/>
              <a:buChar char="•"/>
            </a:pPr>
            <a:endParaRPr lang="pt-BR" sz="1400" dirty="0" smtClean="0"/>
          </a:p>
          <a:p>
            <a:pPr>
              <a:buFont typeface="Arial" pitchFamily="34" charset="0"/>
              <a:buChar char="•"/>
            </a:pPr>
            <a:r>
              <a:rPr lang="pt-BR" sz="1400" dirty="0" smtClean="0"/>
              <a:t> Se temos o movimento dos valores da função, podemos criar um método interativo no qual seguimos na direção negativa do gradiente até o mínimo. Isso pode ser escrito na forma</a:t>
            </a:r>
            <a:r>
              <a:rPr lang="en-US" sz="1400" dirty="0" smtClean="0"/>
              <a:t>: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r>
              <a:rPr lang="en-US" sz="1400" dirty="0" err="1" smtClean="0"/>
              <a:t>Onde</a:t>
            </a:r>
            <a:r>
              <a:rPr lang="en-US" sz="1400" dirty="0" smtClean="0"/>
              <a:t> a é o </a:t>
            </a:r>
            <a:r>
              <a:rPr lang="en-US" sz="1400" dirty="0" err="1" smtClean="0"/>
              <a:t>ponto</a:t>
            </a:r>
            <a:r>
              <a:rPr lang="en-US" sz="1400" dirty="0" smtClean="0"/>
              <a:t> </a:t>
            </a:r>
            <a:r>
              <a:rPr lang="en-US" sz="1400" dirty="0" err="1" smtClean="0"/>
              <a:t>atual</a:t>
            </a:r>
            <a:r>
              <a:rPr lang="en-US" sz="1400" dirty="0" smtClean="0"/>
              <a:t>, b o novo </a:t>
            </a:r>
            <a:r>
              <a:rPr lang="en-US" sz="1400" dirty="0" err="1" smtClean="0"/>
              <a:t>ponto</a:t>
            </a:r>
            <a:r>
              <a:rPr lang="en-US" sz="1400" dirty="0" smtClean="0"/>
              <a:t>, gamma a </a:t>
            </a:r>
            <a:r>
              <a:rPr lang="en-US" sz="1400" dirty="0" err="1" smtClean="0"/>
              <a:t>velocidade</a:t>
            </a:r>
            <a:r>
              <a:rPr lang="en-US" sz="1400" dirty="0" smtClean="0"/>
              <a:t> de </a:t>
            </a:r>
            <a:r>
              <a:rPr lang="en-US" sz="1400" dirty="0" err="1" smtClean="0"/>
              <a:t>aprendizado</a:t>
            </a:r>
            <a:r>
              <a:rPr lang="en-US" sz="1400" dirty="0" smtClean="0"/>
              <a:t> e delta F o </a:t>
            </a:r>
            <a:r>
              <a:rPr lang="en-US" sz="1400" dirty="0" err="1" smtClean="0"/>
              <a:t>gradiente</a:t>
            </a:r>
            <a:r>
              <a:rPr lang="en-US" sz="1400" dirty="0" smtClean="0"/>
              <a:t> </a:t>
            </a:r>
            <a:r>
              <a:rPr lang="en-US" sz="1400" dirty="0" err="1" smtClean="0"/>
              <a:t>em</a:t>
            </a:r>
            <a:r>
              <a:rPr lang="en-US" sz="1400" dirty="0" smtClean="0"/>
              <a:t> a. 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endParaRPr lang="pt-BR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2743200"/>
            <a:ext cx="2819400" cy="301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4191000"/>
            <a:ext cx="17907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8200" y="1524000"/>
            <a:ext cx="39528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/>
          </a:bodyPr>
          <a:lstStyle/>
          <a:p>
            <a:r>
              <a:rPr lang="pt-BR" sz="4000" dirty="0" smtClean="0"/>
              <a:t>Parte 3</a:t>
            </a:r>
            <a:r>
              <a:rPr lang="en-US" sz="4000" dirty="0" smtClean="0"/>
              <a:t>: </a:t>
            </a:r>
            <a:r>
              <a:rPr lang="pt-BR" sz="4000" dirty="0" smtClean="0"/>
              <a:t>Gradiente descendente. </a:t>
            </a:r>
            <a:endParaRPr lang="pt-BR" sz="40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228600" y="1752600"/>
            <a:ext cx="3048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err="1" smtClean="0"/>
              <a:t>Muitas</a:t>
            </a:r>
            <a:r>
              <a:rPr lang="en-US" sz="1400" dirty="0" smtClean="0"/>
              <a:t> </a:t>
            </a:r>
            <a:r>
              <a:rPr lang="en-US" sz="1400" dirty="0" err="1" smtClean="0"/>
              <a:t>vezes</a:t>
            </a:r>
            <a:r>
              <a:rPr lang="en-US" sz="1400" dirty="0" smtClean="0"/>
              <a:t>, </a:t>
            </a:r>
            <a:r>
              <a:rPr lang="en-US" sz="1400" dirty="0" err="1" smtClean="0"/>
              <a:t>porém</a:t>
            </a:r>
            <a:r>
              <a:rPr lang="en-US" sz="1400" dirty="0" smtClean="0"/>
              <a:t>, n</a:t>
            </a:r>
            <a:r>
              <a:rPr lang="pt-BR" sz="1400" dirty="0" err="1" smtClean="0"/>
              <a:t>ão</a:t>
            </a:r>
            <a:r>
              <a:rPr lang="pt-BR" sz="1400" dirty="0" smtClean="0"/>
              <a:t> é possível obter um gradiente de forma analítica, tornando-se necessário (para este método), o cálculo numérico dos gradientes. </a:t>
            </a:r>
          </a:p>
          <a:p>
            <a:pPr>
              <a:buFont typeface="Arial" pitchFamily="34" charset="0"/>
              <a:buChar char="•"/>
            </a:pPr>
            <a:endParaRPr lang="pt-BR" sz="1400" dirty="0" smtClean="0"/>
          </a:p>
          <a:p>
            <a:pPr>
              <a:buFont typeface="Arial" pitchFamily="34" charset="0"/>
              <a:buChar char="•"/>
            </a:pPr>
            <a:r>
              <a:rPr lang="pt-BR" sz="1400" dirty="0" smtClean="0"/>
              <a:t> Métodos que calculam o gradiente de fórmula numérica são chamados de </a:t>
            </a:r>
            <a:r>
              <a:rPr lang="pt-BR" sz="1400" dirty="0" err="1" smtClean="0"/>
              <a:t>Quasi-newton</a:t>
            </a:r>
            <a:r>
              <a:rPr lang="pt-BR" sz="1400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pt-BR" sz="1400" dirty="0" smtClean="0"/>
          </a:p>
          <a:p>
            <a:pPr>
              <a:buFont typeface="Arial" pitchFamily="34" charset="0"/>
              <a:buChar char="•"/>
            </a:pPr>
            <a:r>
              <a:rPr lang="pt-BR" sz="1400" dirty="0" smtClean="0"/>
              <a:t> Métodos de gradientes estão implementados no </a:t>
            </a:r>
            <a:r>
              <a:rPr lang="pt-BR" sz="1400" dirty="0" err="1" smtClean="0"/>
              <a:t>matlab</a:t>
            </a:r>
            <a:r>
              <a:rPr lang="pt-BR" sz="1400" dirty="0" smtClean="0"/>
              <a:t> através da função</a:t>
            </a:r>
            <a:r>
              <a:rPr lang="en-US" sz="1400" dirty="0" smtClean="0"/>
              <a:t>:</a:t>
            </a:r>
            <a:r>
              <a:rPr lang="pt-BR" sz="1400" dirty="0" smtClean="0"/>
              <a:t> </a:t>
            </a:r>
            <a:r>
              <a:rPr lang="pt-BR" sz="1400" dirty="0" err="1" smtClean="0"/>
              <a:t>fminunc</a:t>
            </a:r>
            <a:r>
              <a:rPr lang="pt-BR" sz="1400" dirty="0" smtClean="0"/>
              <a:t>. Nela o usuário pode escolher o tipo de método utilizado e, se for o caso, fornecer o gradiente. </a:t>
            </a:r>
          </a:p>
          <a:p>
            <a:endParaRPr lang="en-US" sz="1400" dirty="0" smtClean="0"/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endParaRPr lang="pt-BR" sz="1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1981200"/>
            <a:ext cx="47434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0" y="4495800"/>
            <a:ext cx="35052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Exercício</a:t>
            </a:r>
            <a:r>
              <a:rPr lang="en-US" sz="4000" dirty="0" smtClean="0"/>
              <a:t> 2</a:t>
            </a:r>
            <a:endParaRPr lang="pt-BR" sz="40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2667000" y="1752600"/>
            <a:ext cx="3048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err="1" smtClean="0"/>
              <a:t>Nesse</a:t>
            </a:r>
            <a:r>
              <a:rPr lang="en-US" sz="1400" dirty="0" smtClean="0"/>
              <a:t> </a:t>
            </a:r>
            <a:r>
              <a:rPr lang="en-US" sz="1400" dirty="0" err="1" smtClean="0"/>
              <a:t>exercício</a:t>
            </a:r>
            <a:r>
              <a:rPr lang="en-US" sz="1400" dirty="0" smtClean="0"/>
              <a:t> voc</a:t>
            </a:r>
            <a:r>
              <a:rPr lang="pt-BR" sz="1400" dirty="0" smtClean="0"/>
              <a:t>ê terá que resolver o </a:t>
            </a:r>
            <a:r>
              <a:rPr lang="en-US" sz="1400" dirty="0" err="1" smtClean="0"/>
              <a:t>problema</a:t>
            </a:r>
            <a:r>
              <a:rPr lang="en-US" sz="1400" dirty="0" smtClean="0"/>
              <a:t> do </a:t>
            </a:r>
            <a:r>
              <a:rPr lang="en-US" sz="1400" dirty="0" err="1" smtClean="0"/>
              <a:t>tanque</a:t>
            </a:r>
            <a:r>
              <a:rPr lang="en-US" sz="1400" dirty="0" smtClean="0"/>
              <a:t> </a:t>
            </a:r>
            <a:r>
              <a:rPr lang="en-US" sz="1400" dirty="0" err="1" smtClean="0"/>
              <a:t>cilíndrico</a:t>
            </a:r>
            <a:r>
              <a:rPr lang="en-US" sz="1400" dirty="0" smtClean="0"/>
              <a:t> </a:t>
            </a:r>
            <a:r>
              <a:rPr lang="en-US" sz="1400" dirty="0" err="1" smtClean="0"/>
              <a:t>através</a:t>
            </a:r>
            <a:r>
              <a:rPr lang="en-US" sz="1400" dirty="0" smtClean="0"/>
              <a:t> </a:t>
            </a:r>
            <a:r>
              <a:rPr lang="en-US" sz="1400" dirty="0" err="1" smtClean="0"/>
              <a:t>da</a:t>
            </a:r>
            <a:r>
              <a:rPr lang="en-US" sz="1400" dirty="0" smtClean="0"/>
              <a:t> fun</a:t>
            </a:r>
            <a:r>
              <a:rPr lang="pt-BR" sz="1400" dirty="0" err="1" smtClean="0"/>
              <a:t>ção</a:t>
            </a:r>
            <a:r>
              <a:rPr lang="pt-BR" sz="1400" dirty="0" smtClean="0"/>
              <a:t> </a:t>
            </a:r>
            <a:r>
              <a:rPr lang="pt-BR" sz="1400" dirty="0" err="1" smtClean="0"/>
              <a:t>fminunc</a:t>
            </a:r>
            <a:r>
              <a:rPr lang="pt-BR" sz="1400" dirty="0" smtClean="0"/>
              <a:t> com gradiente numérico e analítico. Lembre que a derivada parcial de uma </a:t>
            </a:r>
            <a:r>
              <a:rPr lang="en-US" sz="1400" dirty="0" smtClean="0"/>
              <a:t>fun</a:t>
            </a:r>
            <a:r>
              <a:rPr lang="pt-BR" sz="1400" dirty="0" err="1" smtClean="0"/>
              <a:t>ção</a:t>
            </a:r>
            <a:r>
              <a:rPr lang="pt-BR" sz="1400" dirty="0" smtClean="0"/>
              <a:t> é calculada exatamente igual a derivada </a:t>
            </a:r>
            <a:r>
              <a:rPr lang="en-US" sz="1400" dirty="0" smtClean="0"/>
              <a:t>‘normal’, </a:t>
            </a:r>
            <a:r>
              <a:rPr lang="en-US" sz="1400" dirty="0" err="1" smtClean="0"/>
              <a:t>considerando</a:t>
            </a:r>
            <a:r>
              <a:rPr lang="en-US" sz="1400" dirty="0" smtClean="0"/>
              <a:t> </a:t>
            </a:r>
            <a:r>
              <a:rPr lang="en-US" sz="1400" dirty="0" err="1" smtClean="0"/>
              <a:t>todas</a:t>
            </a:r>
            <a:r>
              <a:rPr lang="en-US" sz="1400" dirty="0" smtClean="0"/>
              <a:t> as </a:t>
            </a:r>
            <a:r>
              <a:rPr lang="en-US" sz="1400" dirty="0" err="1" smtClean="0"/>
              <a:t>outras</a:t>
            </a:r>
            <a:r>
              <a:rPr lang="en-US" sz="1400" dirty="0" smtClean="0"/>
              <a:t> </a:t>
            </a:r>
            <a:r>
              <a:rPr lang="en-US" sz="1400" dirty="0" err="1" smtClean="0"/>
              <a:t>variáveis</a:t>
            </a:r>
            <a:r>
              <a:rPr lang="en-US" sz="1400" dirty="0" smtClean="0"/>
              <a:t> </a:t>
            </a:r>
            <a:r>
              <a:rPr lang="en-US" sz="1400" dirty="0" err="1" smtClean="0"/>
              <a:t>como</a:t>
            </a:r>
            <a:r>
              <a:rPr lang="en-US" sz="1400" dirty="0" smtClean="0"/>
              <a:t> </a:t>
            </a:r>
            <a:r>
              <a:rPr lang="en-US" sz="1400" dirty="0" err="1" smtClean="0"/>
              <a:t>constantes</a:t>
            </a:r>
            <a:r>
              <a:rPr lang="en-US" sz="1400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endParaRPr lang="pt-BR" sz="14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2200" y="0"/>
            <a:ext cx="6629400" cy="1066800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Parte 3</a:t>
            </a:r>
            <a:r>
              <a:rPr lang="en-US" sz="4000" dirty="0" smtClean="0"/>
              <a:t>: </a:t>
            </a:r>
            <a:r>
              <a:rPr lang="pt-BR" sz="4000" dirty="0" smtClean="0"/>
              <a:t>Otimizações com limites. </a:t>
            </a:r>
            <a:endParaRPr lang="pt-BR" sz="4000" dirty="0"/>
          </a:p>
        </p:txBody>
      </p:sp>
      <p:pic>
        <p:nvPicPr>
          <p:cNvPr id="1026" name="Picture 2" descr="D:\UFPA\GVA Ofici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2290593" cy="1371600"/>
          </a:xfrm>
          <a:prstGeom prst="rect">
            <a:avLst/>
          </a:prstGeom>
          <a:noFill/>
        </p:spPr>
      </p:pic>
      <p:sp>
        <p:nvSpPr>
          <p:cNvPr id="9" name="CaixaDeTexto 8"/>
          <p:cNvSpPr txBox="1"/>
          <p:nvPr/>
        </p:nvSpPr>
        <p:spPr>
          <a:xfrm>
            <a:off x="228600" y="1752600"/>
            <a:ext cx="3048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pt-BR" sz="1400" dirty="0" smtClean="0"/>
              <a:t>Até o momento vimos otimizações que não tinham seu domínio limitado de nenhuma forma. </a:t>
            </a:r>
          </a:p>
          <a:p>
            <a:pPr>
              <a:buFont typeface="Arial" pitchFamily="34" charset="0"/>
              <a:buChar char="•"/>
            </a:pPr>
            <a:endParaRPr lang="pt-BR" sz="1400" dirty="0" smtClean="0"/>
          </a:p>
          <a:p>
            <a:pPr>
              <a:buFont typeface="Arial" pitchFamily="34" charset="0"/>
              <a:buChar char="•"/>
            </a:pPr>
            <a:r>
              <a:rPr lang="pt-BR" sz="1400" dirty="0" smtClean="0"/>
              <a:t> Como fazer, entretanto, com problemas que são limitados, do tipo</a:t>
            </a:r>
            <a:r>
              <a:rPr lang="en-US" sz="1400" dirty="0" smtClean="0"/>
              <a:t>: Como </a:t>
            </a:r>
            <a:r>
              <a:rPr lang="pt-BR" sz="1400" dirty="0" smtClean="0"/>
              <a:t>faço o volume da minha casa ser a maior possível tendo só uma quantidade x de material?</a:t>
            </a:r>
          </a:p>
          <a:p>
            <a:pPr>
              <a:buFont typeface="Arial" pitchFamily="34" charset="0"/>
              <a:buChar char="•"/>
            </a:pPr>
            <a:endParaRPr lang="pt-BR" sz="1400" dirty="0" smtClean="0"/>
          </a:p>
          <a:p>
            <a:pPr>
              <a:buFont typeface="Arial" pitchFamily="34" charset="0"/>
              <a:buChar char="•"/>
            </a:pPr>
            <a:r>
              <a:rPr lang="pt-BR" sz="1400" dirty="0" smtClean="0"/>
              <a:t> Existem vários algoritmos de otimização com </a:t>
            </a:r>
            <a:r>
              <a:rPr lang="pt-BR" sz="1400" dirty="0" err="1" smtClean="0"/>
              <a:t>constrains</a:t>
            </a:r>
            <a:r>
              <a:rPr lang="pt-BR" sz="1400" dirty="0" smtClean="0"/>
              <a:t>, no </a:t>
            </a:r>
            <a:r>
              <a:rPr lang="pt-BR" sz="1400" dirty="0" err="1" smtClean="0"/>
              <a:t>matlab</a:t>
            </a:r>
            <a:r>
              <a:rPr lang="pt-BR" sz="1400" dirty="0" smtClean="0"/>
              <a:t> alguns estão implementados e podem ser acessado pela função </a:t>
            </a:r>
            <a:r>
              <a:rPr lang="pt-BR" sz="1400" dirty="0" err="1" smtClean="0"/>
              <a:t>fmincon</a:t>
            </a:r>
            <a:r>
              <a:rPr lang="pt-BR" sz="1400" dirty="0" smtClean="0"/>
              <a:t>.</a:t>
            </a:r>
          </a:p>
          <a:p>
            <a:endParaRPr lang="pt-BR" sz="1400" dirty="0" smtClean="0"/>
          </a:p>
          <a:p>
            <a:endParaRPr lang="en-US" sz="1400" dirty="0" smtClean="0"/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endParaRPr lang="pt-BR" sz="14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1905000"/>
            <a:ext cx="561975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iv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5494</TotalTime>
  <Words>878</Words>
  <Application>Microsoft Office PowerPoint</Application>
  <PresentationFormat>Apresentação na tela (4:3)</PresentationFormat>
  <Paragraphs>81</Paragraphs>
  <Slides>13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Retrospectiva</vt:lpstr>
      <vt:lpstr>Mini Curso Otimização</vt:lpstr>
      <vt:lpstr>O que é?</vt:lpstr>
      <vt:lpstr>Parte 1: Otimização analítica x numérica</vt:lpstr>
      <vt:lpstr>Exercício 1</vt:lpstr>
      <vt:lpstr>Parte 2: Função de custo. </vt:lpstr>
      <vt:lpstr>Parte 3: Gradiente descendente. </vt:lpstr>
      <vt:lpstr>Parte 3: Gradiente descendente. </vt:lpstr>
      <vt:lpstr>Exercício 2</vt:lpstr>
      <vt:lpstr>Parte 3: Otimizações com limites. </vt:lpstr>
      <vt:lpstr>Exercício 3</vt:lpstr>
      <vt:lpstr>Parte 4: Nelder-Mead simplex algorithm</vt:lpstr>
      <vt:lpstr>Exercício 4</vt:lpstr>
      <vt:lpstr>Parte 5: Algoritmo genético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 Acoustics</dc:title>
  <dc:creator>Thiago Henrique lobato</dc:creator>
  <cp:lastModifiedBy>Thiago Henrique lobato</cp:lastModifiedBy>
  <cp:revision>204</cp:revision>
  <dcterms:created xsi:type="dcterms:W3CDTF">2016-01-17T19:41:07Z</dcterms:created>
  <dcterms:modified xsi:type="dcterms:W3CDTF">2016-11-24T02:28:09Z</dcterms:modified>
</cp:coreProperties>
</file>