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312" r:id="rId6"/>
    <p:sldId id="315" r:id="rId7"/>
    <p:sldId id="316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</p:sldIdLst>
  <p:sldSz cx="24387175" cy="13716000"/>
  <p:notesSz cx="13716000" cy="2438717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5DBA"/>
    <a:srgbClr val="9148C8"/>
    <a:srgbClr val="FF4D3E"/>
    <a:srgbClr val="222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6105C-D4C2-431F-BE69-AAE66CE9E3D3}" v="13" dt="2024-06-02T13:38:08.8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96" y="114"/>
      </p:cViewPr>
      <p:guideLst>
        <p:guide orient="horz" pos="4320"/>
        <p:guide pos="7681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40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4BF4E-F3A1-24B8-F107-6AD7353A0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7851F9-3782-9D17-4939-1CF539C15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0C39C-92E0-EFD8-559A-91F1C57D4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6DC3E-EC28-D2EC-2A0E-F6DBD9B9B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76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4BF4E-F3A1-24B8-F107-6AD7353A0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7851F9-3782-9D17-4939-1CF539C15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0C39C-92E0-EFD8-559A-91F1C57D4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6DC3E-EC28-D2EC-2A0E-F6DBD9B9B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74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4BF4E-F3A1-24B8-F107-6AD7353A0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7851F9-3782-9D17-4939-1CF539C15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0C39C-92E0-EFD8-559A-91F1C57D4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6DC3E-EC28-D2EC-2A0E-F6DBD9B9B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43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4BF4E-F3A1-24B8-F107-6AD7353A0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7851F9-3782-9D17-4939-1CF539C15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0C39C-92E0-EFD8-559A-91F1C57D4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6DC3E-EC28-D2EC-2A0E-F6DBD9B9B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81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4BF4E-F3A1-24B8-F107-6AD7353A0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7851F9-3782-9D17-4939-1CF539C15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0C39C-92E0-EFD8-559A-91F1C57D4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6DC3E-EC28-D2EC-2A0E-F6DBD9B9B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08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4BF4E-F3A1-24B8-F107-6AD7353A0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7851F9-3782-9D17-4939-1CF539C15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0C39C-92E0-EFD8-559A-91F1C57D4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6DC3E-EC28-D2EC-2A0E-F6DBD9B9B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30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4BF4E-F3A1-24B8-F107-6AD7353A0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7851F9-3782-9D17-4939-1CF539C15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0C39C-92E0-EFD8-559A-91F1C57D4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6DC3E-EC28-D2EC-2A0E-F6DBD9B9B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06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4BF4E-F3A1-24B8-F107-6AD7353A0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7851F9-3782-9D17-4939-1CF539C15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0C39C-92E0-EFD8-559A-91F1C57D4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6DC3E-EC28-D2EC-2A0E-F6DBD9B9B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49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4BF4E-F3A1-24B8-F107-6AD7353A0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7851F9-3782-9D17-4939-1CF539C15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0C39C-92E0-EFD8-559A-91F1C57D4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6DC3E-EC28-D2EC-2A0E-F6DBD9B9B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57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4BF4E-F3A1-24B8-F107-6AD7353A0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7851F9-3782-9D17-4939-1CF539C15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0C39C-92E0-EFD8-559A-91F1C57D4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6DC3E-EC28-D2EC-2A0E-F6DBD9B9B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7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4BF4E-F3A1-24B8-F107-6AD7353A0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7851F9-3782-9D17-4939-1CF539C15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0C39C-92E0-EFD8-559A-91F1C57D4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6DC3E-EC28-D2EC-2A0E-F6DBD9B9B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0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2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Quadro de comunicações&#10;&#10;Descrição gerada automaticamente">
            <a:extLst>
              <a:ext uri="{FF2B5EF4-FFF2-40B4-BE49-F238E27FC236}">
                <a16:creationId xmlns:a16="http://schemas.microsoft.com/office/drawing/2014/main" id="{ED1B946C-D72B-7904-E899-8625D494D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0" name="Text 0"/>
          <p:cNvSpPr/>
          <p:nvPr/>
        </p:nvSpPr>
        <p:spPr>
          <a:xfrm>
            <a:off x="892719" y="5103404"/>
            <a:ext cx="12427637" cy="38356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0200"/>
              </a:lnSpc>
            </a:pPr>
            <a:r>
              <a:rPr lang="en-US" sz="6600" dirty="0">
                <a:solidFill>
                  <a:srgbClr val="FF0000"/>
                </a:solidFill>
                <a:latin typeface="Spline Sans Medium"/>
                <a:ea typeface="Spline Sans Medium"/>
                <a:cs typeface="Spline Sans Medium" pitchFamily="34" charset="-120"/>
              </a:rPr>
              <a:t>Case</a:t>
            </a:r>
            <a:r>
              <a:rPr lang="en-US" sz="6600" dirty="0">
                <a:solidFill>
                  <a:srgbClr val="222028"/>
                </a:solidFill>
                <a:latin typeface="Spline Sans Medium"/>
                <a:ea typeface="Spline Sans Medium"/>
                <a:cs typeface="Spline Sans Medium" pitchFamily="34" charset="-120"/>
              </a:rPr>
              <a:t>- SQL</a:t>
            </a:r>
            <a:endParaRPr lang="en-US" sz="6600" dirty="0">
              <a:solidFill>
                <a:srgbClr val="FF4A38"/>
              </a:solidFill>
              <a:latin typeface="Spline Sans Medium"/>
              <a:ea typeface="Spline Sans Medium"/>
              <a:cs typeface="Calibri"/>
            </a:endParaRPr>
          </a:p>
        </p:txBody>
      </p:sp>
      <p:sp>
        <p:nvSpPr>
          <p:cNvPr id="21" name="Text 1"/>
          <p:cNvSpPr/>
          <p:nvPr/>
        </p:nvSpPr>
        <p:spPr>
          <a:xfrm>
            <a:off x="1219352" y="8612596"/>
            <a:ext cx="11774372" cy="218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080"/>
              </a:lnSpc>
              <a:buNone/>
            </a:pPr>
            <a:endParaRPr lang="en-US" sz="2400" dirty="0">
              <a:solidFill>
                <a:srgbClr val="222028"/>
              </a:solidFill>
            </a:endParaRPr>
          </a:p>
        </p:txBody>
      </p:sp>
      <p:pic>
        <p:nvPicPr>
          <p:cNvPr id="6" name="Imagem 5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D6973AA1-59AC-558A-377C-C0388ECF2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352" y="2302098"/>
            <a:ext cx="4639869" cy="101875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CBBA06C-5F0D-FC89-86DE-16CF26CF2B9B}"/>
              </a:ext>
            </a:extLst>
          </p:cNvPr>
          <p:cNvSpPr txBox="1"/>
          <p:nvPr/>
        </p:nvSpPr>
        <p:spPr>
          <a:xfrm>
            <a:off x="892719" y="9736825"/>
            <a:ext cx="657133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/>
              <a:t>Nome: Thiago Costa Santana</a:t>
            </a:r>
          </a:p>
          <a:p>
            <a:r>
              <a:rPr lang="pt-BR" sz="4000" dirty="0"/>
              <a:t>Turma: 4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CD429-B5DC-8766-DFCD-F0F253FBA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9218A0AF-6DC5-1DBA-5A72-4147ED293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2416" y="0"/>
            <a:ext cx="25426416" cy="13716000"/>
          </a:xfrm>
          <a:prstGeom prst="rect">
            <a:avLst/>
          </a:prstGeom>
        </p:spPr>
      </p:pic>
      <p:sp>
        <p:nvSpPr>
          <p:cNvPr id="14" name="Shape 0">
            <a:extLst>
              <a:ext uri="{FF2B5EF4-FFF2-40B4-BE49-F238E27FC236}">
                <a16:creationId xmlns:a16="http://schemas.microsoft.com/office/drawing/2014/main" id="{9CDDDFFB-D5D5-B33B-0110-060C53A4CFA1}"/>
              </a:ext>
            </a:extLst>
          </p:cNvPr>
          <p:cNvSpPr/>
          <p:nvPr/>
        </p:nvSpPr>
        <p:spPr>
          <a:xfrm>
            <a:off x="952619" y="2190750"/>
            <a:ext cx="11431429" cy="9334500"/>
          </a:xfrm>
          <a:prstGeom prst="rect">
            <a:avLst/>
          </a:prstGeom>
          <a:noFill/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3D9B29A7-2AD0-CD6E-771E-B61579FFFAB7}"/>
              </a:ext>
            </a:extLst>
          </p:cNvPr>
          <p:cNvSpPr/>
          <p:nvPr/>
        </p:nvSpPr>
        <p:spPr>
          <a:xfrm>
            <a:off x="952619" y="584527"/>
            <a:ext cx="20572357" cy="1492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0220"/>
              </a:lnSpc>
            </a:pPr>
            <a:r>
              <a:rPr lang="en-US" sz="7300" dirty="0">
                <a:solidFill>
                  <a:srgbClr val="FF0000"/>
                </a:solidFill>
                <a:latin typeface="Spline Sans Medium"/>
                <a:ea typeface="Spline Sans Medium"/>
              </a:rPr>
              <a:t>Case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218D7-F3B2-94D4-5778-2E9C73CFBD4F}"/>
              </a:ext>
            </a:extLst>
          </p:cNvPr>
          <p:cNvSpPr txBox="1">
            <a:spLocks/>
          </p:cNvSpPr>
          <p:nvPr/>
        </p:nvSpPr>
        <p:spPr>
          <a:xfrm>
            <a:off x="10095661" y="6228270"/>
            <a:ext cx="6944472" cy="443690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Spline Sans Regular" pitchFamily="2" charset="0"/>
            </a:endParaRPr>
          </a:p>
          <a:p>
            <a:pPr algn="just">
              <a:lnSpc>
                <a:spcPct val="150000"/>
              </a:lnSpc>
            </a:pPr>
            <a:endParaRPr lang="pt-BR" sz="2400" dirty="0">
              <a:latin typeface="Spline Sans Regular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1D0A55-B750-B877-FC40-BCC558E0D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0585" y="2326036"/>
            <a:ext cx="24386114" cy="67061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5BB7EA3-E1FB-2866-6A4B-D48E8C399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8121" y="3802689"/>
            <a:ext cx="10882946" cy="733775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BB3624-24EE-6963-0FBD-451F996C9AFD}"/>
              </a:ext>
            </a:extLst>
          </p:cNvPr>
          <p:cNvSpPr txBox="1"/>
          <p:nvPr/>
        </p:nvSpPr>
        <p:spPr>
          <a:xfrm>
            <a:off x="-638493" y="3802689"/>
            <a:ext cx="1162653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/>
              <a:t>Explicação:</a:t>
            </a:r>
          </a:p>
          <a:p>
            <a:endParaRPr lang="pt-BR" sz="2200" dirty="0"/>
          </a:p>
          <a:p>
            <a:r>
              <a:rPr lang="pt-BR" sz="2200" dirty="0"/>
              <a:t>Criei uma procedure sobre os 5 filmes mais lucrativos de um ator/atriz que filtrei da tabela </a:t>
            </a:r>
            <a:r>
              <a:rPr lang="pt-BR" sz="2200" dirty="0" err="1"/>
              <a:t>casesql_names</a:t>
            </a:r>
            <a:r>
              <a:rPr lang="pt-BR" sz="2200" dirty="0"/>
              <a:t>.</a:t>
            </a:r>
          </a:p>
          <a:p>
            <a:endParaRPr lang="pt-BR" sz="2200" dirty="0"/>
          </a:p>
          <a:p>
            <a:r>
              <a:rPr lang="pt-BR" sz="2200" dirty="0"/>
              <a:t>Selecionei o título do filme, o ano de lançamento, o nome do ator/atriz, e o lucro obtido pelo filme.</a:t>
            </a:r>
          </a:p>
          <a:p>
            <a:endParaRPr lang="pt-BR" sz="2200" dirty="0"/>
          </a:p>
          <a:p>
            <a:r>
              <a:rPr lang="pt-BR" sz="2200" dirty="0"/>
              <a:t>Para calcular o lucro a procedure subtrai o orçamento do filme do </a:t>
            </a:r>
            <a:r>
              <a:rPr lang="pt-BR" sz="2200" dirty="0" err="1"/>
              <a:t>rendimento_bruto</a:t>
            </a:r>
            <a:r>
              <a:rPr lang="pt-BR" sz="2200" dirty="0"/>
              <a:t> e formata o resultado em formato monetário.</a:t>
            </a:r>
          </a:p>
          <a:p>
            <a:endParaRPr lang="pt-BR" sz="2200" dirty="0"/>
          </a:p>
          <a:p>
            <a:r>
              <a:rPr lang="pt-BR" sz="2200" dirty="0"/>
              <a:t>Além disso, a procedure filtra apenas por filmes em que ator/atriz atuou e que tiveram lucro positivo, a lista é ordenada em ordem decrescente de lucro e limitada aos 5 filmes mais lucrativos.</a:t>
            </a:r>
          </a:p>
        </p:txBody>
      </p:sp>
    </p:spTree>
    <p:extLst>
      <p:ext uri="{BB962C8B-B14F-4D97-AF65-F5344CB8AC3E}">
        <p14:creationId xmlns:p14="http://schemas.microsoft.com/office/powerpoint/2010/main" val="434803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CD429-B5DC-8766-DFCD-F0F253FBA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9218A0AF-6DC5-1DBA-5A72-4147ED293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04438" y="0"/>
            <a:ext cx="25426416" cy="13716000"/>
          </a:xfrm>
          <a:prstGeom prst="rect">
            <a:avLst/>
          </a:prstGeom>
        </p:spPr>
      </p:pic>
      <p:sp>
        <p:nvSpPr>
          <p:cNvPr id="14" name="Shape 0">
            <a:extLst>
              <a:ext uri="{FF2B5EF4-FFF2-40B4-BE49-F238E27FC236}">
                <a16:creationId xmlns:a16="http://schemas.microsoft.com/office/drawing/2014/main" id="{9CDDDFFB-D5D5-B33B-0110-060C53A4CFA1}"/>
              </a:ext>
            </a:extLst>
          </p:cNvPr>
          <p:cNvSpPr/>
          <p:nvPr/>
        </p:nvSpPr>
        <p:spPr>
          <a:xfrm>
            <a:off x="952619" y="2190750"/>
            <a:ext cx="11431429" cy="9334500"/>
          </a:xfrm>
          <a:prstGeom prst="rect">
            <a:avLst/>
          </a:prstGeom>
          <a:noFill/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3D9B29A7-2AD0-CD6E-771E-B61579FFFAB7}"/>
              </a:ext>
            </a:extLst>
          </p:cNvPr>
          <p:cNvSpPr/>
          <p:nvPr/>
        </p:nvSpPr>
        <p:spPr>
          <a:xfrm>
            <a:off x="952619" y="584527"/>
            <a:ext cx="20572357" cy="1492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0220"/>
              </a:lnSpc>
            </a:pPr>
            <a:r>
              <a:rPr lang="en-US" sz="7300" dirty="0">
                <a:solidFill>
                  <a:srgbClr val="FF0000"/>
                </a:solidFill>
                <a:latin typeface="Spline Sans Medium"/>
                <a:ea typeface="Spline Sans Medium"/>
              </a:rPr>
              <a:t>Case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218D7-F3B2-94D4-5778-2E9C73CFBD4F}"/>
              </a:ext>
            </a:extLst>
          </p:cNvPr>
          <p:cNvSpPr txBox="1">
            <a:spLocks/>
          </p:cNvSpPr>
          <p:nvPr/>
        </p:nvSpPr>
        <p:spPr>
          <a:xfrm>
            <a:off x="10095661" y="6228270"/>
            <a:ext cx="6944472" cy="443690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Spline Sans Regular" pitchFamily="2" charset="0"/>
            </a:endParaRPr>
          </a:p>
          <a:p>
            <a:pPr algn="just">
              <a:lnSpc>
                <a:spcPct val="150000"/>
              </a:lnSpc>
            </a:pPr>
            <a:endParaRPr lang="pt-BR" sz="2400" dirty="0">
              <a:latin typeface="Spline Sans Regular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4AF34C-5BB3-7C0A-4171-C695BE427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8662" y="1928734"/>
            <a:ext cx="24203218" cy="111566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3F0E57A-B398-C1DC-E0B3-3DFD33588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8770" y="3741340"/>
            <a:ext cx="9760351" cy="749053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72DEAEB-536F-383D-81D4-6F9B37A53FC1}"/>
              </a:ext>
            </a:extLst>
          </p:cNvPr>
          <p:cNvSpPr txBox="1"/>
          <p:nvPr/>
        </p:nvSpPr>
        <p:spPr>
          <a:xfrm>
            <a:off x="-864096" y="3713004"/>
            <a:ext cx="1143142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/>
              <a:t>Explicação:</a:t>
            </a:r>
          </a:p>
          <a:p>
            <a:endParaRPr lang="pt-BR" sz="2200" dirty="0"/>
          </a:p>
          <a:p>
            <a:r>
              <a:rPr lang="pt-BR" sz="2200" dirty="0"/>
              <a:t>Criei uma </a:t>
            </a:r>
            <a:r>
              <a:rPr lang="pt-BR" sz="2200" dirty="0" err="1"/>
              <a:t>View</a:t>
            </a:r>
            <a:r>
              <a:rPr lang="pt-BR" sz="2200" dirty="0"/>
              <a:t> para selecionar os atores/atrizes participantes de um filme específico (que iremos selecionar),.</a:t>
            </a:r>
          </a:p>
          <a:p>
            <a:endParaRPr lang="pt-BR" sz="2200" dirty="0"/>
          </a:p>
          <a:p>
            <a:r>
              <a:rPr lang="pt-BR" sz="2200" dirty="0"/>
              <a:t>Calculei a média de avaliação da crítica dos últimos 5 filmes em que cada ator/atriz participou e apresentei uma consulta  com o título do filme, o nome do ator/atrizes e a média de avaliação dos últimos 5 filmes.</a:t>
            </a:r>
          </a:p>
          <a:p>
            <a:endParaRPr lang="pt-BR" sz="2200" dirty="0"/>
          </a:p>
          <a:p>
            <a:r>
              <a:rPr lang="pt-BR" sz="2200" dirty="0"/>
              <a:t>Ordenando de forma decrescente pela média de avaliação</a:t>
            </a:r>
          </a:p>
        </p:txBody>
      </p:sp>
    </p:spTree>
    <p:extLst>
      <p:ext uri="{BB962C8B-B14F-4D97-AF65-F5344CB8AC3E}">
        <p14:creationId xmlns:p14="http://schemas.microsoft.com/office/powerpoint/2010/main" val="3206103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CD429-B5DC-8766-DFCD-F0F253FBA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9218A0AF-6DC5-1DBA-5A72-4147ED293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7864" y="0"/>
            <a:ext cx="25426416" cy="13716000"/>
          </a:xfrm>
          <a:prstGeom prst="rect">
            <a:avLst/>
          </a:prstGeom>
        </p:spPr>
      </p:pic>
      <p:sp>
        <p:nvSpPr>
          <p:cNvPr id="14" name="Shape 0">
            <a:extLst>
              <a:ext uri="{FF2B5EF4-FFF2-40B4-BE49-F238E27FC236}">
                <a16:creationId xmlns:a16="http://schemas.microsoft.com/office/drawing/2014/main" id="{9CDDDFFB-D5D5-B33B-0110-060C53A4CFA1}"/>
              </a:ext>
            </a:extLst>
          </p:cNvPr>
          <p:cNvSpPr/>
          <p:nvPr/>
        </p:nvSpPr>
        <p:spPr>
          <a:xfrm>
            <a:off x="952619" y="2190750"/>
            <a:ext cx="11431429" cy="9334500"/>
          </a:xfrm>
          <a:prstGeom prst="rect">
            <a:avLst/>
          </a:prstGeom>
          <a:noFill/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3D9B29A7-2AD0-CD6E-771E-B61579FFFAB7}"/>
              </a:ext>
            </a:extLst>
          </p:cNvPr>
          <p:cNvSpPr/>
          <p:nvPr/>
        </p:nvSpPr>
        <p:spPr>
          <a:xfrm>
            <a:off x="952619" y="584527"/>
            <a:ext cx="20572357" cy="1492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0220"/>
              </a:lnSpc>
            </a:pPr>
            <a:r>
              <a:rPr lang="en-US" sz="7300" dirty="0">
                <a:solidFill>
                  <a:srgbClr val="FF0000"/>
                </a:solidFill>
                <a:latin typeface="Spline Sans Medium"/>
                <a:ea typeface="Spline Sans Medium"/>
              </a:rPr>
              <a:t>Case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218D7-F3B2-94D4-5778-2E9C73CFBD4F}"/>
              </a:ext>
            </a:extLst>
          </p:cNvPr>
          <p:cNvSpPr txBox="1">
            <a:spLocks/>
          </p:cNvSpPr>
          <p:nvPr/>
        </p:nvSpPr>
        <p:spPr>
          <a:xfrm>
            <a:off x="10095661" y="6228270"/>
            <a:ext cx="6944472" cy="443690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Spline Sans Regular" pitchFamily="2" charset="0"/>
            </a:endParaRPr>
          </a:p>
          <a:p>
            <a:pPr algn="just">
              <a:lnSpc>
                <a:spcPct val="150000"/>
              </a:lnSpc>
            </a:pPr>
            <a:endParaRPr lang="pt-BR" sz="2400" dirty="0">
              <a:latin typeface="Spline Sans Regular" pitchFamily="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6EF239-3F90-C221-170F-264AD7F3E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67864" y="1990865"/>
            <a:ext cx="24312623" cy="6704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EDC8A51-98EA-2C6E-FC36-0A56E68AD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8797" y="2775277"/>
            <a:ext cx="10193079" cy="48599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589F563-5BDA-BE04-0051-3C379DD4F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8797" y="7742685"/>
            <a:ext cx="10465456" cy="538878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7B5777C-A6B0-7E58-AC29-26FF8C51026B}"/>
              </a:ext>
            </a:extLst>
          </p:cNvPr>
          <p:cNvSpPr txBox="1"/>
          <p:nvPr/>
        </p:nvSpPr>
        <p:spPr>
          <a:xfrm>
            <a:off x="-743027" y="3021857"/>
            <a:ext cx="1083868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 </a:t>
            </a:r>
            <a:r>
              <a:rPr lang="pt-BR" sz="2200" dirty="0"/>
              <a:t>Explicação Análise 1:</a:t>
            </a:r>
          </a:p>
          <a:p>
            <a:r>
              <a:rPr lang="pt-BR" sz="2200" dirty="0"/>
              <a:t>Fiz uma análise exploratória abordando os campos qualitativos (gênero, personagens) e quantitativos (avaliação do usuário, ano de lançamento) dos filmes entre 2016 e 2023, focando em filmes de ação, drama e terror com avaliação média acima de 8 , limitando a busca aos 30 primeiros resultados ordenados por avaliação do usuário. </a:t>
            </a:r>
          </a:p>
          <a:p>
            <a:endParaRPr lang="pt-BR" sz="2200" dirty="0"/>
          </a:p>
          <a:p>
            <a:r>
              <a:rPr lang="pt-BR" sz="2200" dirty="0"/>
              <a:t>Essa foi uma análise sobre a percepção dos usuários em relação a esses filmes durante esse período de tempo.</a:t>
            </a:r>
          </a:p>
          <a:p>
            <a:endParaRPr lang="pt-BR" sz="2200" dirty="0"/>
          </a:p>
          <a:p>
            <a:r>
              <a:rPr lang="pt-BR" sz="2200" dirty="0"/>
              <a:t>Foram verificados os gêneros mais populares entre os espectadores com filmes bem avaliados, a distribuição dos anos de lançamento dos filmes selecionados e a análise dos personagens cadastrados nos filmes.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4558C1E-CA59-A026-0405-75E2A2E3317F}"/>
              </a:ext>
            </a:extLst>
          </p:cNvPr>
          <p:cNvSpPr txBox="1"/>
          <p:nvPr/>
        </p:nvSpPr>
        <p:spPr>
          <a:xfrm>
            <a:off x="-646113" y="8134906"/>
            <a:ext cx="1129887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/>
              <a:t> Explicação Analise 2:</a:t>
            </a:r>
          </a:p>
          <a:p>
            <a:endParaRPr lang="pt-BR" sz="2200" dirty="0"/>
          </a:p>
          <a:p>
            <a:r>
              <a:rPr lang="pt-BR" sz="2200" dirty="0"/>
              <a:t>Essa </a:t>
            </a:r>
            <a:r>
              <a:rPr lang="pt-BR" sz="2200" dirty="0" err="1"/>
              <a:t>view</a:t>
            </a:r>
            <a:r>
              <a:rPr lang="pt-BR" sz="2200" dirty="0"/>
              <a:t> analisa os filmes lançados entre 2010 e 2020 em relação à média de duração dos filmes.</a:t>
            </a:r>
          </a:p>
          <a:p>
            <a:endParaRPr lang="pt-BR" sz="2200" dirty="0"/>
          </a:p>
          <a:p>
            <a:r>
              <a:rPr lang="pt-BR" sz="2200" dirty="0"/>
              <a:t>Apresentando o título do filme, personagens envolvidos (ou indicando como 'Não Cadastrado' caso não haja informação), o ano de lançamento e a média de duração em horas e minutos.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A análise apresentada é ordenada pela média de duração em ordem crescente e limitada aos 30 primeiros resultados.</a:t>
            </a:r>
          </a:p>
        </p:txBody>
      </p:sp>
    </p:spTree>
    <p:extLst>
      <p:ext uri="{BB962C8B-B14F-4D97-AF65-F5344CB8AC3E}">
        <p14:creationId xmlns:p14="http://schemas.microsoft.com/office/powerpoint/2010/main" val="336671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CD429-B5DC-8766-DFCD-F0F253FBA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9218A0AF-6DC5-1DBA-5A72-4147ED293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4" name="Shape 0">
            <a:extLst>
              <a:ext uri="{FF2B5EF4-FFF2-40B4-BE49-F238E27FC236}">
                <a16:creationId xmlns:a16="http://schemas.microsoft.com/office/drawing/2014/main" id="{9CDDDFFB-D5D5-B33B-0110-060C53A4CFA1}"/>
              </a:ext>
            </a:extLst>
          </p:cNvPr>
          <p:cNvSpPr/>
          <p:nvPr/>
        </p:nvSpPr>
        <p:spPr>
          <a:xfrm>
            <a:off x="952619" y="2190750"/>
            <a:ext cx="11431429" cy="9334500"/>
          </a:xfrm>
          <a:prstGeom prst="rect">
            <a:avLst/>
          </a:prstGeom>
          <a:noFill/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3D9B29A7-2AD0-CD6E-771E-B61579FFFAB7}"/>
              </a:ext>
            </a:extLst>
          </p:cNvPr>
          <p:cNvSpPr/>
          <p:nvPr/>
        </p:nvSpPr>
        <p:spPr>
          <a:xfrm>
            <a:off x="952619" y="584527"/>
            <a:ext cx="20572357" cy="1492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0220"/>
              </a:lnSpc>
            </a:pPr>
            <a:r>
              <a:rPr lang="en-US" sz="7300" dirty="0">
                <a:solidFill>
                  <a:srgbClr val="222028"/>
                </a:solidFill>
                <a:latin typeface="Spline Sans Medium"/>
                <a:ea typeface="Spline Sans Medium"/>
              </a:rPr>
              <a:t>Case - </a:t>
            </a:r>
            <a:r>
              <a:rPr lang="en-US" sz="7300" dirty="0" err="1">
                <a:solidFill>
                  <a:srgbClr val="FF0000"/>
                </a:solidFill>
                <a:latin typeface="Spline Sans Medium"/>
                <a:ea typeface="Spline Sans Medium"/>
              </a:rPr>
              <a:t>Introdução</a:t>
            </a:r>
            <a:r>
              <a:rPr lang="en-US" sz="7300" dirty="0">
                <a:solidFill>
                  <a:srgbClr val="222028"/>
                </a:solidFill>
                <a:latin typeface="Spline Sans Medium"/>
                <a:ea typeface="Spline Sans Medium"/>
              </a:rPr>
              <a:t>.</a:t>
            </a:r>
            <a:endParaRPr lang="en-US" sz="7300" dirty="0">
              <a:solidFill>
                <a:srgbClr val="FF0000"/>
              </a:solidFill>
              <a:latin typeface="Spline Sans Medium"/>
              <a:ea typeface="Spline Sans Medium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218D7-F3B2-94D4-5778-2E9C73CFBD4F}"/>
              </a:ext>
            </a:extLst>
          </p:cNvPr>
          <p:cNvSpPr txBox="1">
            <a:spLocks/>
          </p:cNvSpPr>
          <p:nvPr/>
        </p:nvSpPr>
        <p:spPr>
          <a:xfrm>
            <a:off x="10095661" y="6228270"/>
            <a:ext cx="6944472" cy="443690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Spline Sans Regular" pitchFamily="2" charset="0"/>
            </a:endParaRPr>
          </a:p>
          <a:p>
            <a:pPr algn="just">
              <a:lnSpc>
                <a:spcPct val="150000"/>
              </a:lnSpc>
            </a:pPr>
            <a:endParaRPr lang="pt-BR" sz="2400" dirty="0">
              <a:latin typeface="Spline Sans Regular" pitchFamily="2" charset="0"/>
            </a:endParaRPr>
          </a:p>
        </p:txBody>
      </p:sp>
      <p:sp>
        <p:nvSpPr>
          <p:cNvPr id="20" name="CaixaDeTexto 3">
            <a:extLst>
              <a:ext uri="{FF2B5EF4-FFF2-40B4-BE49-F238E27FC236}">
                <a16:creationId xmlns:a16="http://schemas.microsoft.com/office/drawing/2014/main" id="{D4390541-B4B6-804D-AC80-EAB25AC300DE}"/>
              </a:ext>
            </a:extLst>
          </p:cNvPr>
          <p:cNvSpPr txBox="1"/>
          <p:nvPr/>
        </p:nvSpPr>
        <p:spPr>
          <a:xfrm>
            <a:off x="1211099" y="2133508"/>
            <a:ext cx="20734501" cy="9138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3500" dirty="0"/>
              <a:t>Seguem abaixo as bases que vocês irão ler para gerar as consultas que iremos passar no case.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3500" dirty="0"/>
              <a:t>Essas bases estão em </a:t>
            </a:r>
            <a:r>
              <a:rPr lang="pt-BR" sz="3500" b="1" u="sng" dirty="0">
                <a:solidFill>
                  <a:schemeClr val="accent1">
                    <a:lumMod val="75000"/>
                  </a:schemeClr>
                </a:solidFill>
              </a:rPr>
              <a:t>ARQUIVOS na pasta CASE </a:t>
            </a:r>
            <a:r>
              <a:rPr lang="pt-BR" sz="3500" dirty="0"/>
              <a:t>: 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3500" dirty="0"/>
              <a:t>Vocês precisarão importar esses dados para o MySQL. Podem usar essas bases como sua origem, e criar novas bases/</a:t>
            </a:r>
            <a:r>
              <a:rPr lang="pt-BR" sz="3500" dirty="0" err="1"/>
              <a:t>views</a:t>
            </a:r>
            <a:r>
              <a:rPr lang="pt-BR" sz="3500" dirty="0"/>
              <a:t> nos seus esquemas já tratadas, conforme acharem necessário:</a:t>
            </a:r>
          </a:p>
          <a:p>
            <a:pPr algn="just">
              <a:lnSpc>
                <a:spcPct val="170000"/>
              </a:lnSpc>
            </a:pPr>
            <a:r>
              <a:rPr lang="pt-BR" sz="3500" dirty="0"/>
              <a:t>- </a:t>
            </a:r>
            <a:r>
              <a:rPr lang="pt-BR" sz="3500" b="1" dirty="0" err="1"/>
              <a:t>CaseSQL_movies</a:t>
            </a:r>
            <a:r>
              <a:rPr lang="pt-BR" sz="3500" dirty="0"/>
              <a:t>: Inclui milhares de filmes com atributos como titulo, avaliação média, gênero, ano, etc.</a:t>
            </a:r>
          </a:p>
          <a:p>
            <a:pPr algn="just">
              <a:lnSpc>
                <a:spcPct val="170000"/>
              </a:lnSpc>
            </a:pPr>
            <a:r>
              <a:rPr lang="pt-BR" sz="3500" dirty="0"/>
              <a:t>- </a:t>
            </a:r>
            <a:r>
              <a:rPr lang="pt-BR" sz="3500" b="1" dirty="0" err="1"/>
              <a:t>CaseSQL_names</a:t>
            </a:r>
            <a:r>
              <a:rPr lang="pt-BR" sz="3500" dirty="0"/>
              <a:t>: Inclui nomes e características pessoais relacionadas a atores/atrizes/diretores, etc.</a:t>
            </a:r>
          </a:p>
          <a:p>
            <a:pPr algn="just">
              <a:lnSpc>
                <a:spcPct val="170000"/>
              </a:lnSpc>
            </a:pPr>
            <a:r>
              <a:rPr lang="pt-BR" sz="3500" dirty="0"/>
              <a:t>- </a:t>
            </a:r>
            <a:r>
              <a:rPr lang="pt-BR" sz="3500" b="1" dirty="0" err="1"/>
              <a:t>CaseSQL_ratings</a:t>
            </a:r>
            <a:r>
              <a:rPr lang="pt-BR" sz="3500" dirty="0"/>
              <a:t>: Inclui avaliações sobre os filmes, contendo categorizações como masculino/feminino, faixa etária, etc.</a:t>
            </a:r>
          </a:p>
          <a:p>
            <a:pPr algn="just">
              <a:lnSpc>
                <a:spcPct val="170000"/>
              </a:lnSpc>
            </a:pPr>
            <a:r>
              <a:rPr lang="pt-BR" sz="3500" dirty="0"/>
              <a:t>- </a:t>
            </a:r>
            <a:r>
              <a:rPr lang="pt-BR" sz="3500" b="1" dirty="0" err="1"/>
              <a:t>CaseSQL_title_principals</a:t>
            </a:r>
            <a:r>
              <a:rPr lang="pt-BR" sz="3500" dirty="0"/>
              <a:t>: Inclui os membros (atores/atrizes/diretores) que trabalharam nos filmes, assim como papéis, cargo, etc.</a:t>
            </a:r>
          </a:p>
        </p:txBody>
      </p:sp>
    </p:spTree>
    <p:extLst>
      <p:ext uri="{BB962C8B-B14F-4D97-AF65-F5344CB8AC3E}">
        <p14:creationId xmlns:p14="http://schemas.microsoft.com/office/powerpoint/2010/main" val="53580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CD429-B5DC-8766-DFCD-F0F253FBA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9218A0AF-6DC5-1DBA-5A72-4147ED293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4" name="Shape 0">
            <a:extLst>
              <a:ext uri="{FF2B5EF4-FFF2-40B4-BE49-F238E27FC236}">
                <a16:creationId xmlns:a16="http://schemas.microsoft.com/office/drawing/2014/main" id="{9CDDDFFB-D5D5-B33B-0110-060C53A4CFA1}"/>
              </a:ext>
            </a:extLst>
          </p:cNvPr>
          <p:cNvSpPr/>
          <p:nvPr/>
        </p:nvSpPr>
        <p:spPr>
          <a:xfrm>
            <a:off x="952619" y="2190750"/>
            <a:ext cx="11431429" cy="9334500"/>
          </a:xfrm>
          <a:prstGeom prst="rect">
            <a:avLst/>
          </a:prstGeom>
          <a:noFill/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3D9B29A7-2AD0-CD6E-771E-B61579FFFAB7}"/>
              </a:ext>
            </a:extLst>
          </p:cNvPr>
          <p:cNvSpPr/>
          <p:nvPr/>
        </p:nvSpPr>
        <p:spPr>
          <a:xfrm>
            <a:off x="952619" y="584527"/>
            <a:ext cx="20572357" cy="1492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0220"/>
              </a:lnSpc>
            </a:pPr>
            <a:r>
              <a:rPr lang="en-US" sz="7300" dirty="0">
                <a:solidFill>
                  <a:srgbClr val="222028"/>
                </a:solidFill>
                <a:latin typeface="Spline Sans Medium"/>
                <a:ea typeface="Spline Sans Medium"/>
              </a:rPr>
              <a:t>Case - </a:t>
            </a:r>
            <a:r>
              <a:rPr lang="en-US" sz="7300" dirty="0" err="1">
                <a:solidFill>
                  <a:srgbClr val="FF0000"/>
                </a:solidFill>
                <a:latin typeface="Spline Sans Medium"/>
                <a:ea typeface="Spline Sans Medium"/>
              </a:rPr>
              <a:t>Orientações</a:t>
            </a:r>
            <a:r>
              <a:rPr lang="en-US" sz="7300" dirty="0">
                <a:solidFill>
                  <a:srgbClr val="222028"/>
                </a:solidFill>
                <a:latin typeface="Spline Sans Medium"/>
                <a:ea typeface="Spline Sans Medium"/>
              </a:rPr>
              <a:t>.</a:t>
            </a:r>
            <a:endParaRPr lang="en-US" sz="7300" dirty="0">
              <a:solidFill>
                <a:srgbClr val="FF0000"/>
              </a:solidFill>
              <a:latin typeface="Spline Sans Medium"/>
              <a:ea typeface="Spline Sans Medium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218D7-F3B2-94D4-5778-2E9C73CFBD4F}"/>
              </a:ext>
            </a:extLst>
          </p:cNvPr>
          <p:cNvSpPr txBox="1">
            <a:spLocks/>
          </p:cNvSpPr>
          <p:nvPr/>
        </p:nvSpPr>
        <p:spPr>
          <a:xfrm>
            <a:off x="10095661" y="6228270"/>
            <a:ext cx="6944472" cy="443690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Spline Sans Regular" pitchFamily="2" charset="0"/>
            </a:endParaRPr>
          </a:p>
          <a:p>
            <a:pPr algn="just">
              <a:lnSpc>
                <a:spcPct val="150000"/>
              </a:lnSpc>
            </a:pPr>
            <a:endParaRPr lang="pt-BR" sz="2400" dirty="0">
              <a:latin typeface="Spline Sans Regular" pitchFamily="2" charset="0"/>
            </a:endParaRPr>
          </a:p>
        </p:txBody>
      </p:sp>
      <p:sp>
        <p:nvSpPr>
          <p:cNvPr id="20" name="CaixaDeTexto 3">
            <a:extLst>
              <a:ext uri="{FF2B5EF4-FFF2-40B4-BE49-F238E27FC236}">
                <a16:creationId xmlns:a16="http://schemas.microsoft.com/office/drawing/2014/main" id="{D4390541-B4B6-804D-AC80-EAB25AC300DE}"/>
              </a:ext>
            </a:extLst>
          </p:cNvPr>
          <p:cNvSpPr txBox="1"/>
          <p:nvPr/>
        </p:nvSpPr>
        <p:spPr>
          <a:xfrm>
            <a:off x="1211099" y="2133508"/>
            <a:ext cx="20734501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Não é necessário criar um </a:t>
            </a: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</a:rPr>
              <a:t>Power Point para apresentar, mas fiquem à vontade para utilizá-lo, ou outra ferramenta, caso seja útil para apoiá-los na apresentação.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</a:rPr>
              <a:t>Vocês poderão criar tabelas e/ou </a:t>
            </a:r>
            <a:r>
              <a:rPr lang="pt-BR" sz="3600" dirty="0" err="1">
                <a:latin typeface="Calibri" panose="020F0502020204030204" pitchFamily="34" charset="0"/>
                <a:ea typeface="Calibri" panose="020F0502020204030204" pitchFamily="34" charset="0"/>
              </a:rPr>
              <a:t>views</a:t>
            </a: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</a:rPr>
              <a:t> e/ou CTE para apoiá-los no tratamento para chegar nos relatórios finais.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</a:rPr>
              <a:t>Sugerimos validar a execução de cada relatório gerado, e gravar (seja via print ou exportar para um arquivo texto) ao menos um resultado gerado por cada 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</a:rPr>
              <a:t>No dia da apresentação será necessário apresentar o script e explicar sobre a lógica utilizada desde a preparação dos dados até a geração dos relatórios.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</a:rPr>
              <a:t>Faz parte do case a análise e interpretação das tabelas, dados e dos enunciados. Caso tenham dúvidas, perguntem.</a:t>
            </a:r>
          </a:p>
        </p:txBody>
      </p:sp>
    </p:spTree>
    <p:extLst>
      <p:ext uri="{BB962C8B-B14F-4D97-AF65-F5344CB8AC3E}">
        <p14:creationId xmlns:p14="http://schemas.microsoft.com/office/powerpoint/2010/main" val="227141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CD429-B5DC-8766-DFCD-F0F253FBA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9218A0AF-6DC5-1DBA-5A72-4147ED293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39241" y="0"/>
            <a:ext cx="25426416" cy="13716000"/>
          </a:xfrm>
          <a:prstGeom prst="rect">
            <a:avLst/>
          </a:prstGeom>
        </p:spPr>
      </p:pic>
      <p:sp>
        <p:nvSpPr>
          <p:cNvPr id="14" name="Shape 0">
            <a:extLst>
              <a:ext uri="{FF2B5EF4-FFF2-40B4-BE49-F238E27FC236}">
                <a16:creationId xmlns:a16="http://schemas.microsoft.com/office/drawing/2014/main" id="{9CDDDFFB-D5D5-B33B-0110-060C53A4CFA1}"/>
              </a:ext>
            </a:extLst>
          </p:cNvPr>
          <p:cNvSpPr/>
          <p:nvPr/>
        </p:nvSpPr>
        <p:spPr>
          <a:xfrm>
            <a:off x="952619" y="2190750"/>
            <a:ext cx="11431429" cy="9334500"/>
          </a:xfrm>
          <a:prstGeom prst="rect">
            <a:avLst/>
          </a:prstGeom>
          <a:noFill/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3D9B29A7-2AD0-CD6E-771E-B61579FFFAB7}"/>
              </a:ext>
            </a:extLst>
          </p:cNvPr>
          <p:cNvSpPr/>
          <p:nvPr/>
        </p:nvSpPr>
        <p:spPr>
          <a:xfrm>
            <a:off x="952619" y="584527"/>
            <a:ext cx="20572357" cy="1492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0220"/>
              </a:lnSpc>
            </a:pPr>
            <a:r>
              <a:rPr lang="en-US" sz="7300" dirty="0">
                <a:solidFill>
                  <a:srgbClr val="FF0000"/>
                </a:solidFill>
                <a:latin typeface="Spline Sans Medium"/>
                <a:ea typeface="Spline Sans Medium"/>
              </a:rPr>
              <a:t>Case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218D7-F3B2-94D4-5778-2E9C73CFBD4F}"/>
              </a:ext>
            </a:extLst>
          </p:cNvPr>
          <p:cNvSpPr txBox="1">
            <a:spLocks/>
          </p:cNvSpPr>
          <p:nvPr/>
        </p:nvSpPr>
        <p:spPr>
          <a:xfrm>
            <a:off x="10095661" y="6228270"/>
            <a:ext cx="6944472" cy="443690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Spline Sans Regular" pitchFamily="2" charset="0"/>
            </a:endParaRPr>
          </a:p>
          <a:p>
            <a:pPr algn="just">
              <a:lnSpc>
                <a:spcPct val="150000"/>
              </a:lnSpc>
            </a:pPr>
            <a:endParaRPr lang="pt-BR" sz="2400" dirty="0">
              <a:latin typeface="Spline Sans Regular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6E3188-940A-8378-5F3B-C21C132AD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2836" y="2259621"/>
            <a:ext cx="24387175" cy="79120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4A6B0DA-14EB-6FF3-AEA1-8EFAF9A23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9812" y="3330133"/>
            <a:ext cx="10032740" cy="8126246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AF6123D1-89B8-D0E4-19A1-D568C364C158}"/>
              </a:ext>
            </a:extLst>
          </p:cNvPr>
          <p:cNvSpPr txBox="1"/>
          <p:nvPr/>
        </p:nvSpPr>
        <p:spPr>
          <a:xfrm>
            <a:off x="-402836" y="3233630"/>
            <a:ext cx="12732648" cy="7879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/>
              <a:t>Explicação:</a:t>
            </a:r>
          </a:p>
          <a:p>
            <a:endParaRPr lang="pt-BR" sz="2200" dirty="0"/>
          </a:p>
          <a:p>
            <a:r>
              <a:rPr lang="pt-BR" sz="2200" dirty="0"/>
              <a:t>Consulta para extrair informações sobre filmes mais lucrativos, incluindo orçamento, rendimento bruto e lucro, relacionando as avaliações por gênero e idade com as melhores avaliações. A coluna de </a:t>
            </a:r>
            <a:r>
              <a:rPr lang="pt-BR" sz="2200" dirty="0" err="1"/>
              <a:t>lucros_filmes</a:t>
            </a:r>
            <a:r>
              <a:rPr lang="pt-BR" sz="2200" dirty="0"/>
              <a:t> foi criada a partir da diferença entre o rendimento bruto e o orçamento, com formatação de valores em dólar.</a:t>
            </a:r>
          </a:p>
          <a:p>
            <a:endParaRPr lang="pt-BR" sz="2200" dirty="0"/>
          </a:p>
          <a:p>
            <a:endParaRPr lang="pt-BR" sz="2200" dirty="0"/>
          </a:p>
          <a:p>
            <a:r>
              <a:rPr lang="pt-BR" sz="2200" dirty="0"/>
              <a:t>Para formatar as colunas orçamento e rendimento bruto, foi utilizada a função </a:t>
            </a:r>
            <a:r>
              <a:rPr lang="pt-BR" sz="2200" dirty="0" err="1"/>
              <a:t>Concat</a:t>
            </a:r>
            <a:r>
              <a:rPr lang="pt-BR" sz="2200" dirty="0"/>
              <a:t> para adicionar o símbolo de dólar, seguida da função Format para ajustar o número com separadores de milhar e duas casas decimais. Foi feita a conversão das colunas para número e remoção de caracteres desnecessários.</a:t>
            </a:r>
          </a:p>
          <a:p>
            <a:endParaRPr lang="pt-BR" sz="2200" dirty="0"/>
          </a:p>
          <a:p>
            <a:endParaRPr lang="pt-BR" sz="2200" dirty="0"/>
          </a:p>
          <a:p>
            <a:r>
              <a:rPr lang="pt-BR" sz="2200" dirty="0"/>
              <a:t>Os filtros foram realizados com CASE WHEN para as avaliações por gênero e idade, criando as colunas de média de votos para homens e mulheres e faixa etária.</a:t>
            </a:r>
          </a:p>
          <a:p>
            <a:endParaRPr lang="pt-BR" sz="2200" dirty="0"/>
          </a:p>
          <a:p>
            <a:r>
              <a:rPr lang="pt-BR" sz="2200" dirty="0"/>
              <a:t>No filtro WHERE, foram estabelecidas condições para evitar valores vazios ou zerados, e a restrição de que o lucro seja maior que zero, utilizando o (REPLACE(REPLACE(SUBSTRING_INDEX(coluna, ' ', - 1),',',''), '.', ''), garantindo que as colunas fossem convertidas para número sem trazer demais caracteres usando </a:t>
            </a:r>
            <a:r>
              <a:rPr lang="pt-BR" sz="2200" dirty="0" err="1"/>
              <a:t>Unsigned</a:t>
            </a:r>
            <a:r>
              <a:rPr lang="pt-BR" sz="2200" dirty="0"/>
              <a:t> para que a coluna não retorne valores negativos</a:t>
            </a:r>
          </a:p>
          <a:p>
            <a:endParaRPr lang="pt-BR" sz="2200" dirty="0"/>
          </a:p>
          <a:p>
            <a:endParaRPr lang="pt-BR" sz="2200" dirty="0"/>
          </a:p>
          <a:p>
            <a:r>
              <a:rPr lang="pt-BR" sz="2200" dirty="0"/>
              <a:t> A ordenação foi feita com base no lucro calculado, sem formatação em moeda para não interferir nos resultados finais.</a:t>
            </a:r>
          </a:p>
        </p:txBody>
      </p:sp>
    </p:spTree>
    <p:extLst>
      <p:ext uri="{BB962C8B-B14F-4D97-AF65-F5344CB8AC3E}">
        <p14:creationId xmlns:p14="http://schemas.microsoft.com/office/powerpoint/2010/main" val="212231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CD429-B5DC-8766-DFCD-F0F253FBA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9218A0AF-6DC5-1DBA-5A72-4147ED293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2416" y="0"/>
            <a:ext cx="25426416" cy="13716000"/>
          </a:xfrm>
          <a:prstGeom prst="rect">
            <a:avLst/>
          </a:prstGeom>
        </p:spPr>
      </p:pic>
      <p:sp>
        <p:nvSpPr>
          <p:cNvPr id="14" name="Shape 0">
            <a:extLst>
              <a:ext uri="{FF2B5EF4-FFF2-40B4-BE49-F238E27FC236}">
                <a16:creationId xmlns:a16="http://schemas.microsoft.com/office/drawing/2014/main" id="{9CDDDFFB-D5D5-B33B-0110-060C53A4CFA1}"/>
              </a:ext>
            </a:extLst>
          </p:cNvPr>
          <p:cNvSpPr/>
          <p:nvPr/>
        </p:nvSpPr>
        <p:spPr>
          <a:xfrm>
            <a:off x="952619" y="2190750"/>
            <a:ext cx="11431429" cy="9334500"/>
          </a:xfrm>
          <a:prstGeom prst="rect">
            <a:avLst/>
          </a:prstGeom>
          <a:noFill/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3D9B29A7-2AD0-CD6E-771E-B61579FFFAB7}"/>
              </a:ext>
            </a:extLst>
          </p:cNvPr>
          <p:cNvSpPr/>
          <p:nvPr/>
        </p:nvSpPr>
        <p:spPr>
          <a:xfrm>
            <a:off x="952619" y="584527"/>
            <a:ext cx="20572357" cy="1492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0220"/>
              </a:lnSpc>
            </a:pPr>
            <a:r>
              <a:rPr lang="en-US" sz="7300" dirty="0">
                <a:solidFill>
                  <a:srgbClr val="FF0000"/>
                </a:solidFill>
                <a:latin typeface="Spline Sans Medium"/>
                <a:ea typeface="Spline Sans Medium"/>
              </a:rPr>
              <a:t>Case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218D7-F3B2-94D4-5778-2E9C73CFBD4F}"/>
              </a:ext>
            </a:extLst>
          </p:cNvPr>
          <p:cNvSpPr txBox="1">
            <a:spLocks/>
          </p:cNvSpPr>
          <p:nvPr/>
        </p:nvSpPr>
        <p:spPr>
          <a:xfrm>
            <a:off x="10095661" y="6228270"/>
            <a:ext cx="6944472" cy="443690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Spline Sans Regular" pitchFamily="2" charset="0"/>
            </a:endParaRPr>
          </a:p>
          <a:p>
            <a:pPr algn="just">
              <a:lnSpc>
                <a:spcPct val="150000"/>
              </a:lnSpc>
            </a:pPr>
            <a:endParaRPr lang="pt-BR" sz="2400" dirty="0">
              <a:latin typeface="Spline Sans Regular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15AEE8-5702-598A-3296-FC796460B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60" y="2261574"/>
            <a:ext cx="22557155" cy="9632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25D5BDF-07C6-C253-B54D-992251479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3286" y="4071767"/>
            <a:ext cx="11948220" cy="690103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90CF71C-EAB9-1360-B565-38AF1E528491}"/>
              </a:ext>
            </a:extLst>
          </p:cNvPr>
          <p:cNvSpPr txBox="1"/>
          <p:nvPr/>
        </p:nvSpPr>
        <p:spPr>
          <a:xfrm>
            <a:off x="0" y="3465651"/>
            <a:ext cx="8900160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/>
              <a:t>Explicação:</a:t>
            </a:r>
          </a:p>
          <a:p>
            <a:endParaRPr lang="pt-BR" sz="2200" dirty="0"/>
          </a:p>
          <a:p>
            <a:r>
              <a:rPr lang="pt-BR" sz="2200" dirty="0"/>
              <a:t>Criei uma consulta utilizando CTE onde na coluna gênero foi filtrada a primeira palavra presente em cada entrada. A coluna gênero foi trazida junto com a coluna criada "filmes_top10_ano".</a:t>
            </a:r>
          </a:p>
          <a:p>
            <a:r>
              <a:rPr lang="pt-BR" sz="2200" dirty="0"/>
              <a:t> </a:t>
            </a:r>
          </a:p>
          <a:p>
            <a:r>
              <a:rPr lang="pt-BR" sz="2200" dirty="0"/>
              <a:t>Converti a coluna '</a:t>
            </a:r>
            <a:r>
              <a:rPr lang="pt-BR" sz="2200" dirty="0" err="1"/>
              <a:t>year</a:t>
            </a:r>
            <a:r>
              <a:rPr lang="pt-BR" sz="2200" dirty="0"/>
              <a:t>' em um número inteiro para evitar valores negativos. Realizei um filtro utilizando </a:t>
            </a:r>
            <a:r>
              <a:rPr lang="pt-BR" sz="2200" dirty="0" err="1"/>
              <a:t>WHEREna</a:t>
            </a:r>
            <a:r>
              <a:rPr lang="pt-BR" sz="2200" dirty="0"/>
              <a:t> coluna ano dentro do intervalo dos últimos 10 anos e nas colunas com maiores médias de votos para obter os melhores filmes por ano. </a:t>
            </a:r>
          </a:p>
          <a:p>
            <a:endParaRPr lang="pt-BR" sz="2200" dirty="0"/>
          </a:p>
          <a:p>
            <a:r>
              <a:rPr lang="pt-BR" sz="2200" dirty="0"/>
              <a:t>Utilizei a função ROW_NUMBER(), juntamente com PARTITION BY e ORDER BY, para atribuir um número sequencial a cada linha dentro de cada partição definida pelo ano, ordenando de forma decrescente pelas médias de avaliação dos filmes.</a:t>
            </a:r>
          </a:p>
          <a:p>
            <a:endParaRPr lang="pt-BR" sz="2200" dirty="0"/>
          </a:p>
          <a:p>
            <a:r>
              <a:rPr lang="pt-BR" sz="2200" dirty="0"/>
              <a:t>O resultado é uma lista com os top 10 filmes de cada ano, baseado em suas avaliações. A cláusula ORDER BY ano ASC no final da query garante a ordenação ascendente dos resultados pelo ano. </a:t>
            </a:r>
          </a:p>
        </p:txBody>
      </p:sp>
    </p:spTree>
    <p:extLst>
      <p:ext uri="{BB962C8B-B14F-4D97-AF65-F5344CB8AC3E}">
        <p14:creationId xmlns:p14="http://schemas.microsoft.com/office/powerpoint/2010/main" val="269872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CD429-B5DC-8766-DFCD-F0F253FBA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9218A0AF-6DC5-1DBA-5A72-4147ED293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39242" y="0"/>
            <a:ext cx="25426416" cy="13716000"/>
          </a:xfrm>
          <a:prstGeom prst="rect">
            <a:avLst/>
          </a:prstGeom>
        </p:spPr>
      </p:pic>
      <p:sp>
        <p:nvSpPr>
          <p:cNvPr id="14" name="Shape 0">
            <a:extLst>
              <a:ext uri="{FF2B5EF4-FFF2-40B4-BE49-F238E27FC236}">
                <a16:creationId xmlns:a16="http://schemas.microsoft.com/office/drawing/2014/main" id="{9CDDDFFB-D5D5-B33B-0110-060C53A4CFA1}"/>
              </a:ext>
            </a:extLst>
          </p:cNvPr>
          <p:cNvSpPr/>
          <p:nvPr/>
        </p:nvSpPr>
        <p:spPr>
          <a:xfrm>
            <a:off x="952619" y="2190750"/>
            <a:ext cx="11431429" cy="9334500"/>
          </a:xfrm>
          <a:prstGeom prst="rect">
            <a:avLst/>
          </a:prstGeom>
          <a:noFill/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3D9B29A7-2AD0-CD6E-771E-B61579FFFAB7}"/>
              </a:ext>
            </a:extLst>
          </p:cNvPr>
          <p:cNvSpPr/>
          <p:nvPr/>
        </p:nvSpPr>
        <p:spPr>
          <a:xfrm>
            <a:off x="952619" y="584527"/>
            <a:ext cx="20572357" cy="1492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0220"/>
              </a:lnSpc>
            </a:pPr>
            <a:r>
              <a:rPr lang="en-US" sz="7300" dirty="0">
                <a:solidFill>
                  <a:srgbClr val="FF0000"/>
                </a:solidFill>
                <a:latin typeface="Spline Sans Medium"/>
                <a:ea typeface="Spline Sans Medium"/>
              </a:rPr>
              <a:t>Case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218D7-F3B2-94D4-5778-2E9C73CFBD4F}"/>
              </a:ext>
            </a:extLst>
          </p:cNvPr>
          <p:cNvSpPr txBox="1">
            <a:spLocks/>
          </p:cNvSpPr>
          <p:nvPr/>
        </p:nvSpPr>
        <p:spPr>
          <a:xfrm>
            <a:off x="10095661" y="6228270"/>
            <a:ext cx="6944472" cy="443690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Spline Sans Regular" pitchFamily="2" charset="0"/>
            </a:endParaRPr>
          </a:p>
          <a:p>
            <a:pPr algn="just">
              <a:lnSpc>
                <a:spcPct val="150000"/>
              </a:lnSpc>
            </a:pPr>
            <a:endParaRPr lang="pt-BR" sz="2400" dirty="0">
              <a:latin typeface="Spline Sans Regular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0A8FCC-4F6A-1F0D-568C-0BC61885B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430690"/>
            <a:ext cx="24387175" cy="92981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4E387F8-3BFE-2CD8-70EF-7C796491C5FF}"/>
              </a:ext>
            </a:extLst>
          </p:cNvPr>
          <p:cNvSpPr txBox="1"/>
          <p:nvPr/>
        </p:nvSpPr>
        <p:spPr>
          <a:xfrm>
            <a:off x="136735" y="3872392"/>
            <a:ext cx="10576561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/>
              <a:t>Explicação:</a:t>
            </a:r>
          </a:p>
          <a:p>
            <a:endParaRPr lang="pt-BR" sz="2200" dirty="0"/>
          </a:p>
          <a:p>
            <a:r>
              <a:rPr lang="pt-BR" sz="2200" dirty="0"/>
              <a:t>Criei uma </a:t>
            </a:r>
            <a:r>
              <a:rPr lang="pt-BR" sz="2200" dirty="0" err="1"/>
              <a:t>view</a:t>
            </a:r>
            <a:r>
              <a:rPr lang="pt-BR" sz="2200" dirty="0"/>
              <a:t> com cálculo do menor lucro ou prejuízo de cada filme, subtração do valor da receita mundial do valor do orçamento é feita para cada filme.</a:t>
            </a:r>
          </a:p>
          <a:p>
            <a:endParaRPr lang="pt-BR" sz="2200" dirty="0"/>
          </a:p>
          <a:p>
            <a:r>
              <a:rPr lang="pt-BR" sz="2200" dirty="0"/>
              <a:t>Os valores são convertidos em números inteiros após remover caracteres especiais como vírgulas e pontos e filmes dos últimos 30 anos, realizado no filtro com a cláusula WHERE garantindo o retorno correto dos resultados implementados na </a:t>
            </a:r>
            <a:r>
              <a:rPr lang="pt-BR" sz="2200" dirty="0" err="1"/>
              <a:t>view</a:t>
            </a:r>
            <a:r>
              <a:rPr lang="pt-BR" sz="2200" dirty="0"/>
              <a:t>.</a:t>
            </a:r>
          </a:p>
          <a:p>
            <a:endParaRPr lang="pt-BR" sz="2200" dirty="0"/>
          </a:p>
          <a:p>
            <a:r>
              <a:rPr lang="pt-BR" sz="2200" dirty="0"/>
              <a:t>Selecionando a </a:t>
            </a:r>
            <a:r>
              <a:rPr lang="pt-BR" sz="2200" dirty="0" err="1"/>
              <a:t>view</a:t>
            </a:r>
            <a:r>
              <a:rPr lang="pt-BR" sz="2200" dirty="0"/>
              <a:t> as colunas para apresentação como, título do filme, a receita bruta mundial, o orçamento. Foi realizado um CASE WHEN criando a coluna o tipo de lucro/prejuízo e o valor do lucro/prejuízo para os 50 filmes com menor lucratividade.</a:t>
            </a:r>
          </a:p>
          <a:p>
            <a:endParaRPr lang="pt-BR" sz="2200" dirty="0"/>
          </a:p>
          <a:p>
            <a:r>
              <a:rPr lang="pt-BR" sz="2200" dirty="0"/>
              <a:t> Os filmes são ordenados em ordem crescente de lucro/prejuízo. Os valores de receita bruta mundial, orçamento e lucro/prejuízo são formatados em dólar ($).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D8EF8DA-9CE9-C555-B639-E0AF63514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0931" y="3280409"/>
            <a:ext cx="11561135" cy="749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CD429-B5DC-8766-DFCD-F0F253FBA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9218A0AF-6DC5-1DBA-5A72-4147ED293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2416" y="0"/>
            <a:ext cx="25426416" cy="13716000"/>
          </a:xfrm>
          <a:prstGeom prst="rect">
            <a:avLst/>
          </a:prstGeom>
        </p:spPr>
      </p:pic>
      <p:sp>
        <p:nvSpPr>
          <p:cNvPr id="14" name="Shape 0">
            <a:extLst>
              <a:ext uri="{FF2B5EF4-FFF2-40B4-BE49-F238E27FC236}">
                <a16:creationId xmlns:a16="http://schemas.microsoft.com/office/drawing/2014/main" id="{9CDDDFFB-D5D5-B33B-0110-060C53A4CFA1}"/>
              </a:ext>
            </a:extLst>
          </p:cNvPr>
          <p:cNvSpPr/>
          <p:nvPr/>
        </p:nvSpPr>
        <p:spPr>
          <a:xfrm>
            <a:off x="952619" y="2190750"/>
            <a:ext cx="11431429" cy="9334500"/>
          </a:xfrm>
          <a:prstGeom prst="rect">
            <a:avLst/>
          </a:prstGeom>
          <a:noFill/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3D9B29A7-2AD0-CD6E-771E-B61579FFFAB7}"/>
              </a:ext>
            </a:extLst>
          </p:cNvPr>
          <p:cNvSpPr/>
          <p:nvPr/>
        </p:nvSpPr>
        <p:spPr>
          <a:xfrm>
            <a:off x="952619" y="584527"/>
            <a:ext cx="20572357" cy="1492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0220"/>
              </a:lnSpc>
            </a:pPr>
            <a:r>
              <a:rPr lang="en-US" sz="7300" dirty="0">
                <a:solidFill>
                  <a:srgbClr val="FF0000"/>
                </a:solidFill>
                <a:latin typeface="Spline Sans Medium"/>
                <a:ea typeface="Spline Sans Medium"/>
              </a:rPr>
              <a:t>Case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218D7-F3B2-94D4-5778-2E9C73CFBD4F}"/>
              </a:ext>
            </a:extLst>
          </p:cNvPr>
          <p:cNvSpPr txBox="1">
            <a:spLocks/>
          </p:cNvSpPr>
          <p:nvPr/>
        </p:nvSpPr>
        <p:spPr>
          <a:xfrm>
            <a:off x="10095661" y="6228270"/>
            <a:ext cx="6944472" cy="443690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Spline Sans Regular" pitchFamily="2" charset="0"/>
            </a:endParaRPr>
          </a:p>
          <a:p>
            <a:pPr algn="just">
              <a:lnSpc>
                <a:spcPct val="150000"/>
              </a:lnSpc>
            </a:pPr>
            <a:endParaRPr lang="pt-BR" sz="2400" dirty="0">
              <a:latin typeface="Spline Sans Regular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8664F1-D61F-3520-0B9A-9FB2737DB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97" y="2280624"/>
            <a:ext cx="20228281" cy="9632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C6A5EA1-A404-A91D-C825-3AC16B9E2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2759" y="4037520"/>
            <a:ext cx="10669587" cy="684384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EA0DD56-E1FF-FD6A-8462-F312354EB684}"/>
              </a:ext>
            </a:extLst>
          </p:cNvPr>
          <p:cNvSpPr txBox="1"/>
          <p:nvPr/>
        </p:nvSpPr>
        <p:spPr>
          <a:xfrm>
            <a:off x="952619" y="3568959"/>
            <a:ext cx="936486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/>
              <a:t>Explicação: </a:t>
            </a:r>
          </a:p>
          <a:p>
            <a:endParaRPr lang="pt-BR" sz="2200" dirty="0"/>
          </a:p>
          <a:p>
            <a:r>
              <a:rPr lang="pt-BR" sz="2200" dirty="0"/>
              <a:t>Criei uma </a:t>
            </a:r>
            <a:r>
              <a:rPr lang="pt-BR" sz="2200" dirty="0" err="1"/>
              <a:t>view</a:t>
            </a:r>
            <a:r>
              <a:rPr lang="pt-BR" sz="2200" dirty="0"/>
              <a:t> dos top 10 filmes baseados nas melhores avaliações dos usuários, para cada ano, nos últimos 20 anos, com dados da tabela </a:t>
            </a:r>
            <a:r>
              <a:rPr lang="pt-BR" sz="2200" dirty="0" err="1"/>
              <a:t>casesql_movies</a:t>
            </a:r>
            <a:r>
              <a:rPr lang="pt-BR" sz="2200" dirty="0"/>
              <a:t> exibindo o título do filme, a avaliação dos usuários e o ano de lançamento.</a:t>
            </a:r>
          </a:p>
          <a:p>
            <a:endParaRPr lang="pt-BR" sz="2200" dirty="0"/>
          </a:p>
          <a:p>
            <a:r>
              <a:rPr lang="pt-BR" sz="2200" dirty="0"/>
              <a:t>Com a criação de uma coluna ranking que foi calculada entre o ano, media avaliação e numero de votos os dados são ordenados em ordem decrescente de avaliação dos usuários e votos reforçando a condição do desempate limitado ao Top10Filmes.</a:t>
            </a:r>
          </a:p>
        </p:txBody>
      </p:sp>
    </p:spTree>
    <p:extLst>
      <p:ext uri="{BB962C8B-B14F-4D97-AF65-F5344CB8AC3E}">
        <p14:creationId xmlns:p14="http://schemas.microsoft.com/office/powerpoint/2010/main" val="212262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CD429-B5DC-8766-DFCD-F0F253FBA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9218A0AF-6DC5-1DBA-5A72-4147ED293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2416" y="0"/>
            <a:ext cx="25426416" cy="13716000"/>
          </a:xfrm>
          <a:prstGeom prst="rect">
            <a:avLst/>
          </a:prstGeom>
        </p:spPr>
      </p:pic>
      <p:sp>
        <p:nvSpPr>
          <p:cNvPr id="14" name="Shape 0">
            <a:extLst>
              <a:ext uri="{FF2B5EF4-FFF2-40B4-BE49-F238E27FC236}">
                <a16:creationId xmlns:a16="http://schemas.microsoft.com/office/drawing/2014/main" id="{9CDDDFFB-D5D5-B33B-0110-060C53A4CFA1}"/>
              </a:ext>
            </a:extLst>
          </p:cNvPr>
          <p:cNvSpPr/>
          <p:nvPr/>
        </p:nvSpPr>
        <p:spPr>
          <a:xfrm>
            <a:off x="952619" y="2190750"/>
            <a:ext cx="11431429" cy="9334500"/>
          </a:xfrm>
          <a:prstGeom prst="rect">
            <a:avLst/>
          </a:prstGeom>
          <a:noFill/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3D9B29A7-2AD0-CD6E-771E-B61579FFFAB7}"/>
              </a:ext>
            </a:extLst>
          </p:cNvPr>
          <p:cNvSpPr/>
          <p:nvPr/>
        </p:nvSpPr>
        <p:spPr>
          <a:xfrm>
            <a:off x="952619" y="584527"/>
            <a:ext cx="20572357" cy="1492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0220"/>
              </a:lnSpc>
            </a:pPr>
            <a:r>
              <a:rPr lang="en-US" sz="7300" dirty="0">
                <a:solidFill>
                  <a:srgbClr val="FF0000"/>
                </a:solidFill>
                <a:latin typeface="Spline Sans Medium"/>
                <a:ea typeface="Spline Sans Medium"/>
              </a:rPr>
              <a:t>Case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218D7-F3B2-94D4-5778-2E9C73CFBD4F}"/>
              </a:ext>
            </a:extLst>
          </p:cNvPr>
          <p:cNvSpPr txBox="1">
            <a:spLocks/>
          </p:cNvSpPr>
          <p:nvPr/>
        </p:nvSpPr>
        <p:spPr>
          <a:xfrm>
            <a:off x="10095661" y="6228270"/>
            <a:ext cx="6944472" cy="443690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Spline Sans Regular" pitchFamily="2" charset="0"/>
            </a:endParaRPr>
          </a:p>
          <a:p>
            <a:pPr algn="just">
              <a:lnSpc>
                <a:spcPct val="150000"/>
              </a:lnSpc>
            </a:pPr>
            <a:endParaRPr lang="pt-BR" sz="2400" dirty="0">
              <a:latin typeface="Spline Sans Regular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E6D05C-B680-B475-4232-B84A62CFD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1115" y="2361521"/>
            <a:ext cx="24387175" cy="81067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31A292C-D823-FDE1-A80B-9C3626DEF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0587" y="4074553"/>
            <a:ext cx="11582400" cy="745069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42C1C0A-0E4A-34CA-903F-1A61FDB00915}"/>
              </a:ext>
            </a:extLst>
          </p:cNvPr>
          <p:cNvSpPr txBox="1"/>
          <p:nvPr/>
        </p:nvSpPr>
        <p:spPr>
          <a:xfrm>
            <a:off x="-228600" y="4074553"/>
            <a:ext cx="1085088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/>
              <a:t>Explicação:</a:t>
            </a:r>
          </a:p>
          <a:p>
            <a:endParaRPr lang="pt-BR" sz="2200" dirty="0"/>
          </a:p>
          <a:p>
            <a:r>
              <a:rPr lang="pt-BR" sz="2200" dirty="0"/>
              <a:t>Criei uma </a:t>
            </a:r>
            <a:r>
              <a:rPr lang="pt-BR" sz="2200" dirty="0" err="1"/>
              <a:t>View</a:t>
            </a:r>
            <a:r>
              <a:rPr lang="pt-BR" sz="2200" dirty="0"/>
              <a:t> com os top 10 filmes melhores avaliados pela crítica (</a:t>
            </a:r>
            <a:r>
              <a:rPr lang="pt-BR" sz="2200" dirty="0" err="1"/>
              <a:t>metascore</a:t>
            </a:r>
            <a:r>
              <a:rPr lang="pt-BR" sz="2200" dirty="0"/>
              <a:t>) e os top 10 pela avaliação dos usuários (</a:t>
            </a:r>
            <a:r>
              <a:rPr lang="pt-BR" sz="2200" dirty="0" err="1"/>
              <a:t>avg_vote</a:t>
            </a:r>
            <a:r>
              <a:rPr lang="pt-BR" sz="2200" dirty="0"/>
              <a:t>), incluindo também o orçamento dos filmes já com a coluna </a:t>
            </a:r>
            <a:r>
              <a:rPr lang="pt-BR" sz="2200" dirty="0" err="1"/>
              <a:t>orçameto</a:t>
            </a:r>
            <a:r>
              <a:rPr lang="pt-BR" sz="2200" dirty="0"/>
              <a:t> no padrão monetário em $ Dólar.</a:t>
            </a:r>
          </a:p>
          <a:p>
            <a:endParaRPr lang="pt-BR" sz="2200" dirty="0"/>
          </a:p>
          <a:p>
            <a:r>
              <a:rPr lang="pt-BR" sz="2200" dirty="0"/>
              <a:t>Na </a:t>
            </a:r>
            <a:r>
              <a:rPr lang="pt-BR" sz="2200" dirty="0" err="1"/>
              <a:t>subconsulta</a:t>
            </a:r>
            <a:r>
              <a:rPr lang="pt-BR" sz="2200" dirty="0"/>
              <a:t> criei </a:t>
            </a:r>
            <a:r>
              <a:rPr lang="pt-BR" sz="2200" dirty="0" err="1"/>
              <a:t>top_avg_vote</a:t>
            </a:r>
            <a:r>
              <a:rPr lang="pt-BR" sz="2200" dirty="0"/>
              <a:t> que seleciona as mesma colunas e as ordenada pelo </a:t>
            </a:r>
            <a:r>
              <a:rPr lang="pt-BR" sz="2200" dirty="0" err="1"/>
              <a:t>orcamento</a:t>
            </a:r>
            <a:r>
              <a:rPr lang="pt-BR" sz="2200" dirty="0"/>
              <a:t> fiz isso para conseguir deixar de </a:t>
            </a:r>
            <a:r>
              <a:rPr lang="pt-BR" sz="2200" dirty="0" err="1"/>
              <a:t>formaorganizada</a:t>
            </a:r>
            <a:r>
              <a:rPr lang="pt-BR" sz="2200" dirty="0"/>
              <a:t> as duas colunas sem utilização de funções adicionais para que consiga demostrar com a união entre elas.</a:t>
            </a:r>
          </a:p>
          <a:p>
            <a:endParaRPr lang="pt-BR" sz="2200" dirty="0"/>
          </a:p>
          <a:p>
            <a:r>
              <a:rPr lang="pt-BR" sz="2200" dirty="0"/>
              <a:t>Em seguida, faço a união das consultas os resultados das duas partes da consulta utilizando o comando UNION, e limita o </a:t>
            </a:r>
            <a:r>
              <a:rPr lang="pt-BR" sz="2200" dirty="0" err="1"/>
              <a:t>resultadofinal</a:t>
            </a:r>
            <a:r>
              <a:rPr lang="pt-BR" sz="2200" dirty="0"/>
              <a:t> a 10. </a:t>
            </a:r>
          </a:p>
          <a:p>
            <a:endParaRPr lang="pt-BR" sz="2200" dirty="0"/>
          </a:p>
          <a:p>
            <a:r>
              <a:rPr lang="pt-BR" sz="2200" dirty="0"/>
              <a:t>Esses dados podem ser usados para fornecer uma visão geral dos filmes com as melhores avaliações críticas e avaliações dos usuários, juntamente com informações sobre o orçamento de cada filme.</a:t>
            </a:r>
          </a:p>
        </p:txBody>
      </p:sp>
    </p:spTree>
    <p:extLst>
      <p:ext uri="{BB962C8B-B14F-4D97-AF65-F5344CB8AC3E}">
        <p14:creationId xmlns:p14="http://schemas.microsoft.com/office/powerpoint/2010/main" val="293114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CD429-B5DC-8766-DFCD-F0F253FBA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9218A0AF-6DC5-1DBA-5A72-4147ED293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39241" y="0"/>
            <a:ext cx="25426416" cy="13716000"/>
          </a:xfrm>
          <a:prstGeom prst="rect">
            <a:avLst/>
          </a:prstGeom>
        </p:spPr>
      </p:pic>
      <p:sp>
        <p:nvSpPr>
          <p:cNvPr id="14" name="Shape 0">
            <a:extLst>
              <a:ext uri="{FF2B5EF4-FFF2-40B4-BE49-F238E27FC236}">
                <a16:creationId xmlns:a16="http://schemas.microsoft.com/office/drawing/2014/main" id="{9CDDDFFB-D5D5-B33B-0110-060C53A4CFA1}"/>
              </a:ext>
            </a:extLst>
          </p:cNvPr>
          <p:cNvSpPr/>
          <p:nvPr/>
        </p:nvSpPr>
        <p:spPr>
          <a:xfrm>
            <a:off x="952619" y="2190750"/>
            <a:ext cx="11431429" cy="9334500"/>
          </a:xfrm>
          <a:prstGeom prst="rect">
            <a:avLst/>
          </a:prstGeom>
          <a:noFill/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3D9B29A7-2AD0-CD6E-771E-B61579FFFAB7}"/>
              </a:ext>
            </a:extLst>
          </p:cNvPr>
          <p:cNvSpPr/>
          <p:nvPr/>
        </p:nvSpPr>
        <p:spPr>
          <a:xfrm>
            <a:off x="952619" y="584527"/>
            <a:ext cx="20572357" cy="1492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0220"/>
              </a:lnSpc>
            </a:pPr>
            <a:r>
              <a:rPr lang="en-US" sz="7300" dirty="0">
                <a:solidFill>
                  <a:srgbClr val="FF0000"/>
                </a:solidFill>
                <a:latin typeface="Spline Sans Medium"/>
                <a:ea typeface="Spline Sans Medium"/>
              </a:rPr>
              <a:t>Case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218D7-F3B2-94D4-5778-2E9C73CFBD4F}"/>
              </a:ext>
            </a:extLst>
          </p:cNvPr>
          <p:cNvSpPr txBox="1">
            <a:spLocks/>
          </p:cNvSpPr>
          <p:nvPr/>
        </p:nvSpPr>
        <p:spPr>
          <a:xfrm>
            <a:off x="10095661" y="6228270"/>
            <a:ext cx="6944472" cy="443690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Spline Sans Regular" pitchFamily="2" charset="0"/>
            </a:endParaRPr>
          </a:p>
          <a:p>
            <a:pPr algn="just">
              <a:lnSpc>
                <a:spcPct val="150000"/>
              </a:lnSpc>
            </a:pPr>
            <a:endParaRPr lang="pt-BR" sz="2400" dirty="0">
              <a:latin typeface="Spline Sans Regular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5E2BD5-1589-B877-F986-6098D319E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96474" y="2008902"/>
            <a:ext cx="15064522" cy="9632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CC757D4-DEB6-730E-B25D-0428CFAC3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2713" y="4046411"/>
            <a:ext cx="12659833" cy="680466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83F67AF-9A2E-837B-6ACE-4EE941830A38}"/>
              </a:ext>
            </a:extLst>
          </p:cNvPr>
          <p:cNvSpPr txBox="1"/>
          <p:nvPr/>
        </p:nvSpPr>
        <p:spPr>
          <a:xfrm>
            <a:off x="-596474" y="4258677"/>
            <a:ext cx="877518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 </a:t>
            </a:r>
            <a:r>
              <a:rPr lang="pt-BR" sz="2200" dirty="0"/>
              <a:t>Explicação:</a:t>
            </a:r>
          </a:p>
          <a:p>
            <a:endParaRPr lang="pt-BR" sz="2200" dirty="0"/>
          </a:p>
          <a:p>
            <a:endParaRPr lang="pt-BR" sz="2200" dirty="0"/>
          </a:p>
          <a:p>
            <a:r>
              <a:rPr lang="pt-BR" sz="2200" dirty="0"/>
              <a:t>Criei uma </a:t>
            </a:r>
            <a:r>
              <a:rPr lang="pt-BR" sz="2200" dirty="0" err="1"/>
              <a:t>View</a:t>
            </a:r>
            <a:r>
              <a:rPr lang="pt-BR" sz="2200" dirty="0"/>
              <a:t> ajustando os 5 </a:t>
            </a:r>
            <a:r>
              <a:rPr lang="pt-BR" sz="2200" dirty="0" err="1"/>
              <a:t>generos</a:t>
            </a:r>
            <a:r>
              <a:rPr lang="pt-BR" sz="2200" dirty="0"/>
              <a:t> em português.</a:t>
            </a:r>
          </a:p>
          <a:p>
            <a:endParaRPr lang="pt-BR" sz="2200" dirty="0"/>
          </a:p>
          <a:p>
            <a:r>
              <a:rPr lang="pt-BR" sz="2200" dirty="0"/>
              <a:t>Convertendo em media horas a coluna duração formatada</a:t>
            </a:r>
          </a:p>
          <a:p>
            <a:endParaRPr lang="pt-BR" sz="2200" dirty="0"/>
          </a:p>
          <a:p>
            <a:r>
              <a:rPr lang="pt-BR" sz="2200" dirty="0"/>
              <a:t>Trazendo o resultado </a:t>
            </a:r>
            <a:r>
              <a:rPr lang="pt-BR" sz="2200" dirty="0" err="1"/>
              <a:t>media_duração</a:t>
            </a:r>
            <a:r>
              <a:rPr lang="pt-BR" sz="2200" dirty="0"/>
              <a:t> dos 5 gêneros escolhidos</a:t>
            </a:r>
          </a:p>
        </p:txBody>
      </p:sp>
    </p:spTree>
    <p:extLst>
      <p:ext uri="{BB962C8B-B14F-4D97-AF65-F5344CB8AC3E}">
        <p14:creationId xmlns:p14="http://schemas.microsoft.com/office/powerpoint/2010/main" val="375047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2BF2560FD3AC4BACE8E9A55FF89E9E" ma:contentTypeVersion="6" ma:contentTypeDescription="Create a new document." ma:contentTypeScope="" ma:versionID="1e152c94e3f3bf19d195d27fae10f9c6">
  <xsd:schema xmlns:xsd="http://www.w3.org/2001/XMLSchema" xmlns:xs="http://www.w3.org/2001/XMLSchema" xmlns:p="http://schemas.microsoft.com/office/2006/metadata/properties" xmlns:ns2="84e65b90-75f9-45b7-8d06-b4e791ef8878" xmlns:ns3="ba1a830b-53b4-4d70-8d40-4f6d38d99642" targetNamespace="http://schemas.microsoft.com/office/2006/metadata/properties" ma:root="true" ma:fieldsID="e2be8e72781666f70663557a7379b217" ns2:_="" ns3:_="">
    <xsd:import namespace="84e65b90-75f9-45b7-8d06-b4e791ef8878"/>
    <xsd:import namespace="ba1a830b-53b4-4d70-8d40-4f6d38d9964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e65b90-75f9-45b7-8d06-b4e791ef887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a830b-53b4-4d70-8d40-4f6d38d996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ACF684-CB88-4EF1-B211-081BD35BF9FD}">
  <ds:schemaRefs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ce18e6c8-8769-45a7-b1ce-8f31aaabc12a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89EF138-80A1-4D92-9B61-DF75F5D8C7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5DA322-9A8E-4061-8BF7-8EFE04DFC8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e65b90-75f9-45b7-8d06-b4e791ef8878"/>
    <ds:schemaRef ds:uri="ba1a830b-53b4-4d70-8d40-4f6d38d996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10616</TotalTime>
  <Words>1519</Words>
  <Application>Microsoft Office PowerPoint</Application>
  <PresentationFormat>Personalizar</PresentationFormat>
  <Paragraphs>123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Spline Sans Medium</vt:lpstr>
      <vt:lpstr>Spline Sans Regular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Thiago Costa</cp:lastModifiedBy>
  <cp:revision>399</cp:revision>
  <dcterms:created xsi:type="dcterms:W3CDTF">2024-02-09T12:40:56Z</dcterms:created>
  <dcterms:modified xsi:type="dcterms:W3CDTF">2024-06-02T19:56:40Z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b89e6c-40a4-45db-9402-5dedc454ba76_Enabled">
    <vt:lpwstr>true</vt:lpwstr>
  </property>
  <property fmtid="{D5CDD505-2E9C-101B-9397-08002B2CF9AE}" pid="3" name="MSIP_Label_50b89e6c-40a4-45db-9402-5dedc454ba76_SetDate">
    <vt:lpwstr>2024-02-26T18:07:16Z</vt:lpwstr>
  </property>
  <property fmtid="{D5CDD505-2E9C-101B-9397-08002B2CF9AE}" pid="4" name="MSIP_Label_50b89e6c-40a4-45db-9402-5dedc454ba76_Method">
    <vt:lpwstr>Standard</vt:lpwstr>
  </property>
  <property fmtid="{D5CDD505-2E9C-101B-9397-08002B2CF9AE}" pid="5" name="MSIP_Label_50b89e6c-40a4-45db-9402-5dedc454ba76_Name">
    <vt:lpwstr>defa4170-0d19-0005-0004-bc88714345d2</vt:lpwstr>
  </property>
  <property fmtid="{D5CDD505-2E9C-101B-9397-08002B2CF9AE}" pid="6" name="MSIP_Label_50b89e6c-40a4-45db-9402-5dedc454ba76_SiteId">
    <vt:lpwstr>7c93388d-f265-4c80-81b8-a1e141c5546f</vt:lpwstr>
  </property>
  <property fmtid="{D5CDD505-2E9C-101B-9397-08002B2CF9AE}" pid="7" name="MSIP_Label_50b89e6c-40a4-45db-9402-5dedc454ba76_ActionId">
    <vt:lpwstr>17615cb8-84a8-4da3-8273-8868e3be1824</vt:lpwstr>
  </property>
  <property fmtid="{D5CDD505-2E9C-101B-9397-08002B2CF9AE}" pid="8" name="MSIP_Label_50b89e6c-40a4-45db-9402-5dedc454ba76_ContentBits">
    <vt:lpwstr>0</vt:lpwstr>
  </property>
  <property fmtid="{D5CDD505-2E9C-101B-9397-08002B2CF9AE}" pid="9" name="ContentTypeId">
    <vt:lpwstr>0x0101006E2BF2560FD3AC4BACE8E9A55FF89E9E</vt:lpwstr>
  </property>
  <property fmtid="{D5CDD505-2E9C-101B-9397-08002B2CF9AE}" pid="10" name="Order">
    <vt:r8>43700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TemplateUrl">
    <vt:lpwstr/>
  </property>
  <property fmtid="{D5CDD505-2E9C-101B-9397-08002B2CF9AE}" pid="17" name="_ExtendedDescription">
    <vt:lpwstr/>
  </property>
  <property fmtid="{D5CDD505-2E9C-101B-9397-08002B2CF9AE}" pid="18" name="TriggerFlowInfo">
    <vt:lpwstr/>
  </property>
</Properties>
</file>