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4" d="100"/>
          <a:sy n="64" d="100"/>
        </p:scale>
        <p:origin x="97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10/25/2023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rogramarya.com/Cursos/C++/Ciclos/Ciclo-while" TargetMode="External"/><Relationship Id="rId2" Type="http://schemas.openxmlformats.org/officeDocument/2006/relationships/hyperlink" Target="https://www.programarya.com/Cursos/C++/Ciclos/Ciclo-for" TargetMode="External"/><Relationship Id="rId1" Type="http://schemas.openxmlformats.org/officeDocument/2006/relationships/slideLayout" Target="../slideLayouts/slideLayout2.xml"/><Relationship Id="rId4" Type="http://schemas.openxmlformats.org/officeDocument/2006/relationships/hyperlink" Target="https://www.programarya.com/Cursos/C++/Ciclos/Ciclo-do-whi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08FA01-6A64-4CDC-916A-63B627C4A73C}"/>
              </a:ext>
            </a:extLst>
          </p:cNvPr>
          <p:cNvSpPr>
            <a:spLocks noGrp="1"/>
          </p:cNvSpPr>
          <p:nvPr>
            <p:ph type="ctrTitle"/>
          </p:nvPr>
        </p:nvSpPr>
        <p:spPr/>
        <p:txBody>
          <a:bodyPr/>
          <a:lstStyle/>
          <a:p>
            <a:r>
              <a:rPr lang="es-ES" dirty="0"/>
              <a:t>Bucles en </a:t>
            </a:r>
            <a:r>
              <a:rPr lang="es-ES" dirty="0" err="1"/>
              <a:t>c++</a:t>
            </a:r>
            <a:endParaRPr lang="es-AR" dirty="0"/>
          </a:p>
        </p:txBody>
      </p:sp>
      <p:sp>
        <p:nvSpPr>
          <p:cNvPr id="3" name="Subtítulo 2">
            <a:extLst>
              <a:ext uri="{FF2B5EF4-FFF2-40B4-BE49-F238E27FC236}">
                <a16:creationId xmlns:a16="http://schemas.microsoft.com/office/drawing/2014/main" id="{DE0F529D-1F43-4005-971A-48E1C774267C}"/>
              </a:ext>
            </a:extLst>
          </p:cNvPr>
          <p:cNvSpPr>
            <a:spLocks noGrp="1"/>
          </p:cNvSpPr>
          <p:nvPr>
            <p:ph type="subTitle" idx="1"/>
          </p:nvPr>
        </p:nvSpPr>
        <p:spPr/>
        <p:txBody>
          <a:bodyPr/>
          <a:lstStyle/>
          <a:p>
            <a:r>
              <a:rPr lang="es-ES" dirty="0"/>
              <a:t>Programación II – 4to Informática</a:t>
            </a:r>
          </a:p>
          <a:p>
            <a:r>
              <a:rPr lang="es-ES" dirty="0"/>
              <a:t>Prof. Pérez Jazmín</a:t>
            </a:r>
            <a:endParaRPr lang="es-AR" dirty="0"/>
          </a:p>
          <a:p>
            <a:endParaRPr lang="es-AR" dirty="0"/>
          </a:p>
        </p:txBody>
      </p:sp>
    </p:spTree>
    <p:extLst>
      <p:ext uri="{BB962C8B-B14F-4D97-AF65-F5344CB8AC3E}">
        <p14:creationId xmlns:p14="http://schemas.microsoft.com/office/powerpoint/2010/main" val="285503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87F73-C354-4203-B6C9-B2E7A840290C}"/>
              </a:ext>
            </a:extLst>
          </p:cNvPr>
          <p:cNvSpPr>
            <a:spLocks noGrp="1"/>
          </p:cNvSpPr>
          <p:nvPr>
            <p:ph type="title"/>
          </p:nvPr>
        </p:nvSpPr>
        <p:spPr>
          <a:xfrm>
            <a:off x="1069848" y="299103"/>
            <a:ext cx="10058400" cy="1039368"/>
          </a:xfrm>
        </p:spPr>
        <p:txBody>
          <a:bodyPr/>
          <a:lstStyle/>
          <a:p>
            <a:r>
              <a:rPr lang="es-ES" dirty="0"/>
              <a:t>SINTAXIS</a:t>
            </a:r>
            <a:endParaRPr lang="es-AR" dirty="0"/>
          </a:p>
        </p:txBody>
      </p:sp>
      <p:sp>
        <p:nvSpPr>
          <p:cNvPr id="3" name="Marcador de contenido 2">
            <a:extLst>
              <a:ext uri="{FF2B5EF4-FFF2-40B4-BE49-F238E27FC236}">
                <a16:creationId xmlns:a16="http://schemas.microsoft.com/office/drawing/2014/main" id="{1DF4021C-5D20-4400-A998-13280AE3A49B}"/>
              </a:ext>
            </a:extLst>
          </p:cNvPr>
          <p:cNvSpPr>
            <a:spLocks noGrp="1"/>
          </p:cNvSpPr>
          <p:nvPr>
            <p:ph idx="1"/>
          </p:nvPr>
        </p:nvSpPr>
        <p:spPr>
          <a:xfrm>
            <a:off x="1069848" y="4770783"/>
            <a:ext cx="10058400" cy="1401416"/>
          </a:xfrm>
        </p:spPr>
        <p:txBody>
          <a:bodyPr>
            <a:normAutofit/>
          </a:bodyPr>
          <a:lstStyle/>
          <a:p>
            <a:pPr marL="0" indent="0">
              <a:buNone/>
            </a:pPr>
            <a:r>
              <a:rPr lang="es-ES" dirty="0"/>
              <a:t>Con la sentencia do comienza un bloque de instrucciones que se ejecutaran cada vez que el ciclo de un "giro”.</a:t>
            </a:r>
          </a:p>
          <a:p>
            <a:pPr marL="0" indent="0">
              <a:buNone/>
            </a:pPr>
            <a:r>
              <a:rPr lang="es-AR" dirty="0"/>
              <a:t>Luego en la última línea de código se</a:t>
            </a:r>
            <a:r>
              <a:rPr lang="es-ES" dirty="0"/>
              <a:t> define si se cumple o no para seguir con la ejecución del ciclo o con la del resto del algoritmo.</a:t>
            </a:r>
            <a:endParaRPr lang="es-AR" dirty="0"/>
          </a:p>
        </p:txBody>
      </p:sp>
      <p:pic>
        <p:nvPicPr>
          <p:cNvPr id="5" name="Imagen 4">
            <a:extLst>
              <a:ext uri="{FF2B5EF4-FFF2-40B4-BE49-F238E27FC236}">
                <a16:creationId xmlns:a16="http://schemas.microsoft.com/office/drawing/2014/main" id="{02438C27-C7AD-49F2-9174-862FBC9733B5}"/>
              </a:ext>
            </a:extLst>
          </p:cNvPr>
          <p:cNvPicPr>
            <a:picLocks noChangeAspect="1"/>
          </p:cNvPicPr>
          <p:nvPr/>
        </p:nvPicPr>
        <p:blipFill rotWithShape="1">
          <a:blip r:embed="rId2"/>
          <a:srcRect l="35979" t="19501" r="14238" b="48213"/>
          <a:stretch/>
        </p:blipFill>
        <p:spPr>
          <a:xfrm>
            <a:off x="1497497" y="1217899"/>
            <a:ext cx="8693426" cy="3169873"/>
          </a:xfrm>
          <a:prstGeom prst="rect">
            <a:avLst/>
          </a:prstGeom>
        </p:spPr>
      </p:pic>
    </p:spTree>
    <p:extLst>
      <p:ext uri="{BB962C8B-B14F-4D97-AF65-F5344CB8AC3E}">
        <p14:creationId xmlns:p14="http://schemas.microsoft.com/office/powerpoint/2010/main" val="193097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C4AFF-4295-47B7-8493-F70915A327D6}"/>
              </a:ext>
            </a:extLst>
          </p:cNvPr>
          <p:cNvSpPr>
            <a:spLocks noGrp="1"/>
          </p:cNvSpPr>
          <p:nvPr>
            <p:ph type="title"/>
          </p:nvPr>
        </p:nvSpPr>
        <p:spPr>
          <a:xfrm>
            <a:off x="1069848" y="484632"/>
            <a:ext cx="10058400" cy="906846"/>
          </a:xfrm>
        </p:spPr>
        <p:txBody>
          <a:bodyPr/>
          <a:lstStyle/>
          <a:p>
            <a:r>
              <a:rPr lang="es-ES" dirty="0"/>
              <a:t>EJEMPLO</a:t>
            </a:r>
            <a:endParaRPr lang="es-AR" dirty="0"/>
          </a:p>
        </p:txBody>
      </p:sp>
      <p:sp>
        <p:nvSpPr>
          <p:cNvPr id="3" name="Marcador de contenido 2">
            <a:extLst>
              <a:ext uri="{FF2B5EF4-FFF2-40B4-BE49-F238E27FC236}">
                <a16:creationId xmlns:a16="http://schemas.microsoft.com/office/drawing/2014/main" id="{9F74BBB6-8E73-472D-9C3B-C08D16E60C08}"/>
              </a:ext>
            </a:extLst>
          </p:cNvPr>
          <p:cNvSpPr>
            <a:spLocks noGrp="1"/>
          </p:cNvSpPr>
          <p:nvPr>
            <p:ph idx="1"/>
          </p:nvPr>
        </p:nvSpPr>
        <p:spPr>
          <a:xfrm>
            <a:off x="887896" y="3816625"/>
            <a:ext cx="10240352" cy="2024269"/>
          </a:xfrm>
        </p:spPr>
        <p:txBody>
          <a:bodyPr>
            <a:normAutofit lnSpcReduction="10000"/>
          </a:bodyPr>
          <a:lstStyle/>
          <a:p>
            <a:pPr marL="0" indent="0">
              <a:buNone/>
            </a:pPr>
            <a:r>
              <a:rPr lang="es-ES" dirty="0"/>
              <a:t>Al igual que en el ejemplo anterior el ciclo se va a detener solo cuando el numero ingresado sea mayor que 100. Sin embargo, si o sí, antes de evaluarse la condición se va a ejecutar el bloque de código:</a:t>
            </a:r>
          </a:p>
          <a:p>
            <a:pPr marL="0" indent="0">
              <a:buNone/>
            </a:pPr>
            <a:r>
              <a:rPr lang="it-IT" dirty="0"/>
              <a:t> cout &lt;&lt;  "Ingrese un numero ";</a:t>
            </a:r>
          </a:p>
          <a:p>
            <a:pPr marL="0" indent="0">
              <a:buNone/>
            </a:pPr>
            <a:r>
              <a:rPr lang="it-IT" dirty="0"/>
              <a:t>  cin &gt;&gt; numero;</a:t>
            </a:r>
          </a:p>
          <a:p>
            <a:pPr marL="0" indent="0">
              <a:buNone/>
            </a:pPr>
            <a:r>
              <a:rPr lang="it-IT" b="1" dirty="0"/>
              <a:t>#Probar el código asignando le el valor 101 a la variable num.</a:t>
            </a:r>
            <a:endParaRPr lang="es-AR" b="1" dirty="0"/>
          </a:p>
        </p:txBody>
      </p:sp>
      <p:pic>
        <p:nvPicPr>
          <p:cNvPr id="5" name="Imagen 4">
            <a:extLst>
              <a:ext uri="{FF2B5EF4-FFF2-40B4-BE49-F238E27FC236}">
                <a16:creationId xmlns:a16="http://schemas.microsoft.com/office/drawing/2014/main" id="{557F4834-2843-4F04-8B08-18DC8B96D507}"/>
              </a:ext>
            </a:extLst>
          </p:cNvPr>
          <p:cNvPicPr>
            <a:picLocks noChangeAspect="1"/>
          </p:cNvPicPr>
          <p:nvPr/>
        </p:nvPicPr>
        <p:blipFill rotWithShape="1">
          <a:blip r:embed="rId2"/>
          <a:srcRect l="35869" t="34002" r="18044" b="39898"/>
          <a:stretch/>
        </p:blipFill>
        <p:spPr>
          <a:xfrm>
            <a:off x="1785466" y="1391478"/>
            <a:ext cx="6854952" cy="2182590"/>
          </a:xfrm>
          <a:prstGeom prst="rect">
            <a:avLst/>
          </a:prstGeom>
        </p:spPr>
      </p:pic>
    </p:spTree>
    <p:extLst>
      <p:ext uri="{BB962C8B-B14F-4D97-AF65-F5344CB8AC3E}">
        <p14:creationId xmlns:p14="http://schemas.microsoft.com/office/powerpoint/2010/main" val="399861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4353F-B6FD-4CAD-BC1D-09AACD6A8715}"/>
              </a:ext>
            </a:extLst>
          </p:cNvPr>
          <p:cNvSpPr>
            <a:spLocks noGrp="1"/>
          </p:cNvSpPr>
          <p:nvPr>
            <p:ph type="title"/>
          </p:nvPr>
        </p:nvSpPr>
        <p:spPr>
          <a:xfrm>
            <a:off x="1069848" y="312356"/>
            <a:ext cx="10058400" cy="933351"/>
          </a:xfrm>
        </p:spPr>
        <p:txBody>
          <a:bodyPr/>
          <a:lstStyle/>
          <a:p>
            <a:r>
              <a:rPr lang="es-ES" dirty="0"/>
              <a:t>ejercicios</a:t>
            </a:r>
            <a:endParaRPr lang="es-AR" dirty="0"/>
          </a:p>
        </p:txBody>
      </p:sp>
      <p:sp>
        <p:nvSpPr>
          <p:cNvPr id="3" name="Marcador de contenido 2">
            <a:extLst>
              <a:ext uri="{FF2B5EF4-FFF2-40B4-BE49-F238E27FC236}">
                <a16:creationId xmlns:a16="http://schemas.microsoft.com/office/drawing/2014/main" id="{0D12E0AE-C9D7-4D9D-A0B7-4577EEA17BD5}"/>
              </a:ext>
            </a:extLst>
          </p:cNvPr>
          <p:cNvSpPr>
            <a:spLocks noGrp="1"/>
          </p:cNvSpPr>
          <p:nvPr>
            <p:ph idx="1"/>
          </p:nvPr>
        </p:nvSpPr>
        <p:spPr>
          <a:xfrm>
            <a:off x="1069848" y="1245708"/>
            <a:ext cx="10058400" cy="4926492"/>
          </a:xfrm>
        </p:spPr>
        <p:txBody>
          <a:bodyPr/>
          <a:lstStyle/>
          <a:p>
            <a:pPr marL="457200" indent="-457200">
              <a:buFont typeface="+mj-lt"/>
              <a:buAutoNum type="arabicParenR"/>
            </a:pPr>
            <a:r>
              <a:rPr lang="es-ES" dirty="0"/>
              <a:t>Escribe un programa que imprima los números pares del 1 al 50.</a:t>
            </a:r>
          </a:p>
          <a:p>
            <a:pPr marL="457200" indent="-457200">
              <a:buFont typeface="+mj-lt"/>
              <a:buAutoNum type="arabicParenR"/>
            </a:pPr>
            <a:r>
              <a:rPr lang="es-ES" dirty="0"/>
              <a:t>Escribe un programa que muestre los 100 primeros números primos.</a:t>
            </a:r>
          </a:p>
          <a:p>
            <a:pPr marL="457200" indent="-457200">
              <a:buFont typeface="+mj-lt"/>
              <a:buAutoNum type="arabicParenR"/>
            </a:pPr>
            <a:r>
              <a:rPr lang="es-ES" dirty="0"/>
              <a:t>Escribir un programa que realice la suma de los 100 primeros números naturales.</a:t>
            </a:r>
            <a:endParaRPr lang="es-AR" dirty="0"/>
          </a:p>
          <a:p>
            <a:pPr marL="457200" indent="-457200">
              <a:buFont typeface="+mj-lt"/>
              <a:buAutoNum type="arabicParenR"/>
            </a:pPr>
            <a:r>
              <a:rPr lang="es-AR" dirty="0"/>
              <a:t>Crear un programa que pida un número por pantalla y luego muestre su tabla de multiplicar (del 1 a 10) por pantalla.</a:t>
            </a:r>
          </a:p>
          <a:p>
            <a:pPr marL="457200" indent="-457200">
              <a:buFont typeface="+mj-lt"/>
              <a:buAutoNum type="arabicParenR"/>
            </a:pPr>
            <a:r>
              <a:rPr lang="es-AR" dirty="0"/>
              <a:t>Escribir un programa que </a:t>
            </a:r>
            <a:r>
              <a:rPr lang="es-ES" dirty="0"/>
              <a:t>pida al usuario números y calcular su promedio, hasta que se ingrese un número negativo usando un bucle do-</a:t>
            </a:r>
            <a:r>
              <a:rPr lang="es-ES" dirty="0" err="1"/>
              <a:t>while</a:t>
            </a:r>
            <a:r>
              <a:rPr lang="es-ES" dirty="0"/>
              <a:t>.</a:t>
            </a:r>
          </a:p>
          <a:p>
            <a:pPr marL="457200" indent="-457200">
              <a:buFont typeface="+mj-lt"/>
              <a:buAutoNum type="arabicParenR"/>
            </a:pPr>
            <a:r>
              <a:rPr lang="es-ES"/>
              <a:t>Escribir </a:t>
            </a:r>
            <a:r>
              <a:rPr lang="es-ES" dirty="0"/>
              <a:t>un programa que cuente la cantidad de dígitos en un número entero (ayúdate usando un contador).</a:t>
            </a:r>
          </a:p>
          <a:p>
            <a:pPr marL="457200" indent="-457200">
              <a:buFont typeface="+mj-lt"/>
              <a:buAutoNum type="arabicParenR"/>
            </a:pPr>
            <a:r>
              <a:rPr lang="es-ES" dirty="0"/>
              <a:t>Escribir un programa que cuente la cantidad de veces que aparece una letra específica en una cadena de texto (ayúdate usando un contador).</a:t>
            </a:r>
          </a:p>
          <a:p>
            <a:pPr marL="457200" indent="-457200">
              <a:buFont typeface="+mj-lt"/>
              <a:buAutoNum type="arabicParenR"/>
            </a:pPr>
            <a:endParaRPr lang="es-ES" dirty="0"/>
          </a:p>
        </p:txBody>
      </p:sp>
    </p:spTree>
    <p:extLst>
      <p:ext uri="{BB962C8B-B14F-4D97-AF65-F5344CB8AC3E}">
        <p14:creationId xmlns:p14="http://schemas.microsoft.com/office/powerpoint/2010/main" val="104243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0D7EF-0E9A-439E-B893-18967588CD1F}"/>
              </a:ext>
            </a:extLst>
          </p:cNvPr>
          <p:cNvSpPr>
            <a:spLocks noGrp="1"/>
          </p:cNvSpPr>
          <p:nvPr>
            <p:ph type="title"/>
          </p:nvPr>
        </p:nvSpPr>
        <p:spPr>
          <a:xfrm>
            <a:off x="1069848" y="418372"/>
            <a:ext cx="10058400" cy="933351"/>
          </a:xfrm>
        </p:spPr>
        <p:txBody>
          <a:bodyPr/>
          <a:lstStyle/>
          <a:p>
            <a:r>
              <a:rPr lang="es-ES" dirty="0"/>
              <a:t>Tipos de bucles</a:t>
            </a:r>
            <a:endParaRPr lang="es-AR" dirty="0"/>
          </a:p>
        </p:txBody>
      </p:sp>
      <p:sp>
        <p:nvSpPr>
          <p:cNvPr id="3" name="Marcador de contenido 2">
            <a:extLst>
              <a:ext uri="{FF2B5EF4-FFF2-40B4-BE49-F238E27FC236}">
                <a16:creationId xmlns:a16="http://schemas.microsoft.com/office/drawing/2014/main" id="{5A0F8009-2B70-43DD-A0DB-CA888426DB4B}"/>
              </a:ext>
            </a:extLst>
          </p:cNvPr>
          <p:cNvSpPr>
            <a:spLocks noGrp="1"/>
          </p:cNvSpPr>
          <p:nvPr>
            <p:ph idx="1"/>
          </p:nvPr>
        </p:nvSpPr>
        <p:spPr>
          <a:xfrm>
            <a:off x="1069848" y="1603513"/>
            <a:ext cx="10058400" cy="4568687"/>
          </a:xfrm>
        </p:spPr>
        <p:txBody>
          <a:bodyPr>
            <a:normAutofit/>
          </a:bodyPr>
          <a:lstStyle/>
          <a:p>
            <a:pPr marL="0" indent="0">
              <a:buNone/>
            </a:pPr>
            <a:r>
              <a:rPr lang="es-ES" sz="2400" b="0" i="0" dirty="0">
                <a:effectLst/>
              </a:rPr>
              <a:t>Los ciclos o también conocidos como bucles, son una estructura de control esencial al momento de programar. Tanto C como C++ y la mayoría de los lenguajes utilizados actualmente, nos permiten hacer uso de estas estructuras. Un ciclo o bucle permite repetir una o varias instrucciones cuantas veces lo necesitemos.</a:t>
            </a:r>
          </a:p>
          <a:p>
            <a:pPr algn="l"/>
            <a:r>
              <a:rPr lang="es-ES" sz="2400" b="0" i="0" dirty="0">
                <a:effectLst/>
              </a:rPr>
              <a:t>Existen diferentes tipos de ciclos o bucles, cada uno tiene una utilidad para casos específicos. Tenemos entonces a nuestra disposición los siguientes tipos de ciclos en C++:</a:t>
            </a:r>
          </a:p>
          <a:p>
            <a:pPr algn="l">
              <a:buFont typeface="Arial" panose="020B0604020202020204" pitchFamily="34" charset="0"/>
              <a:buChar char="•"/>
            </a:pPr>
            <a:r>
              <a:rPr lang="es-ES" sz="2400" b="0" i="0" u="none" strike="noStrike" dirty="0">
                <a:solidFill>
                  <a:srgbClr val="CC9900"/>
                </a:solidFill>
                <a:effectLst/>
                <a:hlinkClick r:id="rId2" tooltip="Ciclo for en C++">
                  <a:extLst>
                    <a:ext uri="{A12FA001-AC4F-418D-AE19-62706E023703}">
                      <ahyp:hlinkClr xmlns:ahyp="http://schemas.microsoft.com/office/drawing/2018/hyperlinkcolor" val="tx"/>
                    </a:ext>
                  </a:extLst>
                </a:hlinkClick>
              </a:rPr>
              <a:t>Ciclo </a:t>
            </a:r>
            <a:r>
              <a:rPr lang="es-ES" sz="2400" b="0" i="0" u="none" strike="noStrike" dirty="0" err="1">
                <a:solidFill>
                  <a:srgbClr val="CC9900"/>
                </a:solidFill>
                <a:effectLst/>
                <a:hlinkClick r:id="rId2" tooltip="Ciclo for en C++">
                  <a:extLst>
                    <a:ext uri="{A12FA001-AC4F-418D-AE19-62706E023703}">
                      <ahyp:hlinkClr xmlns:ahyp="http://schemas.microsoft.com/office/drawing/2018/hyperlinkcolor" val="tx"/>
                    </a:ext>
                  </a:extLst>
                </a:hlinkClick>
              </a:rPr>
              <a:t>for</a:t>
            </a:r>
            <a:r>
              <a:rPr lang="es-ES" sz="2400" b="0" i="0" u="none" strike="noStrike" dirty="0">
                <a:effectLst/>
                <a:hlinkClick r:id="rId2" tooltip="Ciclo for en C++">
                  <a:extLst>
                    <a:ext uri="{A12FA001-AC4F-418D-AE19-62706E023703}">
                      <ahyp:hlinkClr xmlns:ahyp="http://schemas.microsoft.com/office/drawing/2018/hyperlinkcolor" val="tx"/>
                    </a:ext>
                  </a:extLst>
                </a:hlinkClick>
              </a:rPr>
              <a:t> en C++</a:t>
            </a:r>
            <a:endParaRPr lang="es-ES" sz="2400" b="0" i="0" dirty="0">
              <a:effectLst/>
            </a:endParaRPr>
          </a:p>
          <a:p>
            <a:pPr algn="l">
              <a:buFont typeface="Arial" panose="020B0604020202020204" pitchFamily="34" charset="0"/>
              <a:buChar char="•"/>
            </a:pPr>
            <a:r>
              <a:rPr lang="es-ES" sz="2400" b="0" i="0" u="none" strike="noStrike" dirty="0">
                <a:solidFill>
                  <a:srgbClr val="CC9900"/>
                </a:solidFill>
                <a:effectLst/>
                <a:hlinkClick r:id="rId3" tooltip="Ciclo While en C++">
                  <a:extLst>
                    <a:ext uri="{A12FA001-AC4F-418D-AE19-62706E023703}">
                      <ahyp:hlinkClr xmlns:ahyp="http://schemas.microsoft.com/office/drawing/2018/hyperlinkcolor" val="tx"/>
                    </a:ext>
                  </a:extLst>
                </a:hlinkClick>
              </a:rPr>
              <a:t>Ciclo </a:t>
            </a:r>
            <a:r>
              <a:rPr lang="es-ES" sz="2400" b="0" i="0" u="none" strike="noStrike" dirty="0" err="1">
                <a:solidFill>
                  <a:srgbClr val="CC9900"/>
                </a:solidFill>
                <a:effectLst/>
                <a:hlinkClick r:id="rId3" tooltip="Ciclo While en C++">
                  <a:extLst>
                    <a:ext uri="{A12FA001-AC4F-418D-AE19-62706E023703}">
                      <ahyp:hlinkClr xmlns:ahyp="http://schemas.microsoft.com/office/drawing/2018/hyperlinkcolor" val="tx"/>
                    </a:ext>
                  </a:extLst>
                </a:hlinkClick>
              </a:rPr>
              <a:t>while</a:t>
            </a:r>
            <a:r>
              <a:rPr lang="es-ES" sz="2400" b="0" i="0" u="none" strike="noStrike" dirty="0">
                <a:effectLst/>
                <a:hlinkClick r:id="rId3" tooltip="Ciclo While en C++">
                  <a:extLst>
                    <a:ext uri="{A12FA001-AC4F-418D-AE19-62706E023703}">
                      <ahyp:hlinkClr xmlns:ahyp="http://schemas.microsoft.com/office/drawing/2018/hyperlinkcolor" val="tx"/>
                    </a:ext>
                  </a:extLst>
                </a:hlinkClick>
              </a:rPr>
              <a:t> en C++</a:t>
            </a:r>
            <a:endParaRPr lang="es-ES" sz="2400" b="0" i="0" dirty="0">
              <a:effectLst/>
            </a:endParaRPr>
          </a:p>
          <a:p>
            <a:pPr algn="l">
              <a:buFont typeface="Arial" panose="020B0604020202020204" pitchFamily="34" charset="0"/>
              <a:buChar char="•"/>
            </a:pPr>
            <a:r>
              <a:rPr lang="es-ES" sz="2400" b="0" i="0" u="none" strike="noStrike" dirty="0">
                <a:solidFill>
                  <a:srgbClr val="CC9900"/>
                </a:solidFill>
                <a:effectLst/>
                <a:hlinkClick r:id="rId4" tooltip="Ciclo do while en C++">
                  <a:extLst>
                    <a:ext uri="{A12FA001-AC4F-418D-AE19-62706E023703}">
                      <ahyp:hlinkClr xmlns:ahyp="http://schemas.microsoft.com/office/drawing/2018/hyperlinkcolor" val="tx"/>
                    </a:ext>
                  </a:extLst>
                </a:hlinkClick>
              </a:rPr>
              <a:t>Ciclo do-</a:t>
            </a:r>
            <a:r>
              <a:rPr lang="es-ES" sz="2400" b="0" i="0" u="none" strike="noStrike" dirty="0" err="1">
                <a:solidFill>
                  <a:srgbClr val="CC9900"/>
                </a:solidFill>
                <a:effectLst/>
                <a:hlinkClick r:id="rId4" tooltip="Ciclo do while en C++">
                  <a:extLst>
                    <a:ext uri="{A12FA001-AC4F-418D-AE19-62706E023703}">
                      <ahyp:hlinkClr xmlns:ahyp="http://schemas.microsoft.com/office/drawing/2018/hyperlinkcolor" val="tx"/>
                    </a:ext>
                  </a:extLst>
                </a:hlinkClick>
              </a:rPr>
              <a:t>while</a:t>
            </a:r>
            <a:r>
              <a:rPr lang="es-ES" sz="2400" b="0" i="0" u="none" strike="noStrike" dirty="0">
                <a:effectLst/>
                <a:hlinkClick r:id="rId4" tooltip="Ciclo do while en C++">
                  <a:extLst>
                    <a:ext uri="{A12FA001-AC4F-418D-AE19-62706E023703}">
                      <ahyp:hlinkClr xmlns:ahyp="http://schemas.microsoft.com/office/drawing/2018/hyperlinkcolor" val="tx"/>
                    </a:ext>
                  </a:extLst>
                </a:hlinkClick>
              </a:rPr>
              <a:t> en C++</a:t>
            </a:r>
            <a:endParaRPr lang="es-ES" sz="2400" b="0" i="0" dirty="0">
              <a:effectLst/>
            </a:endParaRPr>
          </a:p>
          <a:p>
            <a:pPr marL="0" indent="0">
              <a:buNone/>
            </a:pPr>
            <a:endParaRPr lang="es-AR" sz="2400" dirty="0"/>
          </a:p>
        </p:txBody>
      </p:sp>
    </p:spTree>
    <p:extLst>
      <p:ext uri="{BB962C8B-B14F-4D97-AF65-F5344CB8AC3E}">
        <p14:creationId xmlns:p14="http://schemas.microsoft.com/office/powerpoint/2010/main" val="290844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FB0C8-AC31-4D67-9885-56D6ACB1CE9B}"/>
              </a:ext>
            </a:extLst>
          </p:cNvPr>
          <p:cNvSpPr>
            <a:spLocks noGrp="1"/>
          </p:cNvSpPr>
          <p:nvPr>
            <p:ph type="title"/>
          </p:nvPr>
        </p:nvSpPr>
        <p:spPr/>
        <p:txBody>
          <a:bodyPr/>
          <a:lstStyle/>
          <a:p>
            <a:r>
              <a:rPr lang="es-ES" dirty="0"/>
              <a:t>CICLO FOR</a:t>
            </a:r>
            <a:endParaRPr lang="es-AR" dirty="0"/>
          </a:p>
        </p:txBody>
      </p:sp>
      <p:sp>
        <p:nvSpPr>
          <p:cNvPr id="3" name="Marcador de contenido 2">
            <a:extLst>
              <a:ext uri="{FF2B5EF4-FFF2-40B4-BE49-F238E27FC236}">
                <a16:creationId xmlns:a16="http://schemas.microsoft.com/office/drawing/2014/main" id="{9F409462-FBE2-441C-BC54-6E5CFBF1C3D9}"/>
              </a:ext>
            </a:extLst>
          </p:cNvPr>
          <p:cNvSpPr>
            <a:spLocks noGrp="1"/>
          </p:cNvSpPr>
          <p:nvPr>
            <p:ph idx="1"/>
          </p:nvPr>
        </p:nvSpPr>
        <p:spPr/>
        <p:txBody>
          <a:bodyPr>
            <a:normAutofit/>
          </a:bodyPr>
          <a:lstStyle/>
          <a:p>
            <a:pPr marL="0" indent="0" algn="just">
              <a:buNone/>
            </a:pPr>
            <a:r>
              <a:rPr lang="es-ES" sz="3600" b="0" i="0" dirty="0">
                <a:effectLst/>
              </a:rPr>
              <a:t>En resumen, un ciclo </a:t>
            </a:r>
            <a:r>
              <a:rPr lang="es-ES" sz="3600" b="0" i="0" dirty="0" err="1">
                <a:effectLst/>
              </a:rPr>
              <a:t>for</a:t>
            </a:r>
            <a:r>
              <a:rPr lang="es-ES" sz="3600" b="0" i="0" dirty="0">
                <a:effectLst/>
              </a:rPr>
              <a:t> es una estructura de control iterativa, que nos permite ejecutar de manera repetitiva un bloque de instrucciones, conociendo previamente un valor de inicio, un tamaño de paso y un valor final para el ciclo.</a:t>
            </a:r>
            <a:endParaRPr lang="es-AR" sz="3600" dirty="0"/>
          </a:p>
        </p:txBody>
      </p:sp>
    </p:spTree>
    <p:extLst>
      <p:ext uri="{BB962C8B-B14F-4D97-AF65-F5344CB8AC3E}">
        <p14:creationId xmlns:p14="http://schemas.microsoft.com/office/powerpoint/2010/main" val="68382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B1CCD-DE93-4766-88E8-60644EADA10D}"/>
              </a:ext>
            </a:extLst>
          </p:cNvPr>
          <p:cNvSpPr>
            <a:spLocks noGrp="1"/>
          </p:cNvSpPr>
          <p:nvPr>
            <p:ph type="title"/>
          </p:nvPr>
        </p:nvSpPr>
        <p:spPr>
          <a:xfrm>
            <a:off x="1012002" y="-118872"/>
            <a:ext cx="10058400" cy="1351324"/>
          </a:xfrm>
        </p:spPr>
        <p:txBody>
          <a:bodyPr/>
          <a:lstStyle/>
          <a:p>
            <a:r>
              <a:rPr lang="es-ES" dirty="0"/>
              <a:t>SINTAXIS </a:t>
            </a:r>
            <a:endParaRPr lang="es-AR" dirty="0"/>
          </a:p>
        </p:txBody>
      </p:sp>
      <p:sp>
        <p:nvSpPr>
          <p:cNvPr id="3" name="Marcador de contenido 2">
            <a:extLst>
              <a:ext uri="{FF2B5EF4-FFF2-40B4-BE49-F238E27FC236}">
                <a16:creationId xmlns:a16="http://schemas.microsoft.com/office/drawing/2014/main" id="{67575567-CEE4-4053-A195-53A0E9596894}"/>
              </a:ext>
            </a:extLst>
          </p:cNvPr>
          <p:cNvSpPr>
            <a:spLocks noGrp="1"/>
          </p:cNvSpPr>
          <p:nvPr>
            <p:ph idx="1"/>
          </p:nvPr>
        </p:nvSpPr>
        <p:spPr>
          <a:xfrm>
            <a:off x="896311" y="3776870"/>
            <a:ext cx="10174091" cy="2693333"/>
          </a:xfrm>
        </p:spPr>
        <p:txBody>
          <a:bodyPr>
            <a:normAutofit/>
          </a:bodyPr>
          <a:lstStyle/>
          <a:p>
            <a:pPr marL="0" indent="0" algn="just">
              <a:buNone/>
            </a:pPr>
            <a:r>
              <a:rPr lang="es-ES" dirty="0"/>
              <a:t>Línea 1 de código: Tenemos una variable de control llamada i que es tipo entero (</a:t>
            </a:r>
            <a:r>
              <a:rPr lang="es-ES" dirty="0" err="1"/>
              <a:t>int</a:t>
            </a:r>
            <a:r>
              <a:rPr lang="es-ES" dirty="0"/>
              <a:t>), cabe notar que la variable se puede llamar como nosotros lo deseemos y puede ser del tipo de queramos también. A "i" se le asigna un valor inicial que puede ser cualquier número correspondiente al tipo de dato asignado. También, debemos asignar hasta donde irá nuestro ciclo por medio del valor final, ten en cuenta que cada uno de estos componentes es separado por un punto y coma ";“.</a:t>
            </a:r>
          </a:p>
          <a:p>
            <a:pPr marL="0" indent="0" algn="just">
              <a:buNone/>
            </a:pPr>
            <a:r>
              <a:rPr lang="es-ES" dirty="0"/>
              <a:t>Finalmente el ultimo componente de esta primer línea es el tamaño del paso, este componente se especifica aumentando en la cantidad deseada la variable de control.</a:t>
            </a:r>
            <a:endParaRPr lang="es-AR" dirty="0"/>
          </a:p>
        </p:txBody>
      </p:sp>
      <p:pic>
        <p:nvPicPr>
          <p:cNvPr id="5" name="Imagen 4">
            <a:extLst>
              <a:ext uri="{FF2B5EF4-FFF2-40B4-BE49-F238E27FC236}">
                <a16:creationId xmlns:a16="http://schemas.microsoft.com/office/drawing/2014/main" id="{344E5644-7F24-46DF-B9AB-7F81FE9E0D54}"/>
              </a:ext>
            </a:extLst>
          </p:cNvPr>
          <p:cNvPicPr>
            <a:picLocks noChangeAspect="1"/>
          </p:cNvPicPr>
          <p:nvPr/>
        </p:nvPicPr>
        <p:blipFill rotWithShape="1">
          <a:blip r:embed="rId2"/>
          <a:srcRect l="35978" t="33458" r="11956" b="35838"/>
          <a:stretch/>
        </p:blipFill>
        <p:spPr>
          <a:xfrm>
            <a:off x="1012002" y="930173"/>
            <a:ext cx="8123583" cy="2693333"/>
          </a:xfrm>
          <a:prstGeom prst="rect">
            <a:avLst/>
          </a:prstGeom>
        </p:spPr>
      </p:pic>
    </p:spTree>
    <p:extLst>
      <p:ext uri="{BB962C8B-B14F-4D97-AF65-F5344CB8AC3E}">
        <p14:creationId xmlns:p14="http://schemas.microsoft.com/office/powerpoint/2010/main" val="252878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D6726-3F42-4DBD-85D8-7D3332AE6258}"/>
              </a:ext>
            </a:extLst>
          </p:cNvPr>
          <p:cNvSpPr>
            <a:spLocks noGrp="1"/>
          </p:cNvSpPr>
          <p:nvPr>
            <p:ph type="title"/>
          </p:nvPr>
        </p:nvSpPr>
        <p:spPr>
          <a:xfrm>
            <a:off x="1069848" y="325608"/>
            <a:ext cx="10058400" cy="1132133"/>
          </a:xfrm>
        </p:spPr>
        <p:txBody>
          <a:bodyPr/>
          <a:lstStyle/>
          <a:p>
            <a:r>
              <a:rPr lang="es-ES" dirty="0"/>
              <a:t>Ejemplo</a:t>
            </a:r>
            <a:endParaRPr lang="es-AR" dirty="0"/>
          </a:p>
        </p:txBody>
      </p:sp>
      <p:sp>
        <p:nvSpPr>
          <p:cNvPr id="3" name="Marcador de contenido 2">
            <a:extLst>
              <a:ext uri="{FF2B5EF4-FFF2-40B4-BE49-F238E27FC236}">
                <a16:creationId xmlns:a16="http://schemas.microsoft.com/office/drawing/2014/main" id="{39BB5562-D46C-4392-8A5B-D8064A5C5E10}"/>
              </a:ext>
            </a:extLst>
          </p:cNvPr>
          <p:cNvSpPr>
            <a:spLocks noGrp="1"/>
          </p:cNvSpPr>
          <p:nvPr>
            <p:ph idx="1"/>
          </p:nvPr>
        </p:nvSpPr>
        <p:spPr>
          <a:xfrm>
            <a:off x="963830" y="1403604"/>
            <a:ext cx="10058400" cy="1472118"/>
          </a:xfrm>
        </p:spPr>
        <p:txBody>
          <a:bodyPr/>
          <a:lstStyle/>
          <a:p>
            <a:r>
              <a:rPr lang="es-ES" dirty="0"/>
              <a:t>Mostrar en pantalla los números pares que hay entre 50 y 100.</a:t>
            </a:r>
          </a:p>
          <a:p>
            <a:pPr marL="0" indent="0">
              <a:buNone/>
            </a:pPr>
            <a:r>
              <a:rPr lang="es-ES" dirty="0">
                <a:solidFill>
                  <a:srgbClr val="5A5A5A"/>
                </a:solidFill>
                <a:latin typeface="Lato" panose="020F0502020204030203" pitchFamily="34" charset="0"/>
              </a:rPr>
              <a:t>#El</a:t>
            </a:r>
            <a:r>
              <a:rPr lang="es-ES" b="0" i="0" dirty="0">
                <a:solidFill>
                  <a:srgbClr val="5A5A5A"/>
                </a:solidFill>
                <a:effectLst/>
                <a:latin typeface="Lato" panose="020F0502020204030203" pitchFamily="34" charset="0"/>
              </a:rPr>
              <a:t> valor inicial para nuestro ciclo es el numero 50 y el valor final es el 100, además, dado que necesitamos los números pares vamos a ir de dos en dos, así que el tamaño del paso va a ser 2.</a:t>
            </a:r>
            <a:endParaRPr lang="es-ES" dirty="0"/>
          </a:p>
        </p:txBody>
      </p:sp>
      <p:pic>
        <p:nvPicPr>
          <p:cNvPr id="5" name="Imagen 4">
            <a:extLst>
              <a:ext uri="{FF2B5EF4-FFF2-40B4-BE49-F238E27FC236}">
                <a16:creationId xmlns:a16="http://schemas.microsoft.com/office/drawing/2014/main" id="{E630C04E-84CD-4CE3-914A-D9DD9815692F}"/>
              </a:ext>
            </a:extLst>
          </p:cNvPr>
          <p:cNvPicPr>
            <a:picLocks noChangeAspect="1"/>
          </p:cNvPicPr>
          <p:nvPr/>
        </p:nvPicPr>
        <p:blipFill rotWithShape="1">
          <a:blip r:embed="rId2"/>
          <a:srcRect l="21304" t="21242" r="44565" b="51498"/>
          <a:stretch/>
        </p:blipFill>
        <p:spPr>
          <a:xfrm>
            <a:off x="1630017" y="2756453"/>
            <a:ext cx="8027247" cy="3604589"/>
          </a:xfrm>
          <a:prstGeom prst="rect">
            <a:avLst/>
          </a:prstGeom>
        </p:spPr>
      </p:pic>
    </p:spTree>
    <p:extLst>
      <p:ext uri="{BB962C8B-B14F-4D97-AF65-F5344CB8AC3E}">
        <p14:creationId xmlns:p14="http://schemas.microsoft.com/office/powerpoint/2010/main" val="3268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9B426-D90C-4E83-87B4-A9D8D350430F}"/>
              </a:ext>
            </a:extLst>
          </p:cNvPr>
          <p:cNvSpPr>
            <a:spLocks noGrp="1"/>
          </p:cNvSpPr>
          <p:nvPr>
            <p:ph type="title"/>
          </p:nvPr>
        </p:nvSpPr>
        <p:spPr>
          <a:xfrm>
            <a:off x="1069848" y="153327"/>
            <a:ext cx="10058400" cy="1079125"/>
          </a:xfrm>
        </p:spPr>
        <p:txBody>
          <a:bodyPr/>
          <a:lstStyle/>
          <a:p>
            <a:r>
              <a:rPr lang="es-ES" dirty="0"/>
              <a:t>Ciclo </a:t>
            </a:r>
            <a:r>
              <a:rPr lang="es-ES" dirty="0" err="1"/>
              <a:t>while</a:t>
            </a:r>
            <a:endParaRPr lang="es-AR" dirty="0"/>
          </a:p>
        </p:txBody>
      </p:sp>
      <p:sp>
        <p:nvSpPr>
          <p:cNvPr id="3" name="Marcador de contenido 2">
            <a:extLst>
              <a:ext uri="{FF2B5EF4-FFF2-40B4-BE49-F238E27FC236}">
                <a16:creationId xmlns:a16="http://schemas.microsoft.com/office/drawing/2014/main" id="{3ADB5D31-5933-4E22-81DB-5D770769D5F2}"/>
              </a:ext>
            </a:extLst>
          </p:cNvPr>
          <p:cNvSpPr>
            <a:spLocks noGrp="1"/>
          </p:cNvSpPr>
          <p:nvPr>
            <p:ph idx="1"/>
          </p:nvPr>
        </p:nvSpPr>
        <p:spPr>
          <a:xfrm>
            <a:off x="1066800" y="1644330"/>
            <a:ext cx="10058400" cy="4050792"/>
          </a:xfrm>
        </p:spPr>
        <p:txBody>
          <a:bodyPr>
            <a:normAutofit/>
          </a:bodyPr>
          <a:lstStyle/>
          <a:p>
            <a:pPr marL="0" indent="0" algn="just">
              <a:buNone/>
            </a:pPr>
            <a:r>
              <a:rPr lang="es-ES" sz="2800" b="0" i="0" dirty="0">
                <a:effectLst/>
              </a:rPr>
              <a:t>Los ciclos </a:t>
            </a:r>
            <a:r>
              <a:rPr lang="es-ES" sz="2800" b="0" i="0" dirty="0" err="1">
                <a:effectLst/>
              </a:rPr>
              <a:t>while</a:t>
            </a:r>
            <a:r>
              <a:rPr lang="es-ES" sz="2800" b="0" i="0" dirty="0">
                <a:effectLst/>
              </a:rPr>
              <a:t> son también una estructura cíclica, que nos permite ejecutar una o varias líneas de código de manera repetitiva sin necesidad de tener un valor inicial e incluso a veces sin siquiera conocer cuando se va a dar el valor final que esperamos, los ciclos </a:t>
            </a:r>
            <a:r>
              <a:rPr lang="es-ES" sz="2800" b="0" i="0" dirty="0" err="1">
                <a:effectLst/>
              </a:rPr>
              <a:t>while</a:t>
            </a:r>
            <a:r>
              <a:rPr lang="es-ES" sz="2800" b="0" i="0" dirty="0">
                <a:effectLst/>
              </a:rPr>
              <a:t>, no dependen directamente de valores numéricos, sino de valores booleanos, es decir su ejecución depende del valor de verdad de una condición dada, verdadera o falso, nada más</a:t>
            </a:r>
            <a:endParaRPr lang="es-AR" sz="2800" dirty="0"/>
          </a:p>
        </p:txBody>
      </p:sp>
    </p:spTree>
    <p:extLst>
      <p:ext uri="{BB962C8B-B14F-4D97-AF65-F5344CB8AC3E}">
        <p14:creationId xmlns:p14="http://schemas.microsoft.com/office/powerpoint/2010/main" val="109363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062F1-E50E-4A91-97CB-A0731A9A0C45}"/>
              </a:ext>
            </a:extLst>
          </p:cNvPr>
          <p:cNvSpPr>
            <a:spLocks noGrp="1"/>
          </p:cNvSpPr>
          <p:nvPr>
            <p:ph type="title"/>
          </p:nvPr>
        </p:nvSpPr>
        <p:spPr>
          <a:xfrm>
            <a:off x="1069848" y="272598"/>
            <a:ext cx="10058400" cy="1118881"/>
          </a:xfrm>
        </p:spPr>
        <p:txBody>
          <a:bodyPr/>
          <a:lstStyle/>
          <a:p>
            <a:r>
              <a:rPr lang="es-ES" dirty="0"/>
              <a:t>Sintaxis</a:t>
            </a:r>
            <a:endParaRPr lang="es-AR" dirty="0"/>
          </a:p>
        </p:txBody>
      </p:sp>
      <p:sp>
        <p:nvSpPr>
          <p:cNvPr id="3" name="Marcador de contenido 2">
            <a:extLst>
              <a:ext uri="{FF2B5EF4-FFF2-40B4-BE49-F238E27FC236}">
                <a16:creationId xmlns:a16="http://schemas.microsoft.com/office/drawing/2014/main" id="{1E1B3725-D7BA-4E5A-BFEB-BD22E330BC2C}"/>
              </a:ext>
            </a:extLst>
          </p:cNvPr>
          <p:cNvSpPr>
            <a:spLocks noGrp="1"/>
          </p:cNvSpPr>
          <p:nvPr>
            <p:ph idx="1"/>
          </p:nvPr>
        </p:nvSpPr>
        <p:spPr>
          <a:xfrm>
            <a:off x="659031" y="4346713"/>
            <a:ext cx="10058400" cy="1639957"/>
          </a:xfrm>
        </p:spPr>
        <p:txBody>
          <a:bodyPr>
            <a:normAutofit/>
          </a:bodyPr>
          <a:lstStyle/>
          <a:p>
            <a:pPr marL="0" indent="0" algn="just">
              <a:buNone/>
            </a:pPr>
            <a:r>
              <a:rPr lang="es-ES" sz="2400" b="0" i="0" dirty="0">
                <a:effectLst/>
                <a:ea typeface="Lato" panose="020F0502020204030203" pitchFamily="34" charset="0"/>
                <a:cs typeface="Lato" panose="020F0502020204030203" pitchFamily="34" charset="0"/>
              </a:rPr>
              <a:t>La sintaxis es bastante simple. Tenemos al interior de los paréntesis una condición cualquiera. Esta condición que especifiquemos allí, es la que permitirá que el ciclo se siga ejecutando hasta que en algún momento esta misma condición deje de cumplirse.</a:t>
            </a:r>
            <a:endParaRPr lang="es-AR" sz="2400" dirty="0">
              <a:ea typeface="Lato" panose="020F0502020204030203" pitchFamily="34" charset="0"/>
              <a:cs typeface="Lato" panose="020F0502020204030203" pitchFamily="34" charset="0"/>
            </a:endParaRPr>
          </a:p>
        </p:txBody>
      </p:sp>
      <p:pic>
        <p:nvPicPr>
          <p:cNvPr id="5" name="Imagen 4">
            <a:extLst>
              <a:ext uri="{FF2B5EF4-FFF2-40B4-BE49-F238E27FC236}">
                <a16:creationId xmlns:a16="http://schemas.microsoft.com/office/drawing/2014/main" id="{8D44B9AF-7F12-4E79-9496-4197057DCD98}"/>
              </a:ext>
            </a:extLst>
          </p:cNvPr>
          <p:cNvPicPr>
            <a:picLocks noChangeAspect="1"/>
          </p:cNvPicPr>
          <p:nvPr/>
        </p:nvPicPr>
        <p:blipFill rotWithShape="1">
          <a:blip r:embed="rId2"/>
          <a:srcRect l="35868" t="41929" r="8726" b="25978"/>
          <a:stretch/>
        </p:blipFill>
        <p:spPr>
          <a:xfrm>
            <a:off x="1063752" y="1229139"/>
            <a:ext cx="8676596" cy="2825642"/>
          </a:xfrm>
          <a:prstGeom prst="rect">
            <a:avLst/>
          </a:prstGeom>
        </p:spPr>
      </p:pic>
    </p:spTree>
    <p:extLst>
      <p:ext uri="{BB962C8B-B14F-4D97-AF65-F5344CB8AC3E}">
        <p14:creationId xmlns:p14="http://schemas.microsoft.com/office/powerpoint/2010/main" val="28092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D8142-7794-4FA5-81AD-019F21D0EC75}"/>
              </a:ext>
            </a:extLst>
          </p:cNvPr>
          <p:cNvSpPr>
            <a:spLocks noGrp="1"/>
          </p:cNvSpPr>
          <p:nvPr>
            <p:ph type="title"/>
          </p:nvPr>
        </p:nvSpPr>
        <p:spPr>
          <a:xfrm>
            <a:off x="1066800" y="159490"/>
            <a:ext cx="10058400" cy="1052620"/>
          </a:xfrm>
        </p:spPr>
        <p:txBody>
          <a:bodyPr/>
          <a:lstStyle/>
          <a:p>
            <a:r>
              <a:rPr lang="es-ES" dirty="0"/>
              <a:t>EJEMPLO</a:t>
            </a:r>
            <a:endParaRPr lang="es-AR" dirty="0"/>
          </a:p>
        </p:txBody>
      </p:sp>
      <p:sp>
        <p:nvSpPr>
          <p:cNvPr id="3" name="Marcador de contenido 2">
            <a:extLst>
              <a:ext uri="{FF2B5EF4-FFF2-40B4-BE49-F238E27FC236}">
                <a16:creationId xmlns:a16="http://schemas.microsoft.com/office/drawing/2014/main" id="{2FC1EAF7-58DC-49AE-9D2F-107D2F24BA02}"/>
              </a:ext>
            </a:extLst>
          </p:cNvPr>
          <p:cNvSpPr>
            <a:spLocks noGrp="1"/>
          </p:cNvSpPr>
          <p:nvPr>
            <p:ph idx="1"/>
          </p:nvPr>
        </p:nvSpPr>
        <p:spPr>
          <a:xfrm>
            <a:off x="1069848" y="4200940"/>
            <a:ext cx="10058400" cy="1905000"/>
          </a:xfrm>
        </p:spPr>
        <p:txBody>
          <a:bodyPr>
            <a:normAutofit/>
          </a:bodyPr>
          <a:lstStyle/>
          <a:p>
            <a:pPr marL="0" indent="0" algn="just">
              <a:buNone/>
            </a:pPr>
            <a:r>
              <a:rPr lang="es-ES" b="0" i="0" dirty="0">
                <a:solidFill>
                  <a:srgbClr val="5A5A5A"/>
                </a:solidFill>
                <a:effectLst/>
                <a:latin typeface="Lato" panose="020F0502020204030203" pitchFamily="34" charset="0"/>
              </a:rPr>
              <a:t>#Para solucionar esto, debemos tener clara cuál va a ser la condición que se debe cumplir para que el ciclo este pidiendo el numero contantemente, el ciclo se va a detener solo cuando el numero ingresado sea mayor que 100, así que la condición para que se siga ejecutando es que el numero sea menor a 100</a:t>
            </a:r>
            <a:endParaRPr lang="es-AR" dirty="0"/>
          </a:p>
        </p:txBody>
      </p:sp>
      <p:pic>
        <p:nvPicPr>
          <p:cNvPr id="5" name="Imagen 4">
            <a:extLst>
              <a:ext uri="{FF2B5EF4-FFF2-40B4-BE49-F238E27FC236}">
                <a16:creationId xmlns:a16="http://schemas.microsoft.com/office/drawing/2014/main" id="{06ABA3B2-CCAF-4C5A-9272-B006308C5EEB}"/>
              </a:ext>
            </a:extLst>
          </p:cNvPr>
          <p:cNvPicPr>
            <a:picLocks noChangeAspect="1"/>
          </p:cNvPicPr>
          <p:nvPr/>
        </p:nvPicPr>
        <p:blipFill rotWithShape="1">
          <a:blip r:embed="rId2"/>
          <a:srcRect l="36044" t="26236" r="20196" b="47974"/>
          <a:stretch/>
        </p:blipFill>
        <p:spPr>
          <a:xfrm>
            <a:off x="2080592" y="1212110"/>
            <a:ext cx="7275734" cy="2410835"/>
          </a:xfrm>
          <a:prstGeom prst="rect">
            <a:avLst/>
          </a:prstGeom>
        </p:spPr>
      </p:pic>
    </p:spTree>
    <p:extLst>
      <p:ext uri="{BB962C8B-B14F-4D97-AF65-F5344CB8AC3E}">
        <p14:creationId xmlns:p14="http://schemas.microsoft.com/office/powerpoint/2010/main" val="244721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80B1C2-1CAB-4D55-87BB-F0915B8D27E4}"/>
              </a:ext>
            </a:extLst>
          </p:cNvPr>
          <p:cNvSpPr>
            <a:spLocks noGrp="1"/>
          </p:cNvSpPr>
          <p:nvPr>
            <p:ph type="title"/>
          </p:nvPr>
        </p:nvSpPr>
        <p:spPr>
          <a:xfrm>
            <a:off x="1069848" y="405120"/>
            <a:ext cx="10058400" cy="893594"/>
          </a:xfrm>
        </p:spPr>
        <p:txBody>
          <a:bodyPr/>
          <a:lstStyle/>
          <a:p>
            <a:r>
              <a:rPr lang="es-ES" dirty="0"/>
              <a:t>CICLO DO - WHILE</a:t>
            </a:r>
            <a:endParaRPr lang="es-AR" dirty="0"/>
          </a:p>
        </p:txBody>
      </p:sp>
      <p:sp>
        <p:nvSpPr>
          <p:cNvPr id="3" name="Marcador de contenido 2">
            <a:extLst>
              <a:ext uri="{FF2B5EF4-FFF2-40B4-BE49-F238E27FC236}">
                <a16:creationId xmlns:a16="http://schemas.microsoft.com/office/drawing/2014/main" id="{B29D12D4-44DE-4CC7-B3F3-82C91FA639D5}"/>
              </a:ext>
            </a:extLst>
          </p:cNvPr>
          <p:cNvSpPr>
            <a:spLocks noGrp="1"/>
          </p:cNvSpPr>
          <p:nvPr>
            <p:ph idx="1"/>
          </p:nvPr>
        </p:nvSpPr>
        <p:spPr>
          <a:xfrm>
            <a:off x="1069848" y="1524000"/>
            <a:ext cx="10058400" cy="4277140"/>
          </a:xfrm>
        </p:spPr>
        <p:txBody>
          <a:bodyPr>
            <a:normAutofit lnSpcReduction="10000"/>
          </a:bodyPr>
          <a:lstStyle/>
          <a:p>
            <a:pPr marL="0" indent="0" algn="just">
              <a:buNone/>
            </a:pPr>
            <a:r>
              <a:rPr lang="es-ES" sz="2800" dirty="0"/>
              <a:t>Estos ciclos son similares a los ciclos </a:t>
            </a:r>
            <a:r>
              <a:rPr lang="es-ES" sz="2800" dirty="0" err="1"/>
              <a:t>while</a:t>
            </a:r>
            <a:r>
              <a:rPr lang="es-ES" sz="2800" dirty="0"/>
              <a:t>, sin embargo nos permite añadir cierta ventaja adicional y esta consiste que nos da la posibilidad de ejecutar primero el bloque de instrucciones antes de evaluar la condición necesaria, de este modo los ciclos do-</a:t>
            </a:r>
            <a:r>
              <a:rPr lang="es-ES" sz="2800" dirty="0" err="1"/>
              <a:t>while</a:t>
            </a:r>
            <a:r>
              <a:rPr lang="es-ES" sz="2800" dirty="0"/>
              <a:t>, son más efectivos para algunas situaciones especificas. En resumen un ciclo do-</a:t>
            </a:r>
            <a:r>
              <a:rPr lang="es-ES" sz="2800" dirty="0" err="1"/>
              <a:t>while</a:t>
            </a:r>
            <a:r>
              <a:rPr lang="es-ES" sz="2800" dirty="0"/>
              <a:t>, es una estructura de control cíclica que permite ejecutar de manera repetitiva un bloque de instrucciones sin evaluar de forma inmediata una condición especifica, sino evaluándola justo después de ejecutar por primera vez el bloque de instrucciones</a:t>
            </a:r>
            <a:endParaRPr lang="es-AR" sz="2800" dirty="0"/>
          </a:p>
        </p:txBody>
      </p:sp>
    </p:spTree>
    <p:extLst>
      <p:ext uri="{BB962C8B-B14F-4D97-AF65-F5344CB8AC3E}">
        <p14:creationId xmlns:p14="http://schemas.microsoft.com/office/powerpoint/2010/main" val="4161159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85</TotalTime>
  <Words>897</Words>
  <Application>Microsoft Office PowerPoint</Application>
  <PresentationFormat>Panorámica</PresentationFormat>
  <Paragraphs>41</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Lato</vt:lpstr>
      <vt:lpstr>Rockwell</vt:lpstr>
      <vt:lpstr>Rockwell Condensed</vt:lpstr>
      <vt:lpstr>Wingdings</vt:lpstr>
      <vt:lpstr>Letras en madera</vt:lpstr>
      <vt:lpstr>Bucles en c++</vt:lpstr>
      <vt:lpstr>Tipos de bucles</vt:lpstr>
      <vt:lpstr>CICLO FOR</vt:lpstr>
      <vt:lpstr>SINTAXIS </vt:lpstr>
      <vt:lpstr>Ejemplo</vt:lpstr>
      <vt:lpstr>Ciclo while</vt:lpstr>
      <vt:lpstr>Sintaxis</vt:lpstr>
      <vt:lpstr>EJEMPLO</vt:lpstr>
      <vt:lpstr>CICLO DO - WHILE</vt:lpstr>
      <vt:lpstr>SINTAXIS</vt:lpstr>
      <vt:lpstr>EJEMPLO</vt:lpstr>
      <vt:lpstr>ejercicios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Bucles en c++</dc:title>
  <dc:creator>Jazmin</dc:creator>
  <cp:lastModifiedBy>Jazmin</cp:lastModifiedBy>
  <cp:revision>9</cp:revision>
  <dcterms:created xsi:type="dcterms:W3CDTF">2023-10-25T20:33:45Z</dcterms:created>
  <dcterms:modified xsi:type="dcterms:W3CDTF">2023-10-25T21:58:59Z</dcterms:modified>
</cp:coreProperties>
</file>