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8" r:id="rId4"/>
    <p:sldId id="258" r:id="rId5"/>
    <p:sldId id="260" r:id="rId6"/>
    <p:sldId id="263" r:id="rId7"/>
    <p:sldId id="279" r:id="rId8"/>
    <p:sldId id="280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85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90027-8BEA-47C9-91B0-36F2836F348D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3673-4D2B-4E1E-AD72-ADC721FAE06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0040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07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Los paradigmas de programación son enfoques o modelos conceptuales que establecen cómo se estructura y se desarrolla un programa informático. Cada paradigma proporciona un conjunto de reglas, principios y técnicas para la resolución de problemas mediante la escritura de código. Estos paradigmas influyen en la forma en que los programadores piensan, diseñan y organizan sus programas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2828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Los paradigmas de programación son enfoques o modelos conceptuales que establecen cómo se estructura y se desarrolla un programa informático. Cada paradigma proporciona un conjunto de reglas, principios y técnicas para la resolución de problemas mediante la escritura de código. Estos paradigmas influyen en la forma en que los programadores piensan, diseñan y organizan sus programas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249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Desde los albores de la informática, el paradigma estructurado ha sido el pilar de la programación. Nos proporcionó un enfoque claro y lógico para resolver problemas, dividiendo el código en funciones y procedimientos claros y bien definidos. Esto nos permitió escribir programas eficientes y comprensibles, pero con el tiempo, comenzamos a enfrentarnos a desafíos que el paradigma estructurado no podía abordar con la misma elegancia.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3948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/>
              <a:t>Es una </a:t>
            </a:r>
            <a:r>
              <a:rPr lang="es-ES" sz="1200" b="1" dirty="0"/>
              <a:t>evolución natural </a:t>
            </a:r>
            <a:r>
              <a:rPr lang="es-ES" sz="1200" dirty="0"/>
              <a:t>en nuestra búsqueda de mejores formas de diseñar y desarrollar software. Con el paradigma orientado a objetos, dejamos de pensar en términos de funciones aisladas y comenzamos a pensar en términos de entidades y sus interacciones. Cada objeto es una instancia de una clase, que encapsula tanto datos como métodos. Esta encapsulación nos permite crear código más modular, reutilizable y fácil de mantener.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456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/>
              <a:t>Todo lo que vemos en el mundo real es un objeto. Cada uno de estos objetos tiene características específicas que lo hacen único, así como comportamientos que puede realizar.</a:t>
            </a:r>
          </a:p>
          <a:p>
            <a:pPr marL="0" indent="0">
              <a:buNone/>
            </a:pPr>
            <a:r>
              <a:rPr lang="es-ES" sz="1200" dirty="0"/>
              <a:t>Los objetos pueden interactuar unos con otros.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62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/>
              <a:t>Todo lo que vemos en el mundo real es un objeto. Cada uno de estos objetos tiene características específicas que lo hacen único, así como comportamientos que puede realizar.</a:t>
            </a:r>
          </a:p>
          <a:p>
            <a:pPr marL="0" indent="0">
              <a:buNone/>
            </a:pPr>
            <a:r>
              <a:rPr lang="es-ES" sz="1200" dirty="0"/>
              <a:t>Los objetos pueden interactuar unos con otros.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94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200" dirty="0"/>
              <a:t>Todo lo que vemos en el mundo real es un objeto. Cada uno de estos objetos tiene características específicas que lo hacen único, así como comportamientos que puede realizar.</a:t>
            </a:r>
          </a:p>
          <a:p>
            <a:pPr marL="0" indent="0">
              <a:buNone/>
            </a:pPr>
            <a:r>
              <a:rPr lang="es-ES" sz="1200" dirty="0"/>
              <a:t>Los objetos pueden interactuar unos con otros.</a:t>
            </a:r>
            <a:endParaRPr lang="es-AR" sz="1200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E3673-4D2B-4E1E-AD72-ADC721FAE061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34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2925B-EB5C-795B-DD6F-7FD061D9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99DC-398A-A258-E1CC-B3125D4B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F1D30-5589-2566-8959-BFEECD95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2A41B-101B-7F24-7023-632534FA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EC0CC-4D16-8473-DE0A-2708724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080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BC0-BAC7-4372-8E9E-52A03A1A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293F12-C389-EDE0-1666-9B82C633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515A1-A108-C6EC-BD97-1D9F1B0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E806-A864-6DDE-B0B7-07460F9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3D315-8603-6C7A-3B7B-98A9E1F0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48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9FDE1-0565-E111-CFDB-6929A7441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7F6ACD-9947-6647-5BF0-7DD57C10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5A3AA-1899-2530-B388-D68D8BA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9104E-E5DE-AC12-C23B-81FEDA91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5747D-89CB-4516-45C1-C96F6AC5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5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FAA3-0754-D409-2059-200263B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18BB8-FFF8-D8DA-6DCD-3B625101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811E9-B0B1-E0AB-54D3-59301B53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D639F-AF27-75AE-9621-51339A3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55BAE-42F6-299A-FC8E-5D8725B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11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FC4C7-183D-46AC-8243-57FF004F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B7A28-9E44-8AEB-4933-EC63F648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8A0E1-AC1D-CD3F-116E-D6C3D78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5430A-8567-60E0-2E41-7B3272B4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92F0A-16F1-7576-CB3A-051FE1B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6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B5D8-2D1A-F4BB-B92A-53C134C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DD402-B1A4-DF08-E09E-24F298FA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CDDA3-A3B4-CCD5-90EA-17034BE4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54ED2-097C-E5B9-5BBD-AEC70BE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F31CD-A1A8-9EA9-47CA-5DD97671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5B9842-D169-61F5-18B7-448E9886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28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62EA-0526-8B80-A50D-61199890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51906-0BD8-26B6-4401-AA360380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279B9-AAB2-E2F9-E9E6-A8CCD0BE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6E52FA-56F2-6629-C8CB-6849ADF86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BA3E2D-170E-8A61-2EEB-E74BDA4C7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6571DC-AB39-1F07-CD19-BC13EA4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480076-3A2D-0712-443F-BE18ABF8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685021-16C0-D653-FADB-1BA7C0A4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9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70FD-57CC-8489-1235-C3D7FB3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16CF82-BBA6-8375-8A71-FEB8A6C6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ABBA9F-322D-B57D-B08F-59F7FED9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ADAF43-242D-D603-6ECB-8002D35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06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3D742-1A13-56F1-E395-F169420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95668C-1F9B-D4FE-E11F-9BA8379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F6479-8C27-6CB5-6F89-56FF630C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93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82B2-D959-BB9D-5185-F60DC110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D4DF5-CDDA-8257-FD57-79B297C0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8DFC3A-97E7-4B8A-9A92-5A74DF5A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404BE-6264-0A03-87A0-43C9D140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CAB5B-9DEE-14EB-EC0E-ABA96FD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C6898-FB77-EDB0-7146-5763823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1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BB71-9476-7D08-887D-584D55C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2A42A4-E59E-E1BB-7A81-DC4F789C0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160B7-13AB-3744-C400-652708EE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64ED4-539F-9B5E-DD97-FED44363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2C4D0-53E4-85B2-2AEF-E87A1963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A6F69-9BDB-5B08-0338-D3B721E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9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23073-A679-E7D0-5777-6EE5B90D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81E61-9BF7-5B5C-2A89-BE119322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2DA1-9CCC-41C2-9839-2BA524B5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C58E-13DA-4A55-B8CF-F4CB6C38A5D7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1CAC4-9A93-53FD-AD8D-88C94D2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28F9C-CF46-B4C4-C059-1DC25FE74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40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C56F4-B9D6-9547-7972-8B83BF3A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s-AR" sz="4400" noProof="0" dirty="0"/>
              <a:t>Paradigmas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CECAE-6CA2-7C38-E6E3-03D79628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319319" cy="775494"/>
          </a:xfrm>
        </p:spPr>
        <p:txBody>
          <a:bodyPr>
            <a:normAutofit fontScale="77500" lnSpcReduction="20000"/>
          </a:bodyPr>
          <a:lstStyle/>
          <a:p>
            <a:pPr algn="l"/>
            <a:endParaRPr lang="es-AR" sz="1700" noProof="0" dirty="0"/>
          </a:p>
          <a:p>
            <a:pPr algn="l"/>
            <a:r>
              <a:rPr lang="es-AR" sz="1700" noProof="0" dirty="0"/>
              <a:t>Paradigmas Estructurado / Orientado a Objetos / Funcional</a:t>
            </a:r>
          </a:p>
          <a:p>
            <a:pPr algn="l"/>
            <a:r>
              <a:rPr lang="es-AR" sz="1700" noProof="0" dirty="0"/>
              <a:t>Profesor: Christian Baus</a:t>
            </a:r>
          </a:p>
          <a:p>
            <a:pPr algn="l"/>
            <a:endParaRPr lang="es-AR" sz="1700" noProof="0" dirty="0"/>
          </a:p>
        </p:txBody>
      </p:sp>
      <p:pic>
        <p:nvPicPr>
          <p:cNvPr id="5" name="Imagen 4" descr="Un reloj en la pared&#10;&#10;Descripción generada automáticamente con confianza media">
            <a:extLst>
              <a:ext uri="{FF2B5EF4-FFF2-40B4-BE49-F238E27FC236}">
                <a16:creationId xmlns:a16="http://schemas.microsoft.com/office/drawing/2014/main" id="{753A8A32-0A8E-361D-C425-2C09D6D026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1004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173C2A-D131-F9E8-DAD7-04C0E8E19F1B}"/>
              </a:ext>
            </a:extLst>
          </p:cNvPr>
          <p:cNvSpPr txBox="1"/>
          <p:nvPr/>
        </p:nvSpPr>
        <p:spPr>
          <a:xfrm>
            <a:off x="3859114" y="6522208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noProof="0" dirty="0"/>
              <a:t>*</a:t>
            </a:r>
            <a:r>
              <a:rPr lang="es-AR" noProof="0" dirty="0">
                <a:solidFill>
                  <a:schemeClr val="tx2"/>
                </a:solidFill>
              </a:rPr>
              <a:t>imágenes creadas con 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FA3E3F8-8E6C-E68A-2000-9002B266A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20" y="393878"/>
            <a:ext cx="260068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noProof="0" dirty="0"/>
              <a:t>¿Qué es un paradigma de programación?</a:t>
            </a:r>
          </a:p>
        </p:txBody>
      </p:sp>
      <p:pic>
        <p:nvPicPr>
          <p:cNvPr id="5" name="Imagen 4" descr="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5D0E3480-A989-AB06-E1D3-95848266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65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2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5D0E3480-A989-AB06-E1D3-958482665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65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16A0E2B-6524-6345-EB15-2B3AA015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318944"/>
            <a:ext cx="10515600" cy="1325563"/>
          </a:xfrm>
        </p:spPr>
        <p:txBody>
          <a:bodyPr/>
          <a:lstStyle/>
          <a:p>
            <a:r>
              <a:rPr lang="es-AR" noProof="0" dirty="0"/>
              <a:t>Paradigmas de Programación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9EB6C5-5F09-5319-F330-611621CA427B}"/>
              </a:ext>
            </a:extLst>
          </p:cNvPr>
          <p:cNvSpPr txBox="1"/>
          <p:nvPr/>
        </p:nvSpPr>
        <p:spPr>
          <a:xfrm>
            <a:off x="209389" y="1838036"/>
            <a:ext cx="63946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sz="1800" noProof="0" dirty="0"/>
              <a:t>Son diferentes formas de escribir Código.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sz="1800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Definen</a:t>
            </a:r>
            <a:r>
              <a:rPr lang="es-AR" sz="1800" noProof="0" dirty="0"/>
              <a:t> enfoques de como abordar y resolver problemas</a:t>
            </a:r>
          </a:p>
          <a:p>
            <a:r>
              <a:rPr lang="es-AR" sz="1800" noProof="0" dirty="0"/>
              <a:t>     de programación.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Cada paradigma tiene sus reglas y técnicas.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El paradigma de programación que elijamos afectará cómo pensamos sobre el problema, cómo diseñamos la solución y cómo escribimos el código.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Conocer los diferentes paradigmas nos permite elegir el enfoque más adecuado para cada situación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52585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5" name="Imagen 4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46A445F-8327-C36B-5B34-39A9ADF06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9" b="26299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7" name="Imagen 6" descr="Una mujer sentada frente a una computadora&#10;&#10;Descripción generada automáticamente con confianza baja">
            <a:extLst>
              <a:ext uri="{FF2B5EF4-FFF2-40B4-BE49-F238E27FC236}">
                <a16:creationId xmlns:a16="http://schemas.microsoft.com/office/drawing/2014/main" id="{B122F28B-FD10-A6D6-F468-6245DE2A0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2" b="36841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75491"/>
            <a:ext cx="3992700" cy="13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Paradigma Estructurado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B793DB-A4CC-4FCD-49ED-AB8C1CA6FE6F}"/>
              </a:ext>
            </a:extLst>
          </p:cNvPr>
          <p:cNvSpPr txBox="1"/>
          <p:nvPr/>
        </p:nvSpPr>
        <p:spPr>
          <a:xfrm>
            <a:off x="643468" y="1690245"/>
            <a:ext cx="4371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Principio Divide y Vencerás.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El programa se descompone en partes pequeñas y manejables llamadas funciones.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Las funciones se organizan de manera secuencial.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El objetivo es resolver un problema de manera lógica y estructurada.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Utiliza principalmente estructuras de control como secuenciales, selectivas e iterativas.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En proyectos grandes puede resultar difícil de entender y mantener.</a:t>
            </a:r>
          </a:p>
        </p:txBody>
      </p:sp>
    </p:spTree>
    <p:extLst>
      <p:ext uri="{BB962C8B-B14F-4D97-AF65-F5344CB8AC3E}">
        <p14:creationId xmlns:p14="http://schemas.microsoft.com/office/powerpoint/2010/main" val="13734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10" name="Imagen 9" descr="Una persona con una luz roja&#10;&#10;Descripción generada automáticamente con confianza baja">
            <a:extLst>
              <a:ext uri="{FF2B5EF4-FFF2-40B4-BE49-F238E27FC236}">
                <a16:creationId xmlns:a16="http://schemas.microsoft.com/office/drawing/2014/main" id="{05EB9F0B-0232-B563-6961-256B394F9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96" b="35012"/>
          <a:stretch/>
        </p:blipFill>
        <p:spPr>
          <a:xfrm>
            <a:off x="4267201" y="10"/>
            <a:ext cx="7924800" cy="3383270"/>
          </a:xfrm>
          <a:prstGeom prst="rect">
            <a:avLst/>
          </a:prstGeom>
        </p:spPr>
      </p:pic>
      <p:pic>
        <p:nvPicPr>
          <p:cNvPr id="6" name="Imagen 5" descr="Imagen de la pantalla de un celular con letras&#10;&#10;Descripción generada automáticamente con confianza baja">
            <a:extLst>
              <a:ext uri="{FF2B5EF4-FFF2-40B4-BE49-F238E27FC236}">
                <a16:creationId xmlns:a16="http://schemas.microsoft.com/office/drawing/2014/main" id="{E7F359C2-4F59-0B26-67E2-4A5D96D712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3" r="2" b="25671"/>
          <a:stretch/>
        </p:blipFill>
        <p:spPr>
          <a:xfrm>
            <a:off x="4650916" y="3474720"/>
            <a:ext cx="7555832" cy="3383280"/>
          </a:xfrm>
          <a:prstGeom prst="rect">
            <a:avLst/>
          </a:pr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A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129310"/>
            <a:ext cx="5277041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AR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Paradigma Orientado a Objetos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346119E-ADD4-8119-DB68-38047A20ACB8}"/>
              </a:ext>
            </a:extLst>
          </p:cNvPr>
          <p:cNvSpPr txBox="1"/>
          <p:nvPr/>
        </p:nvSpPr>
        <p:spPr>
          <a:xfrm>
            <a:off x="302135" y="2185986"/>
            <a:ext cx="4904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Se basa en la representación del mundo real </a:t>
            </a:r>
            <a:r>
              <a:rPr lang="es-AR" dirty="0"/>
              <a:t>mediante</a:t>
            </a:r>
            <a:r>
              <a:rPr lang="es-AR" noProof="0" dirty="0"/>
              <a:t> objetos. (Abstracción)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Estos objetos combinan datos y comportamiento en una sola unidad.(Encapsulamiento)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Los objetos interactúan entre si mediante el intercambio de mensajes.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Promueve la reutilización de código y la organización jerárquica. (Herencia)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s-AR" noProof="0" dirty="0"/>
              <a:t>Proporciona flexibilidad y mantenibilidad del código. (Polimorfismo)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539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0D289A-0B59-5C70-1A1D-24B680E4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noProof="0" dirty="0"/>
              <a:t>Paradigma Funcional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1028F3-F35C-7CD2-70BF-83B48756FEE4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Las funciones son tratadas como ciudadanos de primera clase.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Significa que pueden ser asignadas a variables.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Pasadas como argumentos a otras funciones.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Devueltas como resultados de otras funciones.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Se centra en la inmutabilidad de los datos.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Utiliza la recursión como técnica para realizar operaciones repetitivas.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</p:txBody>
      </p:sp>
      <p:pic>
        <p:nvPicPr>
          <p:cNvPr id="7" name="Imagen 6" descr="Pantalla de juego de video&#10;&#10;Descripción generada automáticamente con confianza baja">
            <a:extLst>
              <a:ext uri="{FF2B5EF4-FFF2-40B4-BE49-F238E27FC236}">
                <a16:creationId xmlns:a16="http://schemas.microsoft.com/office/drawing/2014/main" id="{A7C7DCE8-91A8-8FCA-1FA6-ABC4E99512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1" r="45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865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0D289A-0B59-5C70-1A1D-24B680E4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noProof="0" dirty="0"/>
              <a:t>Paradigma Declarativo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1028F3-F35C-7CD2-70BF-83B48756FEE4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Se centra en declarar qué debe hacerse en lugar de como hacerlo.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Describe las relaciones y restricciones entre los datos.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se abstrae de los detalles específicos de implementación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se enfoca en la lógica del problema en cuestión.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1600" noProof="0" dirty="0"/>
              <a:t>el código declarativo tiende a ser más legible y mantenible.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1600" noProof="0" dirty="0"/>
          </a:p>
        </p:txBody>
      </p:sp>
      <p:pic>
        <p:nvPicPr>
          <p:cNvPr id="8" name="Imagen 7" descr="Imagen que contiene luz, tabla, brillando, colorido&#10;&#10;Descripción generada automáticamente">
            <a:extLst>
              <a:ext uri="{FF2B5EF4-FFF2-40B4-BE49-F238E27FC236}">
                <a16:creationId xmlns:a16="http://schemas.microsoft.com/office/drawing/2014/main" id="{D1E6DEB3-D0EF-A106-A596-42F1E92DA8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500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pic>
        <p:nvPicPr>
          <p:cNvPr id="10" name="Imagen 9" descr="Patrón de fondo&#10;&#10;Descripción generada automáticamente">
            <a:extLst>
              <a:ext uri="{FF2B5EF4-FFF2-40B4-BE49-F238E27FC236}">
                <a16:creationId xmlns:a16="http://schemas.microsoft.com/office/drawing/2014/main" id="{6E2FCA82-216E-42F5-EA2B-02E2F6D6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11" b="13739"/>
          <a:stretch/>
        </p:blipFill>
        <p:spPr>
          <a:xfrm>
            <a:off x="228620" y="-56768"/>
            <a:ext cx="12191980" cy="685799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5A94645-0F76-E26A-4A88-3030D4475B61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AR" sz="54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Resumen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399" y="1681544"/>
            <a:ext cx="9692640" cy="18288"/>
          </a:xfrm>
          <a:custGeom>
            <a:avLst/>
            <a:gdLst>
              <a:gd name="connsiteX0" fmla="*/ 0 w 9692640"/>
              <a:gd name="connsiteY0" fmla="*/ 0 h 18288"/>
              <a:gd name="connsiteX1" fmla="*/ 401552 w 9692640"/>
              <a:gd name="connsiteY1" fmla="*/ 0 h 18288"/>
              <a:gd name="connsiteX2" fmla="*/ 996957 w 9692640"/>
              <a:gd name="connsiteY2" fmla="*/ 0 h 18288"/>
              <a:gd name="connsiteX3" fmla="*/ 1398509 w 9692640"/>
              <a:gd name="connsiteY3" fmla="*/ 0 h 18288"/>
              <a:gd name="connsiteX4" fmla="*/ 2090841 w 9692640"/>
              <a:gd name="connsiteY4" fmla="*/ 0 h 18288"/>
              <a:gd name="connsiteX5" fmla="*/ 2686246 w 9692640"/>
              <a:gd name="connsiteY5" fmla="*/ 0 h 18288"/>
              <a:gd name="connsiteX6" fmla="*/ 3475504 w 9692640"/>
              <a:gd name="connsiteY6" fmla="*/ 0 h 18288"/>
              <a:gd name="connsiteX7" fmla="*/ 4361688 w 9692640"/>
              <a:gd name="connsiteY7" fmla="*/ 0 h 18288"/>
              <a:gd name="connsiteX8" fmla="*/ 5054019 w 9692640"/>
              <a:gd name="connsiteY8" fmla="*/ 0 h 18288"/>
              <a:gd name="connsiteX9" fmla="*/ 5940204 w 9692640"/>
              <a:gd name="connsiteY9" fmla="*/ 0 h 18288"/>
              <a:gd name="connsiteX10" fmla="*/ 6632535 w 9692640"/>
              <a:gd name="connsiteY10" fmla="*/ 0 h 18288"/>
              <a:gd name="connsiteX11" fmla="*/ 7034087 w 9692640"/>
              <a:gd name="connsiteY11" fmla="*/ 0 h 18288"/>
              <a:gd name="connsiteX12" fmla="*/ 7532566 w 9692640"/>
              <a:gd name="connsiteY12" fmla="*/ 0 h 18288"/>
              <a:gd name="connsiteX13" fmla="*/ 8418750 w 9692640"/>
              <a:gd name="connsiteY13" fmla="*/ 0 h 18288"/>
              <a:gd name="connsiteX14" fmla="*/ 9692640 w 9692640"/>
              <a:gd name="connsiteY14" fmla="*/ 0 h 18288"/>
              <a:gd name="connsiteX15" fmla="*/ 9692640 w 9692640"/>
              <a:gd name="connsiteY15" fmla="*/ 18288 h 18288"/>
              <a:gd name="connsiteX16" fmla="*/ 9000309 w 9692640"/>
              <a:gd name="connsiteY16" fmla="*/ 18288 h 18288"/>
              <a:gd name="connsiteX17" fmla="*/ 8307977 w 9692640"/>
              <a:gd name="connsiteY17" fmla="*/ 18288 h 18288"/>
              <a:gd name="connsiteX18" fmla="*/ 7712572 w 9692640"/>
              <a:gd name="connsiteY18" fmla="*/ 18288 h 18288"/>
              <a:gd name="connsiteX19" fmla="*/ 7214093 w 9692640"/>
              <a:gd name="connsiteY19" fmla="*/ 18288 h 18288"/>
              <a:gd name="connsiteX20" fmla="*/ 6327909 w 9692640"/>
              <a:gd name="connsiteY20" fmla="*/ 18288 h 18288"/>
              <a:gd name="connsiteX21" fmla="*/ 5635578 w 9692640"/>
              <a:gd name="connsiteY21" fmla="*/ 18288 h 18288"/>
              <a:gd name="connsiteX22" fmla="*/ 4846320 w 9692640"/>
              <a:gd name="connsiteY22" fmla="*/ 18288 h 18288"/>
              <a:gd name="connsiteX23" fmla="*/ 4444768 w 9692640"/>
              <a:gd name="connsiteY23" fmla="*/ 18288 h 18288"/>
              <a:gd name="connsiteX24" fmla="*/ 3946289 w 9692640"/>
              <a:gd name="connsiteY24" fmla="*/ 18288 h 18288"/>
              <a:gd name="connsiteX25" fmla="*/ 3253958 w 9692640"/>
              <a:gd name="connsiteY25" fmla="*/ 18288 h 18288"/>
              <a:gd name="connsiteX26" fmla="*/ 2464700 w 9692640"/>
              <a:gd name="connsiteY26" fmla="*/ 18288 h 18288"/>
              <a:gd name="connsiteX27" fmla="*/ 2063148 w 9692640"/>
              <a:gd name="connsiteY27" fmla="*/ 18288 h 18288"/>
              <a:gd name="connsiteX28" fmla="*/ 1661595 w 9692640"/>
              <a:gd name="connsiteY28" fmla="*/ 18288 h 18288"/>
              <a:gd name="connsiteX29" fmla="*/ 969264 w 9692640"/>
              <a:gd name="connsiteY29" fmla="*/ 18288 h 18288"/>
              <a:gd name="connsiteX30" fmla="*/ 0 w 9692640"/>
              <a:gd name="connsiteY30" fmla="*/ 18288 h 18288"/>
              <a:gd name="connsiteX31" fmla="*/ 0 w 9692640"/>
              <a:gd name="connsiteY3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92640" h="18288" fill="none" extrusionOk="0">
                <a:moveTo>
                  <a:pt x="0" y="0"/>
                </a:moveTo>
                <a:cubicBezTo>
                  <a:pt x="142992" y="4732"/>
                  <a:pt x="265909" y="-3365"/>
                  <a:pt x="401552" y="0"/>
                </a:cubicBezTo>
                <a:cubicBezTo>
                  <a:pt x="537195" y="3365"/>
                  <a:pt x="738153" y="6482"/>
                  <a:pt x="996957" y="0"/>
                </a:cubicBezTo>
                <a:cubicBezTo>
                  <a:pt x="1255762" y="-6482"/>
                  <a:pt x="1280511" y="12509"/>
                  <a:pt x="1398509" y="0"/>
                </a:cubicBezTo>
                <a:cubicBezTo>
                  <a:pt x="1516507" y="-12509"/>
                  <a:pt x="1782573" y="-31523"/>
                  <a:pt x="2090841" y="0"/>
                </a:cubicBezTo>
                <a:cubicBezTo>
                  <a:pt x="2399109" y="31523"/>
                  <a:pt x="2488380" y="26286"/>
                  <a:pt x="2686246" y="0"/>
                </a:cubicBezTo>
                <a:cubicBezTo>
                  <a:pt x="2884112" y="-26286"/>
                  <a:pt x="3186024" y="-14734"/>
                  <a:pt x="3475504" y="0"/>
                </a:cubicBezTo>
                <a:cubicBezTo>
                  <a:pt x="3764984" y="14734"/>
                  <a:pt x="4053017" y="43292"/>
                  <a:pt x="4361688" y="0"/>
                </a:cubicBezTo>
                <a:cubicBezTo>
                  <a:pt x="4670359" y="-43292"/>
                  <a:pt x="4736164" y="-729"/>
                  <a:pt x="5054019" y="0"/>
                </a:cubicBezTo>
                <a:cubicBezTo>
                  <a:pt x="5371874" y="729"/>
                  <a:pt x="5543528" y="-22963"/>
                  <a:pt x="5940204" y="0"/>
                </a:cubicBezTo>
                <a:cubicBezTo>
                  <a:pt x="6336881" y="22963"/>
                  <a:pt x="6423838" y="6469"/>
                  <a:pt x="6632535" y="0"/>
                </a:cubicBezTo>
                <a:cubicBezTo>
                  <a:pt x="6841232" y="-6469"/>
                  <a:pt x="6852819" y="17036"/>
                  <a:pt x="7034087" y="0"/>
                </a:cubicBezTo>
                <a:cubicBezTo>
                  <a:pt x="7215355" y="-17036"/>
                  <a:pt x="7313136" y="11151"/>
                  <a:pt x="7532566" y="0"/>
                </a:cubicBezTo>
                <a:cubicBezTo>
                  <a:pt x="7751996" y="-11151"/>
                  <a:pt x="8015001" y="25614"/>
                  <a:pt x="8418750" y="0"/>
                </a:cubicBezTo>
                <a:cubicBezTo>
                  <a:pt x="8822499" y="-25614"/>
                  <a:pt x="9163239" y="48603"/>
                  <a:pt x="9692640" y="0"/>
                </a:cubicBezTo>
                <a:cubicBezTo>
                  <a:pt x="9691955" y="4437"/>
                  <a:pt x="9693170" y="10717"/>
                  <a:pt x="9692640" y="18288"/>
                </a:cubicBezTo>
                <a:cubicBezTo>
                  <a:pt x="9545125" y="42172"/>
                  <a:pt x="9164259" y="6706"/>
                  <a:pt x="9000309" y="18288"/>
                </a:cubicBezTo>
                <a:cubicBezTo>
                  <a:pt x="8836359" y="29870"/>
                  <a:pt x="8521035" y="-14108"/>
                  <a:pt x="8307977" y="18288"/>
                </a:cubicBezTo>
                <a:cubicBezTo>
                  <a:pt x="8094919" y="50684"/>
                  <a:pt x="7881757" y="11235"/>
                  <a:pt x="7712572" y="18288"/>
                </a:cubicBezTo>
                <a:cubicBezTo>
                  <a:pt x="7543387" y="25341"/>
                  <a:pt x="7358861" y="20625"/>
                  <a:pt x="7214093" y="18288"/>
                </a:cubicBezTo>
                <a:cubicBezTo>
                  <a:pt x="7069325" y="15951"/>
                  <a:pt x="6523705" y="52160"/>
                  <a:pt x="6327909" y="18288"/>
                </a:cubicBezTo>
                <a:cubicBezTo>
                  <a:pt x="6132113" y="-15584"/>
                  <a:pt x="5923847" y="21204"/>
                  <a:pt x="5635578" y="18288"/>
                </a:cubicBezTo>
                <a:cubicBezTo>
                  <a:pt x="5347309" y="15372"/>
                  <a:pt x="5114749" y="50642"/>
                  <a:pt x="4846320" y="18288"/>
                </a:cubicBezTo>
                <a:cubicBezTo>
                  <a:pt x="4577891" y="-14066"/>
                  <a:pt x="4576701" y="1487"/>
                  <a:pt x="4444768" y="18288"/>
                </a:cubicBezTo>
                <a:cubicBezTo>
                  <a:pt x="4312835" y="35089"/>
                  <a:pt x="4112575" y="15158"/>
                  <a:pt x="3946289" y="18288"/>
                </a:cubicBezTo>
                <a:cubicBezTo>
                  <a:pt x="3780003" y="21418"/>
                  <a:pt x="3396009" y="18797"/>
                  <a:pt x="3253958" y="18288"/>
                </a:cubicBezTo>
                <a:cubicBezTo>
                  <a:pt x="3111907" y="17779"/>
                  <a:pt x="2760272" y="57223"/>
                  <a:pt x="2464700" y="18288"/>
                </a:cubicBezTo>
                <a:cubicBezTo>
                  <a:pt x="2169128" y="-20647"/>
                  <a:pt x="2232262" y="7960"/>
                  <a:pt x="2063148" y="18288"/>
                </a:cubicBezTo>
                <a:cubicBezTo>
                  <a:pt x="1894034" y="28616"/>
                  <a:pt x="1799338" y="3019"/>
                  <a:pt x="1661595" y="18288"/>
                </a:cubicBezTo>
                <a:cubicBezTo>
                  <a:pt x="1523852" y="33557"/>
                  <a:pt x="1113928" y="-4352"/>
                  <a:pt x="969264" y="18288"/>
                </a:cubicBezTo>
                <a:cubicBezTo>
                  <a:pt x="824600" y="40928"/>
                  <a:pt x="356149" y="-3128"/>
                  <a:pt x="0" y="18288"/>
                </a:cubicBezTo>
                <a:cubicBezTo>
                  <a:pt x="-540" y="12521"/>
                  <a:pt x="894" y="7749"/>
                  <a:pt x="0" y="0"/>
                </a:cubicBezTo>
                <a:close/>
              </a:path>
              <a:path w="9692640" h="18288" stroke="0" extrusionOk="0">
                <a:moveTo>
                  <a:pt x="0" y="0"/>
                </a:moveTo>
                <a:cubicBezTo>
                  <a:pt x="162642" y="3864"/>
                  <a:pt x="346119" y="-18364"/>
                  <a:pt x="498479" y="0"/>
                </a:cubicBezTo>
                <a:cubicBezTo>
                  <a:pt x="650839" y="18364"/>
                  <a:pt x="712065" y="-9389"/>
                  <a:pt x="900031" y="0"/>
                </a:cubicBezTo>
                <a:cubicBezTo>
                  <a:pt x="1087997" y="9389"/>
                  <a:pt x="1177291" y="3685"/>
                  <a:pt x="1398509" y="0"/>
                </a:cubicBezTo>
                <a:cubicBezTo>
                  <a:pt x="1619727" y="-3685"/>
                  <a:pt x="1874008" y="-8897"/>
                  <a:pt x="2090841" y="0"/>
                </a:cubicBezTo>
                <a:cubicBezTo>
                  <a:pt x="2307674" y="8897"/>
                  <a:pt x="2573432" y="-313"/>
                  <a:pt x="2880099" y="0"/>
                </a:cubicBezTo>
                <a:cubicBezTo>
                  <a:pt x="3186766" y="313"/>
                  <a:pt x="3422577" y="10664"/>
                  <a:pt x="3766283" y="0"/>
                </a:cubicBezTo>
                <a:cubicBezTo>
                  <a:pt x="4109989" y="-10664"/>
                  <a:pt x="4342683" y="-32873"/>
                  <a:pt x="4652467" y="0"/>
                </a:cubicBezTo>
                <a:cubicBezTo>
                  <a:pt x="4962251" y="32873"/>
                  <a:pt x="5122120" y="29155"/>
                  <a:pt x="5247872" y="0"/>
                </a:cubicBezTo>
                <a:cubicBezTo>
                  <a:pt x="5373625" y="-29155"/>
                  <a:pt x="5749491" y="1706"/>
                  <a:pt x="6037130" y="0"/>
                </a:cubicBezTo>
                <a:cubicBezTo>
                  <a:pt x="6324769" y="-1706"/>
                  <a:pt x="6531407" y="1172"/>
                  <a:pt x="6729461" y="0"/>
                </a:cubicBezTo>
                <a:cubicBezTo>
                  <a:pt x="6927515" y="-1172"/>
                  <a:pt x="7096794" y="-1520"/>
                  <a:pt x="7324867" y="0"/>
                </a:cubicBezTo>
                <a:cubicBezTo>
                  <a:pt x="7552940" y="1520"/>
                  <a:pt x="7878827" y="-17110"/>
                  <a:pt x="8114124" y="0"/>
                </a:cubicBezTo>
                <a:cubicBezTo>
                  <a:pt x="8349421" y="17110"/>
                  <a:pt x="8334208" y="15114"/>
                  <a:pt x="8515677" y="0"/>
                </a:cubicBezTo>
                <a:cubicBezTo>
                  <a:pt x="8697146" y="-15114"/>
                  <a:pt x="9236164" y="22466"/>
                  <a:pt x="9692640" y="0"/>
                </a:cubicBezTo>
                <a:cubicBezTo>
                  <a:pt x="9692735" y="8251"/>
                  <a:pt x="9692514" y="12333"/>
                  <a:pt x="9692640" y="18288"/>
                </a:cubicBezTo>
                <a:cubicBezTo>
                  <a:pt x="9410102" y="47398"/>
                  <a:pt x="9172773" y="7109"/>
                  <a:pt x="9000309" y="18288"/>
                </a:cubicBezTo>
                <a:cubicBezTo>
                  <a:pt x="8827845" y="29467"/>
                  <a:pt x="8713608" y="28372"/>
                  <a:pt x="8501830" y="18288"/>
                </a:cubicBezTo>
                <a:cubicBezTo>
                  <a:pt x="8290052" y="8204"/>
                  <a:pt x="7893416" y="3561"/>
                  <a:pt x="7712572" y="18288"/>
                </a:cubicBezTo>
                <a:cubicBezTo>
                  <a:pt x="7531728" y="33015"/>
                  <a:pt x="7480716" y="17052"/>
                  <a:pt x="7311020" y="18288"/>
                </a:cubicBezTo>
                <a:cubicBezTo>
                  <a:pt x="7141324" y="19524"/>
                  <a:pt x="6962706" y="15975"/>
                  <a:pt x="6618688" y="18288"/>
                </a:cubicBezTo>
                <a:cubicBezTo>
                  <a:pt x="6274670" y="20601"/>
                  <a:pt x="6230664" y="-1692"/>
                  <a:pt x="6120210" y="18288"/>
                </a:cubicBezTo>
                <a:cubicBezTo>
                  <a:pt x="6009756" y="38268"/>
                  <a:pt x="5442516" y="28115"/>
                  <a:pt x="5234026" y="18288"/>
                </a:cubicBezTo>
                <a:cubicBezTo>
                  <a:pt x="5025536" y="8461"/>
                  <a:pt x="4953693" y="18182"/>
                  <a:pt x="4832473" y="18288"/>
                </a:cubicBezTo>
                <a:cubicBezTo>
                  <a:pt x="4711253" y="18394"/>
                  <a:pt x="4414565" y="-11251"/>
                  <a:pt x="4140142" y="18288"/>
                </a:cubicBezTo>
                <a:cubicBezTo>
                  <a:pt x="3865719" y="47827"/>
                  <a:pt x="3819081" y="16772"/>
                  <a:pt x="3738590" y="18288"/>
                </a:cubicBezTo>
                <a:cubicBezTo>
                  <a:pt x="3658099" y="19804"/>
                  <a:pt x="3427576" y="1385"/>
                  <a:pt x="3240111" y="18288"/>
                </a:cubicBezTo>
                <a:cubicBezTo>
                  <a:pt x="3052646" y="35191"/>
                  <a:pt x="2749652" y="-13914"/>
                  <a:pt x="2450853" y="18288"/>
                </a:cubicBezTo>
                <a:cubicBezTo>
                  <a:pt x="2152054" y="50490"/>
                  <a:pt x="1928331" y="61101"/>
                  <a:pt x="1564669" y="18288"/>
                </a:cubicBezTo>
                <a:cubicBezTo>
                  <a:pt x="1201007" y="-24525"/>
                  <a:pt x="1217828" y="-275"/>
                  <a:pt x="1066190" y="18288"/>
                </a:cubicBezTo>
                <a:cubicBezTo>
                  <a:pt x="914552" y="36851"/>
                  <a:pt x="418290" y="-14785"/>
                  <a:pt x="0" y="18288"/>
                </a:cubicBezTo>
                <a:cubicBezTo>
                  <a:pt x="641" y="14236"/>
                  <a:pt x="889" y="755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1028F3-F35C-7CD2-70BF-83B48756FEE4}"/>
              </a:ext>
            </a:extLst>
          </p:cNvPr>
          <p:cNvSpPr txBox="1"/>
          <p:nvPr/>
        </p:nvSpPr>
        <p:spPr>
          <a:xfrm>
            <a:off x="838200" y="2004446"/>
            <a:ext cx="1051560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noProof="0" dirty="0">
                <a:solidFill>
                  <a:schemeClr val="bg1"/>
                </a:solidFill>
              </a:rPr>
              <a:t>Aprendimos que cada paradigma tiene su propio enfoque único para resolver problemas de programación y sus propias fortalezas y debilidades.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noProof="0" dirty="0">
                <a:solidFill>
                  <a:schemeClr val="bg1"/>
                </a:solidFill>
              </a:rPr>
              <a:t>Descubrimos cómo el paradigma estructurado se centra en la organización secuencial de código, mientras que el paradigma orientado a objetos se basa en la creación de objetos que encapsulan datos y comportamientos, y el paradigma funcional se centra en las funciones como ciudadanos de primera clase y la inmutabilidad de los datos.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noProof="0" dirty="0">
                <a:solidFill>
                  <a:schemeClr val="bg1"/>
                </a:solidFill>
              </a:rPr>
              <a:t>Exploramos cómo la elección del paradigma adecuado puede depender del problema específico que estemos tratando de resolver, así como de nuestras preferencias personales y las necesidades del proyecto.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AR" sz="2000" noProof="0" dirty="0">
                <a:solidFill>
                  <a:schemeClr val="bg1"/>
                </a:solidFill>
              </a:rPr>
              <a:t>En última instancia, reconocemos la importancia de comprender estos paradigmas como herramientas fundamentales en la caja de herramientas de todo programador, y cómo la combinación adecuada de ellos puede llevar a soluciones de software más robustas, mantenibles y eficientes.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000" noProof="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000" noProof="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s-AR" sz="2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04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872</Words>
  <Application>Microsoft Office PowerPoint</Application>
  <PresentationFormat>Panorámica</PresentationFormat>
  <Paragraphs>87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Tema de Office</vt:lpstr>
      <vt:lpstr>Paradigmas de Programación</vt:lpstr>
      <vt:lpstr>¿Qué es un paradigma de programación?</vt:lpstr>
      <vt:lpstr>Paradigmas de Programación</vt:lpstr>
      <vt:lpstr>Paradigma Estructurado</vt:lpstr>
      <vt:lpstr>Paradigma Orientado a Objetos</vt:lpstr>
      <vt:lpstr>Paradigma Funcional</vt:lpstr>
      <vt:lpstr>Paradigma Declarativo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Christian Germán</dc:creator>
  <cp:lastModifiedBy>Christian Baus</cp:lastModifiedBy>
  <cp:revision>45</cp:revision>
  <dcterms:created xsi:type="dcterms:W3CDTF">2024-01-30T13:55:06Z</dcterms:created>
  <dcterms:modified xsi:type="dcterms:W3CDTF">2025-03-31T08:06:05Z</dcterms:modified>
</cp:coreProperties>
</file>