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9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69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s-AR" sz="5700"/>
              <a:t>Streams en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/>
            <a:r>
              <a:t>Programación funcional sobre colecciones</a:t>
            </a:r>
            <a:endParaRPr lang="es-AR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764BCD-76EA-4CF8-317F-28BF5E7B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533" y="363187"/>
            <a:ext cx="2750856" cy="16726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 complejo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 dirty="0"/>
              <a:t>Map&lt;String, Long&gt; </a:t>
            </a:r>
            <a:r>
              <a:rPr lang="en-US" sz="1900" dirty="0" err="1"/>
              <a:t>conteo</a:t>
            </a:r>
            <a:r>
              <a:rPr lang="en-US" sz="1900" dirty="0"/>
              <a:t> = </a:t>
            </a:r>
            <a:r>
              <a:rPr lang="en-US" sz="1900" dirty="0" err="1"/>
              <a:t>productos.stream</a:t>
            </a:r>
            <a:r>
              <a:rPr lang="en-US" sz="1900" dirty="0"/>
              <a:t>()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 dirty="0"/>
              <a:t>    .filter(p -&gt; </a:t>
            </a:r>
            <a:r>
              <a:rPr lang="en-US" sz="1900" dirty="0" err="1"/>
              <a:t>p.getTipo</a:t>
            </a:r>
            <a:r>
              <a:rPr lang="en-US" sz="1900" dirty="0"/>
              <a:t>() == </a:t>
            </a:r>
            <a:r>
              <a:rPr lang="en-US" sz="1900" dirty="0" err="1"/>
              <a:t>Tipo.COMESTIBLE</a:t>
            </a:r>
            <a:r>
              <a:rPr lang="en-US" sz="1900" dirty="0"/>
              <a:t>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 dirty="0"/>
              <a:t>    .collect(</a:t>
            </a:r>
            <a:r>
              <a:rPr lang="en-US" sz="1900" dirty="0" err="1"/>
              <a:t>Collectors.groupingBy</a:t>
            </a:r>
            <a:r>
              <a:rPr lang="en-US" sz="1900" dirty="0"/>
              <a:t>(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 dirty="0"/>
              <a:t>        p -&gt; </a:t>
            </a:r>
            <a:r>
              <a:rPr lang="en-US" sz="1900" dirty="0" err="1"/>
              <a:t>p.getMarca</a:t>
            </a:r>
            <a:r>
              <a:rPr lang="en-US" sz="1900" dirty="0"/>
              <a:t>() + " - $" + </a:t>
            </a:r>
            <a:r>
              <a:rPr lang="en-US" sz="1900" dirty="0" err="1"/>
              <a:t>p.getPrecio</a:t>
            </a:r>
            <a:r>
              <a:rPr lang="en-US" sz="1900" dirty="0"/>
              <a:t>(),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 dirty="0"/>
              <a:t>        </a:t>
            </a:r>
            <a:r>
              <a:rPr lang="en-US" sz="1900" dirty="0" err="1"/>
              <a:t>Collectors.counting</a:t>
            </a:r>
            <a:r>
              <a:rPr lang="en-US" sz="1900" dirty="0"/>
              <a:t>()));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endParaRPr lang="en-US" sz="19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 dirty="0" err="1"/>
              <a:t>Map.Entry</a:t>
            </a:r>
            <a:r>
              <a:rPr lang="en-US" sz="1900" dirty="0"/>
              <a:t>&lt;String, Long&gt; </a:t>
            </a:r>
            <a:r>
              <a:rPr lang="en-US" sz="1900" dirty="0" err="1"/>
              <a:t>masFrecuente</a:t>
            </a:r>
            <a:r>
              <a:rPr lang="en-US" sz="1900" dirty="0"/>
              <a:t> = </a:t>
            </a:r>
            <a:r>
              <a:rPr lang="en-US" sz="1900" dirty="0" err="1"/>
              <a:t>conteo.entrySet</a:t>
            </a:r>
            <a:r>
              <a:rPr lang="en-US" sz="1900" dirty="0"/>
              <a:t>().stream()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 dirty="0"/>
              <a:t>    .max(</a:t>
            </a:r>
            <a:r>
              <a:rPr lang="en-US" sz="1900" dirty="0" err="1"/>
              <a:t>Map.Entry.comparingByValue</a:t>
            </a:r>
            <a:r>
              <a:rPr lang="en-US" sz="1900" dirty="0"/>
              <a:t>())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 dirty="0"/>
              <a:t>    .</a:t>
            </a:r>
            <a:r>
              <a:rPr lang="en-US" sz="1900" dirty="0" err="1"/>
              <a:t>orElse</a:t>
            </a:r>
            <a:r>
              <a:rPr lang="en-US" sz="1900" dirty="0"/>
              <a:t>(null);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236049-6147-D598-FEAA-D0AF64FB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42" y="5309507"/>
            <a:ext cx="1946139" cy="11833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 sz="4700"/>
              <a:t>Buenas prácticas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s-ES" sz="1900"/>
              <a:t>✔ Usá Streams para consultar o transformar colecciones</a:t>
            </a:r>
          </a:p>
          <a:p>
            <a:r>
              <a:rPr lang="es-ES" sz="1900"/>
              <a:t>✔ Código más declarativo y legible</a:t>
            </a:r>
          </a:p>
          <a:p>
            <a:r>
              <a:rPr lang="es-ES" sz="1900"/>
              <a:t>⚠ Evitá Streams si necesitás modificar la colección original</a:t>
            </a:r>
          </a:p>
          <a:p>
            <a:r>
              <a:rPr lang="es-ES" sz="1900"/>
              <a:t>⚠ No reutilices un stream ya consumido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2F4AE7-8A52-3C52-1CE2-AE2772D48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42" y="5309507"/>
            <a:ext cx="1946139" cy="11833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 sz="4700"/>
              <a:t>Ejercicios propuestos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s-AR" sz="1900"/>
              <a:t>1. Filtrar productos de tipo ROPA</a:t>
            </a:r>
          </a:p>
          <a:p>
            <a:r>
              <a:rPr lang="es-AR" sz="1900"/>
              <a:t>2. Listar marcas únicas</a:t>
            </a:r>
          </a:p>
          <a:p>
            <a:r>
              <a:rPr lang="es-AR" sz="1900"/>
              <a:t>3. Calcular promedio de precio de ELECTRONICO</a:t>
            </a:r>
          </a:p>
          <a:p>
            <a:r>
              <a:rPr lang="es-AR" sz="1900"/>
              <a:t>4. Agrupar por tipo</a:t>
            </a:r>
          </a:p>
          <a:p>
            <a:r>
              <a:rPr lang="es-AR" sz="1900"/>
              <a:t>5. Contar productos por marca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C4563A-299E-E46C-963B-A8F151AD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42" y="5309507"/>
            <a:ext cx="1946139" cy="11833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 sz="4700" dirty="0"/>
              <a:t>Recursos y cierre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s-ES" sz="1900" dirty="0"/>
              <a:t>📚 Documentación oficial: </a:t>
            </a:r>
            <a:r>
              <a:rPr lang="es-ES" sz="1900" dirty="0" err="1"/>
              <a:t>java.util.stream</a:t>
            </a:r>
            <a:endParaRPr lang="es-ES" sz="1900" dirty="0"/>
          </a:p>
          <a:p>
            <a:r>
              <a:rPr lang="es-ES" sz="1900" dirty="0"/>
              <a:t>💡 Revisar ejemplos con Producto y </a:t>
            </a:r>
            <a:r>
              <a:rPr lang="es-ES" sz="1900" dirty="0" err="1"/>
              <a:t>enum</a:t>
            </a:r>
            <a:r>
              <a:rPr lang="es-ES" sz="1900" dirty="0"/>
              <a:t> Tipo</a:t>
            </a:r>
          </a:p>
          <a:p>
            <a:r>
              <a:rPr lang="es-ES" sz="1900" dirty="0"/>
              <a:t>❓ Consultas y repaso</a:t>
            </a:r>
          </a:p>
          <a:p>
            <a:r>
              <a:rPr lang="es-ES" sz="1900" dirty="0"/>
              <a:t>📝 Práctica en clase o como tarea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5CD725-F359-D5E8-577D-77824BF9D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68" y="5484179"/>
            <a:ext cx="1702948" cy="1035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 sz="4700"/>
              <a:t>Objetivos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s-ES" sz="1900"/>
              <a:t>✔ Entender qué son los Streams en Java</a:t>
            </a:r>
          </a:p>
          <a:p>
            <a:r>
              <a:rPr lang="es-ES" sz="1900"/>
              <a:t>✔ Comparar programación imperativa vs. funcional</a:t>
            </a:r>
          </a:p>
          <a:p>
            <a:r>
              <a:rPr lang="es-ES" sz="1900"/>
              <a:t>✔ Usar operaciones como filter, map, collect</a:t>
            </a:r>
          </a:p>
          <a:p>
            <a:r>
              <a:rPr lang="es-ES" sz="1900"/>
              <a:t>✔ Resolver consultas sobre colecciones</a:t>
            </a:r>
          </a:p>
          <a:p>
            <a:r>
              <a:rPr lang="es-ES" sz="1900"/>
              <a:t>✔ Practicar con ejemplos claros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9B4750-307D-1642-4A35-D3DED0D8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42" y="5319235"/>
            <a:ext cx="1946139" cy="11833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 sz="4700"/>
              <a:t>¿Qué es un Stream?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s-ES" sz="1900"/>
              <a:t>➤ Una secuencia de elementos para procesar datos de forma funcional</a:t>
            </a:r>
          </a:p>
          <a:p>
            <a:r>
              <a:rPr lang="es-ES" sz="1900"/>
              <a:t>➤ No modifica la colección original</a:t>
            </a:r>
          </a:p>
          <a:p>
            <a:r>
              <a:rPr lang="es-ES" sz="1900"/>
              <a:t>➤ Se consume una sola vez</a:t>
            </a:r>
          </a:p>
          <a:p>
            <a:r>
              <a:rPr lang="es-ES" sz="1900"/>
              <a:t>➤ Permite encadenar operaciones (pipeline)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45C814-F79F-2790-32EE-1EF9F4DA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42" y="5309507"/>
            <a:ext cx="1946139" cy="11833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02521E-8D7F-9936-EFD6-8BC9C7DF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 sz="4700"/>
              <a:t>Conceptos Clave de Streams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A51AC8-6B2C-1004-A105-5BF8D2126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s-ES" sz="1900"/>
              <a:t>1. Stream ≠ Collection</a:t>
            </a:r>
          </a:p>
          <a:p>
            <a:pPr marL="0" indent="0">
              <a:buNone/>
            </a:pPr>
            <a:r>
              <a:rPr lang="es-ES" sz="1900"/>
              <a:t>    Una Collection almacena datos.</a:t>
            </a:r>
          </a:p>
          <a:p>
            <a:pPr marL="0" indent="0">
              <a:buNone/>
            </a:pPr>
            <a:r>
              <a:rPr lang="es-ES" sz="1900"/>
              <a:t>    Un Stream procesa esos datos, como una       “tubería” de operaciones.</a:t>
            </a:r>
          </a:p>
          <a:p>
            <a:r>
              <a:rPr lang="es-ES" sz="1900"/>
              <a:t>2. Inmutabilidad</a:t>
            </a:r>
          </a:p>
          <a:p>
            <a:pPr marL="0" indent="0">
              <a:buNone/>
            </a:pPr>
            <a:r>
              <a:rPr lang="es-ES" sz="1900"/>
              <a:t>    El stream no modifica la colección original.</a:t>
            </a:r>
          </a:p>
          <a:p>
            <a:r>
              <a:rPr lang="es-ES" sz="1900"/>
              <a:t>3. Laziness (evaluación perezosa)</a:t>
            </a:r>
          </a:p>
          <a:p>
            <a:pPr marL="0" indent="0">
              <a:buNone/>
            </a:pPr>
            <a:r>
              <a:rPr lang="es-ES" sz="1900"/>
              <a:t>  Las operaciones intermedias (filter, map, etc.) no se ejecutan hasta que llega una operación terminal como collect, forEach, count, etc.</a:t>
            </a:r>
            <a:endParaRPr lang="es-AR" sz="19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75A903-1139-0966-C22F-0D45AA66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42" y="5309507"/>
            <a:ext cx="1946139" cy="11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4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 de un Stream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/>
              <a:t>coleccion.stream()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/>
              <a:t>    .operacionIntermedia()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/>
              <a:t>    .operacionIntermedia()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/>
              <a:t>    .operacionTerminal();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07C5F2-5D89-B205-CE7F-2A51F351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42" y="5309507"/>
            <a:ext cx="1946139" cy="11833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300" dirty="0"/>
              <a:t>Tipos de Operaciones en </a:t>
            </a:r>
            <a:r>
              <a:rPr lang="es-ES" sz="4300" dirty="0" err="1"/>
              <a:t>Streams</a:t>
            </a:r>
            <a:endParaRPr lang="es-AR" sz="43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2185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900" dirty="0"/>
              <a:t>🔁 Operaciones intermedias (devuelven un </a:t>
            </a:r>
            <a:r>
              <a:rPr lang="es-ES" sz="1900" dirty="0" err="1"/>
              <a:t>Stream</a:t>
            </a:r>
            <a:r>
              <a:rPr lang="es-ES" sz="1900" dirty="0"/>
              <a:t>):</a:t>
            </a:r>
            <a:endParaRPr lang="pt-BR" sz="1900" dirty="0"/>
          </a:p>
          <a:p>
            <a:r>
              <a:rPr lang="pt-BR" sz="1900" dirty="0" err="1"/>
              <a:t>filter</a:t>
            </a:r>
            <a:r>
              <a:rPr lang="pt-BR" sz="1900" dirty="0"/>
              <a:t>() – filtra elementos</a:t>
            </a:r>
          </a:p>
          <a:p>
            <a:r>
              <a:rPr lang="pt-BR" sz="1900" dirty="0"/>
              <a:t>map() – transforma cada elemento</a:t>
            </a:r>
          </a:p>
          <a:p>
            <a:r>
              <a:rPr lang="pt-BR" sz="1900" dirty="0" err="1"/>
              <a:t>sorted</a:t>
            </a:r>
            <a:r>
              <a:rPr lang="pt-BR" sz="1900" dirty="0"/>
              <a:t>() – ordena</a:t>
            </a:r>
          </a:p>
          <a:p>
            <a:r>
              <a:rPr lang="pt-BR" sz="1900" dirty="0" err="1"/>
              <a:t>distinct</a:t>
            </a:r>
            <a:r>
              <a:rPr lang="pt-BR" sz="1900" dirty="0"/>
              <a:t>() – elimina duplicados</a:t>
            </a:r>
          </a:p>
          <a:p>
            <a:r>
              <a:rPr lang="pt-BR" sz="1900" dirty="0" err="1"/>
              <a:t>limit</a:t>
            </a:r>
            <a:r>
              <a:rPr lang="pt-BR" sz="1900" dirty="0"/>
              <a:t>(n) – toma </a:t>
            </a:r>
            <a:r>
              <a:rPr lang="pt-BR" sz="1900" dirty="0" err="1"/>
              <a:t>los</a:t>
            </a:r>
            <a:r>
              <a:rPr lang="pt-BR" sz="1900" dirty="0"/>
              <a:t> </a:t>
            </a:r>
            <a:r>
              <a:rPr lang="pt-BR" sz="1900" dirty="0" err="1"/>
              <a:t>primeros</a:t>
            </a:r>
            <a:r>
              <a:rPr lang="pt-BR" sz="1900" dirty="0"/>
              <a:t> n elementos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30744F-BECF-0481-043C-C30064BDD14C}"/>
              </a:ext>
            </a:extLst>
          </p:cNvPr>
          <p:cNvSpPr txBox="1"/>
          <p:nvPr/>
        </p:nvSpPr>
        <p:spPr>
          <a:xfrm>
            <a:off x="628650" y="4351235"/>
            <a:ext cx="814044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✅ Operaciones terminales (devuelven resultado o efecto):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collect</a:t>
            </a:r>
            <a:r>
              <a:rPr lang="es-ES" sz="2000" dirty="0"/>
              <a:t>() – junta los resultados (</a:t>
            </a:r>
            <a:r>
              <a:rPr lang="es-ES" sz="2000" dirty="0" err="1"/>
              <a:t>List</a:t>
            </a:r>
            <a:r>
              <a:rPr lang="es-ES" sz="2000" dirty="0"/>
              <a:t>, Set, Map,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forEach</a:t>
            </a:r>
            <a:r>
              <a:rPr lang="es-ES" sz="2000" dirty="0"/>
              <a:t>() – ejecuta una acción por cada 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count</a:t>
            </a:r>
            <a:r>
              <a:rPr lang="es-ES" sz="2000" dirty="0"/>
              <a:t>() – cuenta elementos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anyMatch</a:t>
            </a:r>
            <a:r>
              <a:rPr lang="es-ES" sz="2000" dirty="0"/>
              <a:t>(), </a:t>
            </a:r>
            <a:r>
              <a:rPr lang="es-ES" sz="2000" dirty="0" err="1"/>
              <a:t>allMatch</a:t>
            </a:r>
            <a:r>
              <a:rPr lang="es-ES" sz="2000" dirty="0"/>
              <a:t>() – condiciones booleanas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reduce() – acumulación de resultados</a:t>
            </a:r>
          </a:p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FD50E9-261F-59E5-5996-14176107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42" y="5309507"/>
            <a:ext cx="1946139" cy="11833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Imperativo vs. Stream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/>
              <a:t>// Imperativo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/>
              <a:t>for (Producto p : productos) {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/>
              <a:t>    if (p.getPrecio() &gt; 1000) {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/>
              <a:t>        System.out.println(p.getMarca());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/>
              <a:t>    }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/>
              <a:t>}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/>
              <a:t>// Con Stream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/>
              <a:t>productos.stream()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/>
              <a:t>    .filter(p -&gt; p.getPrecio() &gt; 1000)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/>
              <a:t>    .map(Producto::getMarca)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/>
              <a:t>    .forEach(System.out::println);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04008B-5CFE-497C-C848-25C18E9A4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42" y="5309507"/>
            <a:ext cx="1946139" cy="11833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D01BC1-CC67-42BF-847B-53117CDB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 Collectors más comunes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A731538-FE7A-D036-CF8F-437AF1617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71707"/>
              </p:ext>
            </p:extLst>
          </p:nvPr>
        </p:nvGraphicFramePr>
        <p:xfrm>
          <a:off x="324498" y="2633472"/>
          <a:ext cx="8492718" cy="3586357"/>
        </p:xfrm>
        <a:graphic>
          <a:graphicData uri="http://schemas.openxmlformats.org/drawingml/2006/table">
            <a:tbl>
              <a:tblPr/>
              <a:tblGrid>
                <a:gridCol w="2354473">
                  <a:extLst>
                    <a:ext uri="{9D8B030D-6E8A-4147-A177-3AD203B41FA5}">
                      <a16:colId xmlns:a16="http://schemas.microsoft.com/office/drawing/2014/main" val="1439271599"/>
                    </a:ext>
                  </a:extLst>
                </a:gridCol>
                <a:gridCol w="3565354">
                  <a:extLst>
                    <a:ext uri="{9D8B030D-6E8A-4147-A177-3AD203B41FA5}">
                      <a16:colId xmlns:a16="http://schemas.microsoft.com/office/drawing/2014/main" val="486395253"/>
                    </a:ext>
                  </a:extLst>
                </a:gridCol>
                <a:gridCol w="2572891">
                  <a:extLst>
                    <a:ext uri="{9D8B030D-6E8A-4147-A177-3AD203B41FA5}">
                      <a16:colId xmlns:a16="http://schemas.microsoft.com/office/drawing/2014/main" val="941803150"/>
                    </a:ext>
                  </a:extLst>
                </a:gridCol>
              </a:tblGrid>
              <a:tr h="3586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Collector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¿Qué hace?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Resultado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837976"/>
                  </a:ext>
                </a:extLst>
              </a:tr>
              <a:tr h="3586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toList()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Junta los elementos en una List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List&lt;T&gt;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0080"/>
                  </a:ext>
                </a:extLst>
              </a:tr>
              <a:tr h="3586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toSet()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Junta los elementos en un Set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Set&lt;T&gt;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979783"/>
                  </a:ext>
                </a:extLst>
              </a:tr>
              <a:tr h="3586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joining()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Concatena Strings del stream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String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42613"/>
                  </a:ext>
                </a:extLst>
              </a:tr>
              <a:tr h="3586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groupingBy(...)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Agrupa elementos por una clave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Map&lt;K, List&lt;T&gt;&gt;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53924"/>
                  </a:ext>
                </a:extLst>
              </a:tr>
              <a:tr h="5977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counting()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Cuenta cuántos hay en cada grupo o total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Long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758820"/>
                  </a:ext>
                </a:extLst>
              </a:tr>
              <a:tr h="5977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 dirty="0" err="1"/>
                        <a:t>summarizingDouble</a:t>
                      </a:r>
                      <a:r>
                        <a:rPr lang="es-AR" sz="1600" dirty="0"/>
                        <a:t>(...)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Saca promedio, suma, min, max, count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DoubleSummaryStatistics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644287"/>
                  </a:ext>
                </a:extLst>
              </a:tr>
              <a:tr h="5977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/>
                        <a:t>mapping(...)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Aplica una transformación dentro de otro collector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AR" sz="1600" dirty="0"/>
                        <a:t>–</a:t>
                      </a:r>
                    </a:p>
                  </a:txBody>
                  <a:tcPr marL="75372" marR="75372" marT="37687" marB="37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06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8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 de collect()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/>
              <a:t>List&lt;String&gt; marcas = productos.stream()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/>
              <a:t>    .map(Producto::getMarca)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/>
              <a:t>    .collect(Collectors.toList());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endParaRPr lang="en-US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latin typeface="Consolas"/>
              </a:defRPr>
            </a:pPr>
            <a:r>
              <a:rPr lang="en-US" sz="1900"/>
              <a:t>// También: toSet(), joining(), groupingBy(), counting()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13E5FD-B3DC-16AA-0B4D-40400A9B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642" y="5309507"/>
            <a:ext cx="1946139" cy="1183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664</Words>
  <Application>Microsoft Office PowerPoint</Application>
  <PresentationFormat>Presentación en pantalla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Streams en Java</vt:lpstr>
      <vt:lpstr>Objetivos</vt:lpstr>
      <vt:lpstr>¿Qué es un Stream?</vt:lpstr>
      <vt:lpstr>Conceptos Clave de Streams</vt:lpstr>
      <vt:lpstr>Estructura de un Stream</vt:lpstr>
      <vt:lpstr>Tipos de Operaciones en Streams</vt:lpstr>
      <vt:lpstr>Imperativo vs. Stream</vt:lpstr>
      <vt:lpstr>Los Collectors más comunes</vt:lpstr>
      <vt:lpstr>Uso de collect()</vt:lpstr>
      <vt:lpstr>Ejemplo complejo</vt:lpstr>
      <vt:lpstr>Buenas prácticas</vt:lpstr>
      <vt:lpstr>Ejercicios propuestos</vt:lpstr>
      <vt:lpstr>Recursos y cierre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Christian Baus</cp:lastModifiedBy>
  <cp:revision>10</cp:revision>
  <dcterms:created xsi:type="dcterms:W3CDTF">2013-01-27T09:14:16Z</dcterms:created>
  <dcterms:modified xsi:type="dcterms:W3CDTF">2025-07-07T11:17:01Z</dcterms:modified>
  <cp:category/>
</cp:coreProperties>
</file>