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57" r:id="rId6"/>
  </p:sldIdLst>
  <p:sldSz cx="9144000" cy="6858000" type="screen4x3"/>
  <p:notesSz cx="6761163" cy="994251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3" d="100"/>
          <a:sy n="73" d="100"/>
        </p:scale>
        <p:origin x="-192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AB1E99D1-1D05-471A-833E-04333B3F605F}" type="datetimeFigureOut">
              <a:rPr lang="es-AR" smtClean="0"/>
              <a:t>16/08/2019</a:t>
            </a:fld>
            <a:endParaRPr lang="es-AR"/>
          </a:p>
        </p:txBody>
      </p:sp>
      <p:sp>
        <p:nvSpPr>
          <p:cNvPr id="5" name="Footer Placeholder 4"/>
          <p:cNvSpPr>
            <a:spLocks noGrp="1"/>
          </p:cNvSpPr>
          <p:nvPr>
            <p:ph type="ftr" sz="quarter" idx="11"/>
          </p:nvPr>
        </p:nvSpPr>
        <p:spPr>
          <a:xfrm>
            <a:off x="1174044" y="5357592"/>
            <a:ext cx="5034845" cy="365125"/>
          </a:xfrm>
        </p:spPr>
        <p:txBody>
          <a:bodyPr/>
          <a:lstStyle/>
          <a:p>
            <a:endParaRPr lang="es-AR"/>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1BB93333-26F1-413C-A72D-AA5424D64062}"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B1E99D1-1D05-471A-833E-04333B3F605F}" type="datetimeFigureOut">
              <a:rPr lang="es-AR" smtClean="0"/>
              <a:t>16/08/2019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BB93333-26F1-413C-A72D-AA5424D64062}"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B1E99D1-1D05-471A-833E-04333B3F605F}" type="datetimeFigureOut">
              <a:rPr lang="es-AR" smtClean="0"/>
              <a:t>16/08/2019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BB93333-26F1-413C-A72D-AA5424D64062}"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B1E99D1-1D05-471A-833E-04333B3F605F}" type="datetimeFigureOut">
              <a:rPr lang="es-AR" smtClean="0"/>
              <a:t>16/08/2019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BB93333-26F1-413C-A72D-AA5424D64062}"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B1E99D1-1D05-471A-833E-04333B3F605F}" type="datetimeFigureOut">
              <a:rPr lang="es-AR" smtClean="0"/>
              <a:t>16/08/2019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1BB93333-26F1-413C-A72D-AA5424D64062}"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AB1E99D1-1D05-471A-833E-04333B3F605F}" type="datetimeFigureOut">
              <a:rPr lang="es-AR" smtClean="0"/>
              <a:t>16/08/2019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1BB93333-26F1-413C-A72D-AA5424D64062}" type="slidenum">
              <a:rPr lang="es-AR" smtClean="0"/>
              <a:t>‹Nº›</a:t>
            </a:fld>
            <a:endParaRPr lang="es-AR"/>
          </a:p>
        </p:txBody>
      </p:sp>
      <p:sp>
        <p:nvSpPr>
          <p:cNvPr id="9" name="Content Placeholder 8"/>
          <p:cNvSpPr>
            <a:spLocks noGrp="1"/>
          </p:cNvSpPr>
          <p:nvPr>
            <p:ph sz="quarter" idx="13"/>
          </p:nvPr>
        </p:nvSpPr>
        <p:spPr>
          <a:xfrm>
            <a:off x="1298448" y="2121407"/>
            <a:ext cx="3200400" cy="360273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AB1E99D1-1D05-471A-833E-04333B3F605F}" type="datetimeFigureOut">
              <a:rPr lang="es-AR" smtClean="0"/>
              <a:t>16/08/2019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1BB93333-26F1-413C-A72D-AA5424D64062}" type="slidenum">
              <a:rPr lang="es-AR" smtClean="0"/>
              <a:t>‹Nº›</a:t>
            </a:fld>
            <a:endParaRPr lang="es-AR"/>
          </a:p>
        </p:txBody>
      </p:sp>
      <p:sp>
        <p:nvSpPr>
          <p:cNvPr id="11" name="Content Placeholder 10"/>
          <p:cNvSpPr>
            <a:spLocks noGrp="1"/>
          </p:cNvSpPr>
          <p:nvPr>
            <p:ph sz="quarter" idx="13"/>
          </p:nvPr>
        </p:nvSpPr>
        <p:spPr>
          <a:xfrm>
            <a:off x="1298448" y="2944368"/>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B1E99D1-1D05-471A-833E-04333B3F605F}" type="datetimeFigureOut">
              <a:rPr lang="es-AR" smtClean="0"/>
              <a:t>16/08/2019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1BB93333-26F1-413C-A72D-AA5424D64062}"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E99D1-1D05-471A-833E-04333B3F605F}" type="datetimeFigureOut">
              <a:rPr lang="es-AR" smtClean="0"/>
              <a:t>16/08/2019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1BB93333-26F1-413C-A72D-AA5424D64062}"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1698" y="5885672"/>
            <a:ext cx="1213821" cy="365125"/>
          </a:xfrm>
        </p:spPr>
        <p:txBody>
          <a:bodyPr/>
          <a:lstStyle/>
          <a:p>
            <a:fld id="{AB1E99D1-1D05-471A-833E-04333B3F605F}" type="datetimeFigureOut">
              <a:rPr lang="es-AR" smtClean="0"/>
              <a:t>16/08/2019</a:t>
            </a:fld>
            <a:endParaRPr lang="es-AR"/>
          </a:p>
        </p:txBody>
      </p:sp>
      <p:sp>
        <p:nvSpPr>
          <p:cNvPr id="6" name="Footer Placeholder 5"/>
          <p:cNvSpPr>
            <a:spLocks noGrp="1"/>
          </p:cNvSpPr>
          <p:nvPr>
            <p:ph type="ftr" sz="quarter" idx="11"/>
          </p:nvPr>
        </p:nvSpPr>
        <p:spPr>
          <a:xfrm rot="-60000">
            <a:off x="914554" y="5829261"/>
            <a:ext cx="3522607" cy="365125"/>
          </a:xfrm>
        </p:spPr>
        <p:txBody>
          <a:bodyPr/>
          <a:lstStyle/>
          <a:p>
            <a:endParaRPr lang="es-AR"/>
          </a:p>
        </p:txBody>
      </p:sp>
      <p:sp>
        <p:nvSpPr>
          <p:cNvPr id="7" name="Slide Number Placeholder 6"/>
          <p:cNvSpPr>
            <a:spLocks noGrp="1"/>
          </p:cNvSpPr>
          <p:nvPr>
            <p:ph type="sldNum" sz="quarter" idx="12"/>
          </p:nvPr>
        </p:nvSpPr>
        <p:spPr>
          <a:xfrm rot="60000">
            <a:off x="7557313" y="5896961"/>
            <a:ext cx="554023" cy="365125"/>
          </a:xfrm>
        </p:spPr>
        <p:txBody>
          <a:bodyPr/>
          <a:lstStyle/>
          <a:p>
            <a:fld id="{1BB93333-26F1-413C-A72D-AA5424D64062}"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rot="60000">
            <a:off x="6345936" y="5888737"/>
            <a:ext cx="1213821" cy="365125"/>
          </a:xfrm>
        </p:spPr>
        <p:txBody>
          <a:bodyPr/>
          <a:lstStyle/>
          <a:p>
            <a:fld id="{AB1E99D1-1D05-471A-833E-04333B3F605F}" type="datetimeFigureOut">
              <a:rPr lang="es-AR" smtClean="0"/>
              <a:t>16/08/2019</a:t>
            </a:fld>
            <a:endParaRPr lang="es-AR"/>
          </a:p>
        </p:txBody>
      </p:sp>
      <p:sp>
        <p:nvSpPr>
          <p:cNvPr id="6" name="Footer Placeholder 5"/>
          <p:cNvSpPr>
            <a:spLocks noGrp="1"/>
          </p:cNvSpPr>
          <p:nvPr>
            <p:ph type="ftr" sz="quarter" idx="11"/>
          </p:nvPr>
        </p:nvSpPr>
        <p:spPr>
          <a:xfrm rot="-60000">
            <a:off x="914569" y="5831037"/>
            <a:ext cx="3319043" cy="365125"/>
          </a:xfrm>
        </p:spPr>
        <p:txBody>
          <a:bodyPr/>
          <a:lstStyle/>
          <a:p>
            <a:endParaRPr lang="es-AR"/>
          </a:p>
        </p:txBody>
      </p:sp>
      <p:sp>
        <p:nvSpPr>
          <p:cNvPr id="7" name="Slide Number Placeholder 6"/>
          <p:cNvSpPr>
            <a:spLocks noGrp="1"/>
          </p:cNvSpPr>
          <p:nvPr>
            <p:ph type="sldNum" sz="quarter" idx="12"/>
          </p:nvPr>
        </p:nvSpPr>
        <p:spPr>
          <a:xfrm rot="60000">
            <a:off x="7562089" y="5900026"/>
            <a:ext cx="554023" cy="365125"/>
          </a:xfrm>
        </p:spPr>
        <p:txBody>
          <a:bodyPr/>
          <a:lstStyle/>
          <a:p>
            <a:fld id="{1BB93333-26F1-413C-A72D-AA5424D64062}"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AB1E99D1-1D05-471A-833E-04333B3F605F}" type="datetimeFigureOut">
              <a:rPr lang="es-AR" smtClean="0"/>
              <a:t>16/08/2019</a:t>
            </a:fld>
            <a:endParaRPr lang="es-AR"/>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s-AR"/>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1BB93333-26F1-413C-A72D-AA5424D64062}"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AR" dirty="0" smtClean="0"/>
              <a:t>SOCIEDADES ANONIMAS SIMPLIFICADAS</a:t>
            </a:r>
            <a:endParaRPr lang="es-AR" dirty="0"/>
          </a:p>
        </p:txBody>
      </p:sp>
      <p:sp>
        <p:nvSpPr>
          <p:cNvPr id="10" name="Rectangle 1"/>
          <p:cNvSpPr>
            <a:spLocks noGrp="1" noChangeArrowheads="1"/>
          </p:cNvSpPr>
          <p:nvPr>
            <p:ph type="subTitle"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endParaRPr lang="es-AR" dirty="0"/>
          </a:p>
        </p:txBody>
      </p:sp>
    </p:spTree>
    <p:extLst>
      <p:ext uri="{BB962C8B-B14F-4D97-AF65-F5344CB8AC3E}">
        <p14:creationId xmlns:p14="http://schemas.microsoft.com/office/powerpoint/2010/main" val="2057950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SOCIEDADES ANONIMAS SIMPLIFICADAS</a:t>
            </a:r>
            <a:endParaRPr lang="es-AR" dirty="0"/>
          </a:p>
        </p:txBody>
      </p:sp>
      <p:sp>
        <p:nvSpPr>
          <p:cNvPr id="3" name="2 Marcador de contenido"/>
          <p:cNvSpPr>
            <a:spLocks noGrp="1"/>
          </p:cNvSpPr>
          <p:nvPr>
            <p:ph idx="1"/>
          </p:nvPr>
        </p:nvSpPr>
        <p:spPr/>
        <p:txBody>
          <a:bodyPr>
            <a:normAutofit fontScale="62500" lnSpcReduction="20000"/>
          </a:bodyPr>
          <a:lstStyle/>
          <a:p>
            <a:pPr algn="just"/>
            <a:r>
              <a:rPr lang="es-AR" b="1" dirty="0" smtClean="0"/>
              <a:t>Son </a:t>
            </a:r>
            <a:r>
              <a:rPr lang="es-AR" b="1" dirty="0"/>
              <a:t>un nuevo tipo social que fue creado por la ley 27349 de Apoyo al Capital Emprendedor</a:t>
            </a:r>
            <a:r>
              <a:rPr lang="es-AR" b="1" dirty="0" smtClean="0"/>
              <a:t>.</a:t>
            </a:r>
          </a:p>
          <a:p>
            <a:pPr marL="0" indent="0" algn="just">
              <a:buNone/>
            </a:pPr>
            <a:r>
              <a:rPr lang="es-AR" b="1" dirty="0" smtClean="0"/>
              <a:t> </a:t>
            </a:r>
          </a:p>
          <a:p>
            <a:pPr algn="just"/>
            <a:r>
              <a:rPr lang="es-AR" b="1" dirty="0" smtClean="0"/>
              <a:t>La </a:t>
            </a:r>
            <a:r>
              <a:rPr lang="es-AR" b="1" dirty="0"/>
              <a:t>diferencia más grande con el resto de las sociedades es que pueden ser constituidas por una o más personas humanas o jurídicas, tienen un capital social mínimo que está conformado por el importe de dos sueldos mínimos vitales y móviles a la fecha de la firma del contrato por parte de los </a:t>
            </a:r>
            <a:r>
              <a:rPr lang="es-AR" b="1" dirty="0" smtClean="0"/>
              <a:t>socios</a:t>
            </a:r>
            <a:r>
              <a:rPr lang="es-AR" b="1" dirty="0" smtClean="0"/>
              <a:t>. (hasta el 31/08/2019  es $ 25.000)</a:t>
            </a:r>
            <a:endParaRPr lang="es-AR" b="1" dirty="0" smtClean="0"/>
          </a:p>
          <a:p>
            <a:pPr marL="0" indent="0" algn="just">
              <a:buNone/>
            </a:pPr>
            <a:endParaRPr lang="es-AR" b="1" dirty="0" smtClean="0"/>
          </a:p>
          <a:p>
            <a:pPr algn="just"/>
            <a:r>
              <a:rPr lang="es-AR" b="1" dirty="0" smtClean="0"/>
              <a:t>Son </a:t>
            </a:r>
            <a:r>
              <a:rPr lang="es-AR" b="1" dirty="0"/>
              <a:t>totalmente digitales, desde su contrato constitutivo hasta sus libros comerciales se deben llevar de esta forma</a:t>
            </a:r>
            <a:r>
              <a:rPr lang="es-AR" b="1" dirty="0" smtClean="0"/>
              <a:t>.</a:t>
            </a:r>
          </a:p>
          <a:p>
            <a:pPr algn="just"/>
            <a:endParaRPr lang="es-AR" b="1" dirty="0" smtClean="0"/>
          </a:p>
          <a:p>
            <a:pPr algn="just"/>
            <a:r>
              <a:rPr lang="es-AR" b="1" dirty="0" smtClean="0"/>
              <a:t>Se </a:t>
            </a:r>
            <a:r>
              <a:rPr lang="es-AR" b="1" dirty="0"/>
              <a:t>caracterizan también porque tienen la posibilidad de constituirse con un objeto social muy amplio, establecido en el  Estatuto Tipo que pueden adoptar, el cual se encuentra previsto en la ley que las creó.</a:t>
            </a:r>
            <a:endParaRPr lang="es-AR" dirty="0"/>
          </a:p>
        </p:txBody>
      </p:sp>
    </p:spTree>
    <p:extLst>
      <p:ext uri="{BB962C8B-B14F-4D97-AF65-F5344CB8AC3E}">
        <p14:creationId xmlns:p14="http://schemas.microsoft.com/office/powerpoint/2010/main" val="203802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¿CÓMO SE CONSTITUYEN?</a:t>
            </a:r>
            <a:endParaRPr lang="es-AR" dirty="0"/>
          </a:p>
        </p:txBody>
      </p:sp>
      <p:sp>
        <p:nvSpPr>
          <p:cNvPr id="9" name="Rectangle 1"/>
          <p:cNvSpPr>
            <a:spLocks noChangeArrowheads="1"/>
          </p:cNvSpPr>
          <p:nvPr/>
        </p:nvSpPr>
        <p:spPr bwMode="auto">
          <a:xfrm>
            <a:off x="2481263" y="-5873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2 Marcador de contenido"/>
          <p:cNvSpPr>
            <a:spLocks noGrp="1"/>
          </p:cNvSpPr>
          <p:nvPr>
            <p:ph idx="1"/>
          </p:nvPr>
        </p:nvSpPr>
        <p:spPr/>
        <p:txBody>
          <a:bodyPr>
            <a:normAutofit fontScale="55000" lnSpcReduction="20000"/>
          </a:bodyPr>
          <a:lstStyle/>
          <a:p>
            <a:pPr algn="just"/>
            <a:r>
              <a:rPr lang="es-AR" b="1" dirty="0" smtClean="0"/>
              <a:t>Se </a:t>
            </a:r>
            <a:r>
              <a:rPr lang="es-AR" b="1" dirty="0"/>
              <a:t>pueden constituir por instrumento público o privado. </a:t>
            </a:r>
            <a:endParaRPr lang="es-AR" b="1" dirty="0" smtClean="0"/>
          </a:p>
          <a:p>
            <a:pPr marL="0" indent="0" algn="just">
              <a:buNone/>
            </a:pPr>
            <a:endParaRPr lang="es-AR" b="1" dirty="0" smtClean="0"/>
          </a:p>
          <a:p>
            <a:pPr algn="just"/>
            <a:r>
              <a:rPr lang="es-AR" b="1" dirty="0" smtClean="0"/>
              <a:t>En </a:t>
            </a:r>
            <a:r>
              <a:rPr lang="es-AR" b="1" dirty="0"/>
              <a:t>el caso del instrumento privado es necesario que se certifiquen las firmas por escribano, el cual debe contar con firma digital, o bien pueden certificarse las firmas de los socios ante la Inspección General de Justicia o pueden evitar la certificación por los medios anteriormente indicados en el caso de que los socios tengan firma digital. </a:t>
            </a:r>
            <a:endParaRPr lang="es-AR" b="1" dirty="0" smtClean="0"/>
          </a:p>
          <a:p>
            <a:pPr marL="0" indent="0" algn="just">
              <a:buNone/>
            </a:pPr>
            <a:endParaRPr lang="es-AR" b="1" dirty="0" smtClean="0"/>
          </a:p>
          <a:p>
            <a:pPr algn="just"/>
            <a:r>
              <a:rPr lang="es-AR" b="1" dirty="0" smtClean="0"/>
              <a:t>Las </a:t>
            </a:r>
            <a:r>
              <a:rPr lang="es-AR" b="1" dirty="0"/>
              <a:t>SAS con Estatuto tipo son aprobadas en aproximadamente 48 </a:t>
            </a:r>
            <a:r>
              <a:rPr lang="es-AR" b="1" dirty="0" err="1"/>
              <a:t>hs</a:t>
            </a:r>
            <a:r>
              <a:rPr lang="es-AR" b="1" dirty="0"/>
              <a:t>. desde que se inicia el trámite en forma digital y salen inscriptas con CUIT, administrador de relaciones dado de alta (relación entre la clave fiscal del Administrador Titular y la CUIT otorgada para la sociedad) y libros aprobados, sin necesidad de que sean rubricados, ya que son digitales</a:t>
            </a:r>
            <a:r>
              <a:rPr lang="es-AR" b="1" dirty="0" smtClean="0"/>
              <a:t>.</a:t>
            </a:r>
          </a:p>
          <a:p>
            <a:pPr marL="0" indent="0" algn="just">
              <a:buNone/>
            </a:pPr>
            <a:endParaRPr lang="es-AR" b="1" dirty="0" smtClean="0"/>
          </a:p>
          <a:p>
            <a:pPr algn="just"/>
            <a:r>
              <a:rPr lang="es-AR" b="1" dirty="0" smtClean="0"/>
              <a:t> </a:t>
            </a:r>
            <a:r>
              <a:rPr lang="es-AR" b="1" dirty="0"/>
              <a:t>Todas las actas se deberán enviar a través del sistema de Trámites Digitales a Distancia, al igual que los asientos de los libros contables.</a:t>
            </a:r>
          </a:p>
          <a:p>
            <a:endParaRPr lang="es-AR" dirty="0"/>
          </a:p>
        </p:txBody>
      </p:sp>
    </p:spTree>
    <p:extLst>
      <p:ext uri="{BB962C8B-B14F-4D97-AF65-F5344CB8AC3E}">
        <p14:creationId xmlns:p14="http://schemas.microsoft.com/office/powerpoint/2010/main" val="98111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600" dirty="0"/>
              <a:t>¿CÓMO SE CONSTITUYEN?</a:t>
            </a:r>
          </a:p>
        </p:txBody>
      </p:sp>
      <p:sp>
        <p:nvSpPr>
          <p:cNvPr id="3" name="2 Marcador de contenido"/>
          <p:cNvSpPr>
            <a:spLocks noGrp="1"/>
          </p:cNvSpPr>
          <p:nvPr>
            <p:ph idx="1"/>
          </p:nvPr>
        </p:nvSpPr>
        <p:spPr>
          <a:xfrm>
            <a:off x="1403648" y="2132856"/>
            <a:ext cx="6196405" cy="3603812"/>
          </a:xfrm>
        </p:spPr>
        <p:txBody>
          <a:bodyPr>
            <a:normAutofit fontScale="55000" lnSpcReduction="20000"/>
          </a:bodyPr>
          <a:lstStyle/>
          <a:p>
            <a:pPr algn="just"/>
            <a:r>
              <a:rPr lang="es-AR" dirty="0" smtClean="0"/>
              <a:t>Se </a:t>
            </a:r>
            <a:r>
              <a:rPr lang="es-AR" dirty="0"/>
              <a:t>pueden constituir por instrumento público o privado. </a:t>
            </a:r>
            <a:endParaRPr lang="es-AR" dirty="0" smtClean="0"/>
          </a:p>
          <a:p>
            <a:pPr marL="0" indent="0" algn="just">
              <a:buNone/>
            </a:pPr>
            <a:endParaRPr lang="es-AR" dirty="0" smtClean="0"/>
          </a:p>
          <a:p>
            <a:pPr algn="just"/>
            <a:r>
              <a:rPr lang="es-AR" dirty="0" smtClean="0"/>
              <a:t>En </a:t>
            </a:r>
            <a:r>
              <a:rPr lang="es-AR" dirty="0"/>
              <a:t>el caso del instrumento privado es necesario que se certifiquen las firmas por escribano, el cual debe contar con firma digital, o bien pueden certificarse las firmas de los socios ante la Inspección General de Justicia o pueden evitar la certificación por los medios anteriormente indicados en el caso de que los socios tengan firma digital. </a:t>
            </a:r>
            <a:endParaRPr lang="es-AR" dirty="0" smtClean="0"/>
          </a:p>
          <a:p>
            <a:pPr marL="0" indent="0" algn="just">
              <a:buNone/>
            </a:pPr>
            <a:endParaRPr lang="es-AR" dirty="0" smtClean="0"/>
          </a:p>
          <a:p>
            <a:pPr algn="just"/>
            <a:r>
              <a:rPr lang="es-AR" dirty="0" smtClean="0"/>
              <a:t>Las </a:t>
            </a:r>
            <a:r>
              <a:rPr lang="es-AR" dirty="0"/>
              <a:t>SAS con Estatuto tipo son aprobadas en aproximadamente 48 </a:t>
            </a:r>
            <a:r>
              <a:rPr lang="es-AR" dirty="0" err="1"/>
              <a:t>hs</a:t>
            </a:r>
            <a:r>
              <a:rPr lang="es-AR" dirty="0"/>
              <a:t>. desde que se inicia el trámite en forma digital y salen inscriptas con CUIT, administrador de relaciones dado de alta (relación entre la clave fiscal del Administrador Titular y la CUIT otorgada para la sociedad) y libros aprobados, sin necesidad de que sean rubricados, ya que son digitales</a:t>
            </a:r>
            <a:r>
              <a:rPr lang="es-AR" dirty="0" smtClean="0"/>
              <a:t>.</a:t>
            </a:r>
          </a:p>
          <a:p>
            <a:pPr marL="0" indent="0" algn="just">
              <a:buNone/>
            </a:pPr>
            <a:endParaRPr lang="es-AR" dirty="0" smtClean="0"/>
          </a:p>
          <a:p>
            <a:pPr algn="just"/>
            <a:r>
              <a:rPr lang="es-AR" dirty="0" smtClean="0"/>
              <a:t> </a:t>
            </a:r>
            <a:r>
              <a:rPr lang="es-AR" dirty="0"/>
              <a:t>Todas las actas se deberán enviar a través del sistema de Trámites Digitales a Distancia, al igual que los asientos de los libros contables.</a:t>
            </a:r>
          </a:p>
          <a:p>
            <a:endParaRPr lang="es-AR" dirty="0"/>
          </a:p>
        </p:txBody>
      </p:sp>
    </p:spTree>
    <p:extLst>
      <p:ext uri="{BB962C8B-B14F-4D97-AF65-F5344CB8AC3E}">
        <p14:creationId xmlns:p14="http://schemas.microsoft.com/office/powerpoint/2010/main" val="3286575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600" dirty="0"/>
              <a:t>¿CUÁLES SON LAS VENTAJAS?</a:t>
            </a:r>
            <a:endParaRPr lang="es-AR" sz="3600" dirty="0"/>
          </a:p>
        </p:txBody>
      </p:sp>
      <p:sp>
        <p:nvSpPr>
          <p:cNvPr id="10" name="Rectangle 1"/>
          <p:cNvSpPr>
            <a:spLocks noChangeArrowheads="1"/>
          </p:cNvSpPr>
          <p:nvPr/>
        </p:nvSpPr>
        <p:spPr bwMode="auto">
          <a:xfrm>
            <a:off x="457200" y="3757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2 Marcador de contenido"/>
          <p:cNvSpPr>
            <a:spLocks noGrp="1"/>
          </p:cNvSpPr>
          <p:nvPr>
            <p:ph idx="1"/>
          </p:nvPr>
        </p:nvSpPr>
        <p:spPr>
          <a:xfrm>
            <a:off x="1463040" y="2119256"/>
            <a:ext cx="6493336" cy="3902031"/>
          </a:xfrm>
        </p:spPr>
        <p:txBody>
          <a:bodyPr>
            <a:normAutofit fontScale="47500" lnSpcReduction="20000"/>
          </a:bodyPr>
          <a:lstStyle/>
          <a:p>
            <a:endParaRPr lang="es-AR" dirty="0"/>
          </a:p>
          <a:p>
            <a:pPr algn="just"/>
            <a:r>
              <a:rPr lang="es-AR" dirty="0"/>
              <a:t>- </a:t>
            </a:r>
            <a:r>
              <a:rPr lang="es-AR" b="1" dirty="0"/>
              <a:t>Es más fácil y económico crearlas y mantenerlas mensualmente</a:t>
            </a:r>
            <a:r>
              <a:rPr lang="es-AR" b="1" dirty="0" smtClean="0"/>
              <a:t>.</a:t>
            </a:r>
          </a:p>
          <a:p>
            <a:pPr algn="just"/>
            <a:r>
              <a:rPr lang="es-AR" b="1" dirty="0"/>
              <a:t/>
            </a:r>
            <a:br>
              <a:rPr lang="es-AR" b="1" dirty="0"/>
            </a:br>
            <a:r>
              <a:rPr lang="es-AR" b="1" dirty="0"/>
              <a:t>- Los Administradores de la sociedad pueden ejercer el cargo en forma indefinida, a diferencia de los de las S.A. que deben renovarse cada tres años</a:t>
            </a:r>
            <a:r>
              <a:rPr lang="es-AR" b="1" dirty="0" smtClean="0"/>
              <a:t>.</a:t>
            </a:r>
          </a:p>
          <a:p>
            <a:pPr algn="just"/>
            <a:r>
              <a:rPr lang="es-AR" b="1" dirty="0"/>
              <a:t/>
            </a:r>
            <a:br>
              <a:rPr lang="es-AR" b="1" dirty="0"/>
            </a:br>
            <a:r>
              <a:rPr lang="es-AR" b="1" dirty="0"/>
              <a:t>- El objeto social es amplio, permitiéndole a la sociedad adaptarse a realizar varias actividades sin la necesidad de tener que armar una sociedad para cada actividad económica que </a:t>
            </a:r>
            <a:r>
              <a:rPr lang="es-AR" b="1" dirty="0" smtClean="0"/>
              <a:t>pueda surgir.</a:t>
            </a:r>
          </a:p>
          <a:p>
            <a:pPr algn="just"/>
            <a:r>
              <a:rPr lang="es-AR" b="1" dirty="0"/>
              <a:t/>
            </a:r>
            <a:br>
              <a:rPr lang="es-AR" b="1" dirty="0"/>
            </a:br>
            <a:r>
              <a:rPr lang="es-AR" b="1" dirty="0"/>
              <a:t>- Mayor flexibilidad en la regulación de los derechos patrimoniales. Existe la posibilidad de pactar un mayor poder de voto en los estatutos sociales o de prohibir la negociación de acciones por un plazo de hasta 10 años. </a:t>
            </a:r>
            <a:endParaRPr lang="es-AR" b="1" dirty="0" smtClean="0"/>
          </a:p>
          <a:p>
            <a:pPr algn="just"/>
            <a:r>
              <a:rPr lang="es-AR" b="1" dirty="0"/>
              <a:t/>
            </a:r>
            <a:br>
              <a:rPr lang="es-AR" b="1" dirty="0"/>
            </a:br>
            <a:r>
              <a:rPr lang="es-AR" b="1" dirty="0"/>
              <a:t>- También se puede registrar como </a:t>
            </a:r>
            <a:r>
              <a:rPr lang="es-AR" b="1" dirty="0" err="1"/>
              <a:t>PyME</a:t>
            </a:r>
            <a:r>
              <a:rPr lang="es-AR" b="1" dirty="0"/>
              <a:t>, lo cual le permite: </a:t>
            </a:r>
            <a:r>
              <a:rPr lang="es-AR" b="1" dirty="0" smtClean="0"/>
              <a:t>descontar </a:t>
            </a:r>
            <a:r>
              <a:rPr lang="es-AR" b="1" dirty="0"/>
              <a:t>ganancias hasta el 10% de la inversión; Pagar IVA a 90 días; Compensar el impuesto al cheque; Eliminar el impuesto a la ganancia mínima presunta; Acceder a créditos con tasas bonificadas</a:t>
            </a:r>
            <a:r>
              <a:rPr lang="es-AR" b="1" dirty="0" smtClean="0"/>
              <a:t>.</a:t>
            </a:r>
          </a:p>
          <a:p>
            <a:pPr algn="just"/>
            <a:endParaRPr lang="es-AR" b="1" dirty="0"/>
          </a:p>
          <a:p>
            <a:pPr algn="just"/>
            <a:r>
              <a:rPr lang="es-AR" b="1" dirty="0"/>
              <a:t>- Su inscripción es más económica y más rápida que el resto de las sociedades</a:t>
            </a:r>
            <a:r>
              <a:rPr lang="es-AR" b="1" dirty="0" smtClean="0"/>
              <a:t>.</a:t>
            </a:r>
          </a:p>
          <a:p>
            <a:pPr algn="just"/>
            <a:endParaRPr lang="es-AR" b="1" dirty="0"/>
          </a:p>
          <a:p>
            <a:pPr algn="just"/>
            <a:r>
              <a:rPr lang="es-AR" b="1" dirty="0"/>
              <a:t>- La ley de Apoyo al capital emprendedor previó que las SAS tendrían la posibilidad de gestionar sus cuentas bancarias en rápidamente ante varios bancos</a:t>
            </a:r>
            <a:r>
              <a:rPr lang="es-AR" b="1" dirty="0" smtClean="0"/>
              <a:t>.</a:t>
            </a:r>
          </a:p>
          <a:p>
            <a:pPr algn="just"/>
            <a:endParaRPr lang="es-AR" b="1" dirty="0"/>
          </a:p>
          <a:p>
            <a:pPr algn="just"/>
            <a:r>
              <a:rPr lang="es-AR" b="1" dirty="0"/>
              <a:t>- No tienen la necesidad de concurrir a la AFIP para realizar el trámite de relación del Administrador de Relaciones para comenzar a funcionar, lo cual sí deben hacer el resto de las sociedades hasta el día de la fecha.</a:t>
            </a:r>
          </a:p>
          <a:p>
            <a:pPr algn="just"/>
            <a:endParaRPr lang="es-AR" dirty="0"/>
          </a:p>
        </p:txBody>
      </p:sp>
    </p:spTree>
    <p:extLst>
      <p:ext uri="{BB962C8B-B14F-4D97-AF65-F5344CB8AC3E}">
        <p14:creationId xmlns:p14="http://schemas.microsoft.com/office/powerpoint/2010/main" val="44618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hincheta">
  <a:themeElements>
    <a:clrScheme name="Chincheta">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hincheta">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artoné">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175</TotalTime>
  <Words>478</Words>
  <Application>Microsoft Office PowerPoint</Application>
  <PresentationFormat>Presentación en pantalla (4:3)</PresentationFormat>
  <Paragraphs>38</Paragraphs>
  <Slides>5</Slides>
  <Notes>0</Notes>
  <HiddenSlides>1</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Chincheta</vt:lpstr>
      <vt:lpstr>SOCIEDADES ANONIMAS SIMPLIFICADAS</vt:lpstr>
      <vt:lpstr>SOCIEDADES ANONIMAS SIMPLIFICADAS</vt:lpstr>
      <vt:lpstr>¿CÓMO SE CONSTITUYEN?</vt:lpstr>
      <vt:lpstr>¿CÓMO SE CONSTITUYEN?</vt:lpstr>
      <vt:lpstr>¿CUÁLES SON LAS VENTAJAS?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Gustavo Martinez</dc:creator>
  <cp:lastModifiedBy>Ricardo Gustavo Martinez</cp:lastModifiedBy>
  <cp:revision>18</cp:revision>
  <cp:lastPrinted>2019-08-16T18:57:01Z</cp:lastPrinted>
  <dcterms:created xsi:type="dcterms:W3CDTF">2019-08-16T17:55:50Z</dcterms:created>
  <dcterms:modified xsi:type="dcterms:W3CDTF">2019-08-16T21:09:49Z</dcterms:modified>
</cp:coreProperties>
</file>