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47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06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633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8408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040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740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880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918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17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11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51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78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00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35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82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61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4AE7-0112-4A81-9F7E-572F3EEA1973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15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84AE7-0112-4A81-9F7E-572F3EEA1973}" type="datetimeFigureOut">
              <a:rPr lang="pt-BR" smtClean="0"/>
              <a:t>17/05/2017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3C568-870D-4B44-8D85-3FD6A0DF88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439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0655" y="637308"/>
            <a:ext cx="10016836" cy="3311237"/>
          </a:xfrm>
        </p:spPr>
        <p:txBody>
          <a:bodyPr>
            <a:normAutofit fontScale="90000"/>
          </a:bodyPr>
          <a:lstStyle/>
          <a:p>
            <a:r>
              <a:rPr lang="pt-BR" dirty="0">
                <a:effectLst/>
              </a:rPr>
              <a:t>RADAR ULTRASÔNICO </a:t>
            </a:r>
            <a:br>
              <a:rPr lang="pt-BR" dirty="0">
                <a:effectLst/>
              </a:rPr>
            </a:br>
            <a:r>
              <a:rPr lang="pt-BR" dirty="0">
                <a:effectLst/>
              </a:rPr>
              <a:t>MILITAR - MARINHA DO BRASIL </a:t>
            </a:r>
            <a:br>
              <a:rPr lang="pt-BR" dirty="0">
                <a:effectLst/>
              </a:rPr>
            </a:br>
            <a:r>
              <a:rPr lang="pt-BR" dirty="0">
                <a:effectLst/>
              </a:rPr>
              <a:t>  (F LIBERAL / F-43)</a:t>
            </a:r>
            <a:br>
              <a:rPr lang="pt-BR" dirty="0">
                <a:effectLst/>
              </a:rPr>
            </a:br>
            <a:r>
              <a:rPr lang="pt-BR" dirty="0">
                <a:effectLst/>
              </a:rPr>
              <a:t> 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4909" y="3602037"/>
            <a:ext cx="2491821" cy="282647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dirty="0"/>
              <a:t>Adriano Carvalho</a:t>
            </a:r>
          </a:p>
          <a:p>
            <a:pPr algn="l"/>
            <a:r>
              <a:rPr lang="pt-BR" dirty="0"/>
              <a:t>Luiz Carlos</a:t>
            </a:r>
          </a:p>
          <a:p>
            <a:pPr algn="l"/>
            <a:r>
              <a:rPr lang="pt-BR" dirty="0" err="1"/>
              <a:t>Thiarlleson</a:t>
            </a:r>
            <a:endParaRPr lang="pt-BR" dirty="0"/>
          </a:p>
          <a:p>
            <a:pPr algn="l"/>
            <a:r>
              <a:rPr lang="pt-BR" dirty="0"/>
              <a:t>Cristiano Roberto</a:t>
            </a:r>
          </a:p>
          <a:p>
            <a:pPr algn="l"/>
            <a:r>
              <a:rPr lang="pt-BR" dirty="0" err="1" smtClean="0"/>
              <a:t>Marllon</a:t>
            </a:r>
            <a:r>
              <a:rPr lang="pt-BR" dirty="0" smtClean="0"/>
              <a:t> </a:t>
            </a:r>
            <a:r>
              <a:rPr lang="pt-BR" dirty="0"/>
              <a:t>Moraes</a:t>
            </a:r>
          </a:p>
          <a:p>
            <a:pPr algn="l"/>
            <a:r>
              <a:rPr lang="pt-BR" dirty="0"/>
              <a:t>Victor Correa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18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8669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8. RISCOS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690255"/>
            <a:ext cx="10429357" cy="4849089"/>
          </a:xfrm>
        </p:spPr>
        <p:txBody>
          <a:bodyPr>
            <a:normAutofit/>
          </a:bodyPr>
          <a:lstStyle/>
          <a:p>
            <a:r>
              <a:rPr lang="pt-BR" dirty="0">
                <a:effectLst/>
              </a:rPr>
              <a:t>Devido à complexidade do projeto, a implementação de uma solução adequada pode </a:t>
            </a:r>
            <a:r>
              <a:rPr lang="pt-BR" sz="2400" dirty="0">
                <a:effectLst/>
              </a:rPr>
              <a:t>ESTENDER O PRAZO</a:t>
            </a:r>
            <a:r>
              <a:rPr lang="pt-BR" dirty="0">
                <a:effectLst/>
              </a:rPr>
              <a:t> de entrega.</a:t>
            </a:r>
          </a:p>
          <a:p>
            <a:pPr marL="0" indent="0">
              <a:buNone/>
            </a:pP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22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8669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9. PRAZO E INVESTIMENTO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690255"/>
            <a:ext cx="10429357" cy="4849089"/>
          </a:xfrm>
        </p:spPr>
        <p:txBody>
          <a:bodyPr>
            <a:normAutofit/>
          </a:bodyPr>
          <a:lstStyle/>
          <a:p>
            <a:r>
              <a:rPr lang="pt-BR" sz="2800" dirty="0">
                <a:effectLst/>
              </a:rPr>
              <a:t>Prazo: 30 de junho de 2017</a:t>
            </a:r>
          </a:p>
          <a:p>
            <a:r>
              <a:rPr lang="pt-BR" sz="2800" dirty="0">
                <a:effectLst/>
              </a:rPr>
              <a:t>Investimento – R$ 200000,00</a:t>
            </a:r>
          </a:p>
          <a:p>
            <a:pPr marL="0" indent="0">
              <a:buNone/>
            </a:pP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87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8669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10. PLANO DE AQUISIÇÕES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690255"/>
            <a:ext cx="10429357" cy="4849089"/>
          </a:xfrm>
        </p:spPr>
        <p:txBody>
          <a:bodyPr>
            <a:normAutofit/>
          </a:bodyPr>
          <a:lstStyle/>
          <a:p>
            <a:r>
              <a:rPr lang="pt-BR" sz="2800" dirty="0">
                <a:effectLst/>
              </a:rPr>
              <a:t>Sem  Aquisições </a:t>
            </a:r>
          </a:p>
          <a:p>
            <a:pPr marL="0" indent="0">
              <a:buNone/>
            </a:pP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464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8669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11. PRINCIPAIS ETAPAS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7" y="1496292"/>
            <a:ext cx="9892146" cy="5264726"/>
          </a:xfrm>
        </p:spPr>
      </p:pic>
    </p:spTree>
    <p:extLst>
      <p:ext uri="{BB962C8B-B14F-4D97-AF65-F5344CB8AC3E}">
        <p14:creationId xmlns:p14="http://schemas.microsoft.com/office/powerpoint/2010/main" val="28815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8669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12. RELAÇÃO DAS PARTES INTERESSADAS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013538"/>
              </p:ext>
            </p:extLst>
          </p:nvPr>
        </p:nvGraphicFramePr>
        <p:xfrm>
          <a:off x="914400" y="2095500"/>
          <a:ext cx="10353675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05745">
                  <a:extLst>
                    <a:ext uri="{9D8B030D-6E8A-4147-A177-3AD203B41FA5}">
                      <a16:colId xmlns="" xmlns:a16="http://schemas.microsoft.com/office/drawing/2014/main" val="4016962615"/>
                    </a:ext>
                  </a:extLst>
                </a:gridCol>
                <a:gridCol w="2496705">
                  <a:extLst>
                    <a:ext uri="{9D8B030D-6E8A-4147-A177-3AD203B41FA5}">
                      <a16:colId xmlns="" xmlns:a16="http://schemas.microsoft.com/office/drawing/2014/main" val="2703855522"/>
                    </a:ext>
                  </a:extLst>
                </a:gridCol>
                <a:gridCol w="3451225">
                  <a:extLst>
                    <a:ext uri="{9D8B030D-6E8A-4147-A177-3AD203B41FA5}">
                      <a16:colId xmlns="" xmlns:a16="http://schemas.microsoft.com/office/drawing/2014/main" val="1595908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effectLst/>
                        </a:rPr>
                        <a:t>Nome </a:t>
                      </a:r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effectLst/>
                        </a:rPr>
                        <a:t>Cargo</a:t>
                      </a:r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effectLst/>
                        </a:rPr>
                        <a:t>Função</a:t>
                      </a:r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4098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effectLst/>
                        </a:rPr>
                        <a:t>Antonio Luiz Von </a:t>
                      </a:r>
                      <a:r>
                        <a:rPr lang="en-US" sz="1800" kern="1200" dirty="0" err="1">
                          <a:effectLst/>
                        </a:rPr>
                        <a:t>Hoonholtz</a:t>
                      </a:r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effectLst/>
                        </a:rPr>
                        <a:t>D.R.H</a:t>
                      </a:r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Capitão</a:t>
                      </a:r>
                      <a:r>
                        <a:rPr lang="en-US" sz="1800" kern="1200" dirty="0">
                          <a:effectLst/>
                        </a:rPr>
                        <a:t> de </a:t>
                      </a:r>
                      <a:r>
                        <a:rPr lang="en-US" sz="1800" kern="1200" dirty="0" err="1">
                          <a:effectLst/>
                        </a:rPr>
                        <a:t>Fragata</a:t>
                      </a:r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17387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  Francisco </a:t>
                      </a:r>
                      <a:r>
                        <a:rPr lang="en-US" sz="1800" kern="1200" dirty="0" err="1">
                          <a:effectLst/>
                        </a:rPr>
                        <a:t>Calheiros</a:t>
                      </a:r>
                      <a:r>
                        <a:rPr lang="en-US" sz="1800" kern="1200" dirty="0">
                          <a:effectLst/>
                        </a:rPr>
                        <a:t> da </a:t>
                      </a:r>
                      <a:r>
                        <a:rPr lang="en-US" sz="1800" kern="1200" dirty="0" err="1">
                          <a:effectLst/>
                        </a:rPr>
                        <a:t>Graça</a:t>
                      </a:r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effectLst/>
                        </a:rPr>
                        <a:t>D.R.H</a:t>
                      </a:r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effectLst/>
                        </a:rPr>
                        <a:t>Capitão</a:t>
                      </a:r>
                      <a:r>
                        <a:rPr lang="en-US" sz="1800" kern="1200" dirty="0">
                          <a:effectLst/>
                        </a:rPr>
                        <a:t> de </a:t>
                      </a:r>
                      <a:r>
                        <a:rPr lang="en-US" sz="1800" kern="1200" dirty="0" err="1">
                          <a:effectLst/>
                        </a:rPr>
                        <a:t>Fragata</a:t>
                      </a:r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3546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  José </a:t>
                      </a:r>
                      <a:r>
                        <a:rPr lang="en-US" sz="1800" kern="1200" dirty="0" err="1">
                          <a:effectLst/>
                        </a:rPr>
                        <a:t>Cândido</a:t>
                      </a:r>
                      <a:r>
                        <a:rPr lang="en-US" sz="1800" kern="1200" dirty="0"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</a:rPr>
                        <a:t>Guillobel</a:t>
                      </a:r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effectLst/>
                        </a:rPr>
                        <a:t>D.R.C.M</a:t>
                      </a:r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effectLst/>
                        </a:rPr>
                        <a:t>Contra - Almirante</a:t>
                      </a:r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4537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effectLst/>
                        </a:rPr>
                        <a:t>Arthur </a:t>
                      </a:r>
                      <a:r>
                        <a:rPr lang="en-US" sz="1800" kern="1200" dirty="0" err="1">
                          <a:effectLst/>
                        </a:rPr>
                        <a:t>Jaceguay</a:t>
                      </a:r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effectLst/>
                        </a:rPr>
                        <a:t>S.N</a:t>
                      </a:r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effectLst/>
                        </a:rPr>
                        <a:t>Almirante</a:t>
                      </a:r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4656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effectLst/>
                        </a:rPr>
                        <a:t>Orlando Augusto Amaral </a:t>
                      </a:r>
                      <a:r>
                        <a:rPr lang="en-US" sz="1800" kern="1200" dirty="0" err="1">
                          <a:effectLst/>
                        </a:rPr>
                        <a:t>Affonso</a:t>
                      </a:r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effectLst/>
                        </a:rPr>
                        <a:t>D.N.H</a:t>
                      </a:r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>
                          <a:effectLst/>
                        </a:rPr>
                        <a:t>Capitão-de-Mar-e-Guerra</a:t>
                      </a:r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33977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47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CRONONOGRAMA DO TAP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4" y="1579418"/>
            <a:ext cx="10516205" cy="4918364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effectLst/>
              </a:rPr>
              <a:t>1. OBJETIVO DO PROJETO</a:t>
            </a:r>
          </a:p>
          <a:p>
            <a:r>
              <a:rPr lang="pt-BR" b="1" dirty="0">
                <a:effectLst/>
              </a:rPr>
              <a:t>2. JUSTIFICATIVAS</a:t>
            </a:r>
          </a:p>
          <a:p>
            <a:r>
              <a:rPr lang="pt-BR" b="1" dirty="0">
                <a:effectLst/>
              </a:rPr>
              <a:t>3. GERENTE DO PROJETO, RESPONSABILIBIDADES E AUTORIDADE</a:t>
            </a:r>
          </a:p>
          <a:p>
            <a:r>
              <a:rPr lang="en-US" b="1" dirty="0">
                <a:effectLst/>
              </a:rPr>
              <a:t>4. METAS</a:t>
            </a:r>
          </a:p>
          <a:p>
            <a:r>
              <a:rPr lang="en-US" b="1" dirty="0">
                <a:effectLst/>
              </a:rPr>
              <a:t>5. PREMISSAS</a:t>
            </a:r>
          </a:p>
          <a:p>
            <a:r>
              <a:rPr lang="en-US" b="1" dirty="0">
                <a:effectLst/>
              </a:rPr>
              <a:t>6. RESTRIÇÕES</a:t>
            </a:r>
          </a:p>
          <a:p>
            <a:r>
              <a:rPr lang="pt-BR" b="1" dirty="0">
                <a:effectLst/>
              </a:rPr>
              <a:t>7. METODOLOGIA</a:t>
            </a:r>
            <a:endParaRPr lang="pt-BR" dirty="0">
              <a:effectLst/>
            </a:endParaRPr>
          </a:p>
          <a:p>
            <a:r>
              <a:rPr lang="en-US" b="1" dirty="0">
                <a:effectLst/>
              </a:rPr>
              <a:t>8. RISCOS</a:t>
            </a:r>
          </a:p>
          <a:p>
            <a:r>
              <a:rPr lang="en-US" b="1" dirty="0">
                <a:effectLst/>
              </a:rPr>
              <a:t>9. PRAZO E INVESTIMENTO</a:t>
            </a:r>
          </a:p>
          <a:p>
            <a:r>
              <a:rPr lang="en-US" b="1" dirty="0">
                <a:effectLst/>
              </a:rPr>
              <a:t>10. PLANO DE AQUISIÇÕES</a:t>
            </a:r>
          </a:p>
          <a:p>
            <a:r>
              <a:rPr lang="en-US" b="1" dirty="0">
                <a:effectLst/>
              </a:rPr>
              <a:t>11. PRINCIPAIS ETAPAS</a:t>
            </a:r>
          </a:p>
          <a:p>
            <a:r>
              <a:rPr lang="en-US" b="1" dirty="0">
                <a:effectLst/>
              </a:rPr>
              <a:t>12. RELAÇÃO DAS PARTES INTERESSADAS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84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86691"/>
          </a:xfrm>
        </p:spPr>
        <p:txBody>
          <a:bodyPr/>
          <a:lstStyle/>
          <a:p>
            <a:r>
              <a:rPr lang="en-US" dirty="0">
                <a:effectLst/>
              </a:rPr>
              <a:t>1. OBJETIVO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7"/>
            <a:ext cx="5354782" cy="484865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>
                <a:effectLst/>
              </a:rPr>
              <a:t>A Fragata Liberal (F-43) é uma fragata da Classe Niterói, da Marinha do Brasil. Fruto do "Programa de Renovação e Ampliação de Meios Flutuantes" da Marinha, concebido na década de 1970.</a:t>
            </a:r>
          </a:p>
          <a:p>
            <a:pPr algn="just"/>
            <a:r>
              <a:rPr lang="pt-BR" dirty="0">
                <a:effectLst/>
              </a:rPr>
              <a:t>Construída nos estaleiros </a:t>
            </a:r>
            <a:r>
              <a:rPr lang="pt-BR" dirty="0" err="1">
                <a:effectLst/>
              </a:rPr>
              <a:t>Vosper-Tornicroft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Ltd</a:t>
            </a:r>
            <a:r>
              <a:rPr lang="pt-BR" dirty="0">
                <a:effectLst/>
              </a:rPr>
              <a:t>., na Inglaterra, em 1975, o seu batimento de quilha ocorreu a 2 de maio. </a:t>
            </a:r>
          </a:p>
          <a:p>
            <a:pPr algn="just"/>
            <a:r>
              <a:rPr lang="pt-BR" dirty="0">
                <a:effectLst/>
              </a:rPr>
              <a:t> Atualmente está em missão pela ONU, desde setembro de 2016, na Força Interina das Nações Unidas no Líbano, </a:t>
            </a:r>
            <a:r>
              <a:rPr lang="pt-BR" b="1" dirty="0">
                <a:solidFill>
                  <a:srgbClr val="FFFF00"/>
                </a:solidFill>
                <a:effectLst/>
              </a:rPr>
              <a:t>devido a crescente tensão internacional, juntando a isso ameaças terroristas, tornou-se necessário o investimento em um SISTEMA DE DEFESA ANTÍ MÍSSIL, implantado utilizando um RADAR ULTRASÔNICO</a:t>
            </a:r>
            <a:r>
              <a:rPr lang="pt-BR" dirty="0">
                <a:solidFill>
                  <a:srgbClr val="FFFF00"/>
                </a:solidFill>
                <a:effectLst/>
              </a:rPr>
              <a:t>,</a:t>
            </a:r>
            <a:r>
              <a:rPr lang="pt-BR" dirty="0">
                <a:effectLst/>
              </a:rPr>
              <a:t> para proteger a integridade da embarcação e de sua tripulação.</a:t>
            </a:r>
          </a:p>
          <a:p>
            <a:pPr algn="just"/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72" y="1690688"/>
            <a:ext cx="51018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86691"/>
          </a:xfrm>
        </p:spPr>
        <p:txBody>
          <a:bodyPr/>
          <a:lstStyle/>
          <a:p>
            <a:r>
              <a:rPr lang="pt-BR" dirty="0">
                <a:effectLst/>
              </a:rPr>
              <a:t>2. JUSTIFICATIVAS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690687"/>
            <a:ext cx="6560127" cy="484865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dirty="0">
                <a:effectLst/>
              </a:rPr>
              <a:t>O projeto está sendo conduzido a fim de prevenir que no </a:t>
            </a:r>
            <a:r>
              <a:rPr lang="pt-BR" sz="2300" dirty="0">
                <a:effectLst/>
              </a:rPr>
              <a:t>caso de ocorrer um ataque a F Liberal / F- 43 da Marinha do Brasil o sistema de guerra antiaérea (AAW) naval seja capaz de conter ataques de saturação. </a:t>
            </a:r>
          </a:p>
          <a:p>
            <a:pPr algn="just"/>
            <a:r>
              <a:rPr lang="pt-BR" sz="2300" dirty="0">
                <a:effectLst/>
              </a:rPr>
              <a:t>Quanto maior a razão de varredura do radar, maior a quantidade de informação do alvo. A razão de dados é proporcional a rotação da antena.</a:t>
            </a:r>
          </a:p>
          <a:p>
            <a:pPr algn="just"/>
            <a:r>
              <a:rPr lang="pt-BR" sz="2300" dirty="0">
                <a:effectLst/>
              </a:rPr>
              <a:t>O sensor ultrassônico é composto de um emissor e um receptor de ondas sonoras. O sinal emitido, ao colidir com qualquer obstáculo, é refletido de volta na direção do sensor. Durante todo o processo, o aparelho está com uma espécie de “cronômetro” de alta precisão funcionando. </a:t>
            </a:r>
          </a:p>
          <a:p>
            <a:pPr algn="just"/>
            <a:r>
              <a:rPr lang="pt-BR" sz="2300" dirty="0">
                <a:effectLst/>
              </a:rPr>
              <a:t>Assim, podemos saber quanto tempo o sinal levou desde a sua emissão até o seu retorno. Como a velocidade do som no ar é conhecida, é possível, de posse do tempo que o sinal levou para ir até o obstáculo e voltar, calcular a distância entre o sensor e o obstáculo. </a:t>
            </a:r>
            <a:endParaRPr lang="pt-BR" sz="23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582" y="1690687"/>
            <a:ext cx="4228970" cy="484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86691"/>
          </a:xfrm>
        </p:spPr>
        <p:txBody>
          <a:bodyPr>
            <a:normAutofit fontScale="90000"/>
          </a:bodyPr>
          <a:lstStyle/>
          <a:p>
            <a:r>
              <a:rPr lang="pt-BR" dirty="0">
                <a:effectLst/>
              </a:rPr>
              <a:t>3. GERENTE DO PROJETO, RESPONSABILIBIDADES E AUTORIDADE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2244436"/>
            <a:ext cx="10429357" cy="4294908"/>
          </a:xfrm>
        </p:spPr>
        <p:txBody>
          <a:bodyPr>
            <a:normAutofit/>
          </a:bodyPr>
          <a:lstStyle/>
          <a:p>
            <a:pPr algn="just"/>
            <a:r>
              <a:rPr lang="pt-BR" b="1" dirty="0">
                <a:solidFill>
                  <a:srgbClr val="FFC000"/>
                </a:solidFill>
                <a:effectLst/>
              </a:rPr>
              <a:t>ADRIANO CARVALHO / THIARLLESON SANTOS / CRISTIANO ROBERTO / LUIZ CARLOS / MARLLON MORAES / VICTOR CORRÊA </a:t>
            </a:r>
            <a:r>
              <a:rPr lang="pt-BR" dirty="0">
                <a:effectLst/>
              </a:rPr>
              <a:t>tem autoridade para selecionar o seu pessoal e determinar o orçamento para este projeto.</a:t>
            </a:r>
          </a:p>
        </p:txBody>
      </p:sp>
    </p:spTree>
    <p:extLst>
      <p:ext uri="{BB962C8B-B14F-4D97-AF65-F5344CB8AC3E}">
        <p14:creationId xmlns:p14="http://schemas.microsoft.com/office/powerpoint/2010/main" val="8977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8669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4. METAS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2189018"/>
            <a:ext cx="10429357" cy="4350326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effectLst/>
              </a:rPr>
              <a:t>Confeccionar um SISTEMA ANTI MISSIL para a F Liberal / F – 43 da Marinha do Brasil com o uso de RADAR ULTRASONICO capaz de neutralizar ataques contra a embarcação.</a:t>
            </a:r>
          </a:p>
        </p:txBody>
      </p:sp>
    </p:spTree>
    <p:extLst>
      <p:ext uri="{BB962C8B-B14F-4D97-AF65-F5344CB8AC3E}">
        <p14:creationId xmlns:p14="http://schemas.microsoft.com/office/powerpoint/2010/main" val="27807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8669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5. PREMISSAS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690255"/>
            <a:ext cx="10429357" cy="4849089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effectLst/>
              </a:rPr>
              <a:t>a.       Os departamentos de AUTOMAÇÃO e TI darão apoio ao projeto até a conclusão      do mesmo.</a:t>
            </a:r>
          </a:p>
          <a:p>
            <a:pPr algn="just"/>
            <a:r>
              <a:rPr lang="pt-BR" dirty="0">
                <a:effectLst/>
              </a:rPr>
              <a:t>b.       Necessidades conflitantes com relação aos recursos do projeto e prioridades entre este e outros projetos serão resolvidas pelo PMO</a:t>
            </a:r>
          </a:p>
          <a:p>
            <a:pPr algn="just"/>
            <a:r>
              <a:rPr lang="pt-BR" dirty="0">
                <a:effectLst/>
              </a:rPr>
              <a:t>c.       É necessário o apoio irrestrito de todos os envolvidos dentro da divisão. </a:t>
            </a:r>
            <a:endParaRPr lang="pt-BR" dirty="0" smtClean="0">
              <a:effectLst/>
            </a:endParaRPr>
          </a:p>
          <a:p>
            <a:pPr algn="just"/>
            <a:r>
              <a:rPr lang="pt-BR" dirty="0" smtClean="0">
                <a:effectLst/>
              </a:rPr>
              <a:t>d</a:t>
            </a:r>
            <a:r>
              <a:rPr lang="pt-BR" dirty="0">
                <a:effectLst/>
              </a:rPr>
              <a:t>.       Os membros da equipe terão dedicação exclusiva ao projeto.</a:t>
            </a:r>
          </a:p>
          <a:p>
            <a:pPr algn="just"/>
            <a:r>
              <a:rPr lang="pt-BR" dirty="0">
                <a:effectLst/>
              </a:rPr>
              <a:t>e.     A equipe do projeto tem conhecimentos de gerenciamento de projetos, automação e informática.</a:t>
            </a:r>
          </a:p>
        </p:txBody>
      </p:sp>
    </p:spTree>
    <p:extLst>
      <p:ext uri="{BB962C8B-B14F-4D97-AF65-F5344CB8AC3E}">
        <p14:creationId xmlns:p14="http://schemas.microsoft.com/office/powerpoint/2010/main" val="13374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8669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6. RESTRIÇÕES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690255"/>
            <a:ext cx="10429357" cy="4849089"/>
          </a:xfrm>
        </p:spPr>
        <p:txBody>
          <a:bodyPr>
            <a:normAutofit/>
          </a:bodyPr>
          <a:lstStyle/>
          <a:p>
            <a:r>
              <a:rPr lang="pt-BR" dirty="0">
                <a:effectLst/>
              </a:rPr>
              <a:t>a.       O orçamento é limitado a R$200.000,00.</a:t>
            </a:r>
          </a:p>
          <a:p>
            <a:r>
              <a:rPr lang="pt-BR" dirty="0">
                <a:effectLst/>
              </a:rPr>
              <a:t>b.       O prazo-limite é fim de 30 de junho de 2017.</a:t>
            </a:r>
          </a:p>
          <a:p>
            <a:r>
              <a:rPr lang="pt-BR" dirty="0">
                <a:effectLst/>
              </a:rPr>
              <a:t>c.       O projeto deve ser mantido dentro da esfera departamental, tendo apenas o contato externo com as áreas de TI e com a Diretoria da Marinha do Brasil.</a:t>
            </a:r>
          </a:p>
          <a:p>
            <a:r>
              <a:rPr lang="pt-BR" dirty="0">
                <a:effectLst/>
              </a:rPr>
              <a:t>d.       Não está prevista verba para terceirização.</a:t>
            </a:r>
          </a:p>
          <a:p>
            <a:pPr marL="0" indent="0">
              <a:buNone/>
            </a:pP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980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8669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6. RESTRIÇÕES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690255"/>
            <a:ext cx="10429357" cy="4849089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effectLst/>
              </a:rPr>
              <a:t>- Documentação do projeto de acordo com os padrões do PMI</a:t>
            </a:r>
          </a:p>
          <a:p>
            <a:pPr algn="just"/>
            <a:r>
              <a:rPr lang="pt-BR" sz="2400" dirty="0">
                <a:effectLst/>
              </a:rPr>
              <a:t>- Avaliação detalhada da situação atual</a:t>
            </a:r>
          </a:p>
          <a:p>
            <a:pPr algn="just"/>
            <a:r>
              <a:rPr lang="pt-BR" sz="2400" dirty="0">
                <a:effectLst/>
              </a:rPr>
              <a:t>- Entrevistas com Diretoria da Marinha e Departamentos da MB correlatos ao projeto.</a:t>
            </a:r>
          </a:p>
          <a:p>
            <a:pPr algn="just"/>
            <a:r>
              <a:rPr lang="pt-BR" sz="2400" dirty="0">
                <a:effectLst/>
              </a:rPr>
              <a:t>- Relatório com recomendações de soluções para o problema.</a:t>
            </a:r>
          </a:p>
          <a:p>
            <a:pPr algn="just"/>
            <a:r>
              <a:rPr lang="pt-BR" sz="2400" dirty="0">
                <a:effectLst/>
              </a:rPr>
              <a:t>- Apresentação para a Diretoria da Marinha e Conselho do Estado Maior. </a:t>
            </a:r>
          </a:p>
          <a:p>
            <a:pPr marL="0" indent="0" algn="just">
              <a:buNone/>
            </a:pPr>
            <a:r>
              <a:rPr lang="pt-BR" sz="2400" dirty="0">
                <a:effectLst/>
              </a:rPr>
              <a:t> </a:t>
            </a:r>
          </a:p>
          <a:p>
            <a:pPr marL="0" indent="0">
              <a:buNone/>
            </a:pP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51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699</TotalTime>
  <Words>706</Words>
  <Application>Microsoft Office PowerPoint</Application>
  <PresentationFormat>Personalizar</PresentationFormat>
  <Paragraphs>78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Damask</vt:lpstr>
      <vt:lpstr>RADAR ULTRASÔNICO  MILITAR - MARINHA DO BRASIL    (F LIBERAL / F-43)  </vt:lpstr>
      <vt:lpstr>CRONONOGRAMA DO TAP</vt:lpstr>
      <vt:lpstr>1. OBJETIVO DO PROJETO</vt:lpstr>
      <vt:lpstr>2. JUSTIFICATIVAS</vt:lpstr>
      <vt:lpstr>3. GERENTE DO PROJETO, RESPONSABILIBIDADES E AUTORIDADE</vt:lpstr>
      <vt:lpstr>4. METAS</vt:lpstr>
      <vt:lpstr>5. PREMISSAS</vt:lpstr>
      <vt:lpstr>6. RESTRIÇÕES</vt:lpstr>
      <vt:lpstr>6. RESTRIÇÕES</vt:lpstr>
      <vt:lpstr>8. RISCOS</vt:lpstr>
      <vt:lpstr>9. PRAZO E INVESTIMENTO</vt:lpstr>
      <vt:lpstr>10. PLANO DE AQUISIÇÕES</vt:lpstr>
      <vt:lpstr>11. PRINCIPAIS ETAPAS</vt:lpstr>
      <vt:lpstr>12. RELAÇÃO DAS PARTES INTERESSADAS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Robótica</dc:title>
  <dc:creator>Adriano_Carvalho</dc:creator>
  <cp:lastModifiedBy>Thiarlleson</cp:lastModifiedBy>
  <cp:revision>63</cp:revision>
  <cp:lastPrinted>2017-05-16T19:01:21Z</cp:lastPrinted>
  <dcterms:created xsi:type="dcterms:W3CDTF">2017-05-15T02:02:34Z</dcterms:created>
  <dcterms:modified xsi:type="dcterms:W3CDTF">2017-05-17T18:18:24Z</dcterms:modified>
</cp:coreProperties>
</file>