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>
                <a:latin typeface="Times New Roman"/>
              </a:rPr>
              <a:t>&lt;cabeçalho&gt;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>
                <a:latin typeface="Times New Roman"/>
              </a:rPr>
              <a:t>&lt;rodapé&gt;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D3FE5B2-6715-4FEF-9A85-00A06FFE33E3}" type="slidenum">
              <a:rPr lang="pt-BR" sz="1400">
                <a:latin typeface="Times New Roman"/>
              </a:r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Falar do uso das redes sem fio em carros...estudos..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C99D90B-0DF5-44BF-B158-B67036193A60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Falar do uso das redes sem fio em carros...estudos..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C5B6A24-FF06-419D-9B15-C0FE96D6574B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Falar do uso das redes sem fio em carros...estudos..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57DE993-0B78-4971-9088-644817D57101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Falar do uso das redes sem fio em carros...estudos..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BB67759-F2E1-40EB-83B1-3F7AEB33FAA4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Falar do uso das redes sem fio em carros...estudos..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A2177E0-A805-49C1-85F5-82C344A4DF9A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Falar do uso das redes sem fio em carros...estudos..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7E13B33-98A5-45CF-8684-D2F87473E28E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Falar do uso das redes sem fio em carros...estudos..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D12969D-900B-44EE-9D73-418DA3BDF4D4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Falar do uso das redes sem fio em carros...estudos..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989893F-F02F-497C-8C03-563925C8C08E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Falar do uso das redes sem fio em carros...estudos..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BB40A11-9DBA-4456-AF5E-2F468B60E556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Falar do uso das redes sem fio em carros...estudos..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19AF403-B2B8-45EC-96D4-CBED8A4D1FF4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Falar do uso das redes sem fio em carros...estudos..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EAA34F7-2F23-4516-8246-11AB6179ECAA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Falar do uso das redes sem fio em carros...estudos..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038ADA0-EB1B-46B4-ADCB-25A7114E78DF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Falar do uso das redes sem fio em carros...estudos..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3C1F327-AF97-4808-9F7C-B418E6647992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Falar do uso das redes sem fio em carros...estudos..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098FB1E-7FEA-4AFF-87A8-06E8861C7442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Falar do uso das redes sem fio em carros...estudos..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3B1CC37-E4BE-430D-A054-B5E8E57D93AB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Falar do uso das redes sem fio em carros...estudos..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EFB56CB-B7D7-41CA-A9B4-46B886794E91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Falar do uso das redes sem fio em carros...estudos..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B7A2864-3D6C-400E-BA65-6C3EF3E93CC8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Falar do uso das redes sem fio em carros...estudos..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035F2A2-45FE-4F90-8EE4-EE5E433E6E52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Falar do uso das redes sem fio em carros...estudos..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C85F372-EBB2-4305-8D76-5798E5F48C8F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Falar do uso das redes sem fio em carros...estudos..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F398B3-5DB6-4549-A46E-4DECC428BAF7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Falar do uso das redes sem fio em carros...estudos..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177B537-C0E8-4F09-AFAE-CFF59FBE4C21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Falar do uso das redes sem fio em carros...estudos..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AF83274-719A-4FA3-A5F8-033639A1CD14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Imagem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Imagem 3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8" name="Imagem 7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Imagem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9360" y="-7200"/>
            <a:ext cx="9161280" cy="103968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7" name="CustomShape 2"/>
          <p:cNvSpPr/>
          <p:nvPr/>
        </p:nvSpPr>
        <p:spPr>
          <a:xfrm>
            <a:off x="4381560" y="-7200"/>
            <a:ext cx="4760640" cy="63648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 rot="21435600">
            <a:off x="-17640" y="200520"/>
            <a:ext cx="9161280" cy="64728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 rot="21435600">
            <a:off x="-14040" y="275040"/>
            <a:ext cx="9173880" cy="52848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-9360" y="-7200"/>
            <a:ext cx="9161280" cy="103968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41" name="CustomShape 2"/>
          <p:cNvSpPr/>
          <p:nvPr/>
        </p:nvSpPr>
        <p:spPr>
          <a:xfrm>
            <a:off x="4381560" y="-7200"/>
            <a:ext cx="4760640" cy="63648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42" name="CustomShape 3"/>
          <p:cNvSpPr/>
          <p:nvPr/>
        </p:nvSpPr>
        <p:spPr>
          <a:xfrm rot="21435600">
            <a:off x="-17640" y="200520"/>
            <a:ext cx="9161280" cy="64728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43" name="CustomShape 4"/>
          <p:cNvSpPr/>
          <p:nvPr/>
        </p:nvSpPr>
        <p:spPr>
          <a:xfrm rot="21435600">
            <a:off x="-14040" y="275040"/>
            <a:ext cx="9173880" cy="52848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51640" y="764640"/>
            <a:ext cx="8603640" cy="1827000"/>
          </a:xfrm>
          <a:prstGeom prst="rect">
            <a:avLst/>
          </a:prstGeom>
          <a:noFill/>
          <a:ln>
            <a:noFill/>
          </a:ln>
        </p:spPr>
        <p:txBody>
          <a:bodyPr lIns="0" tIns="0" rIns="18360" bIns="0" anchor="b"/>
          <a:lstStyle/>
          <a:p>
            <a:r>
              <a:rPr lang="pt-BR" sz="2500" b="1" dirty="0">
                <a:solidFill>
                  <a:srgbClr val="111111"/>
                </a:solidFill>
                <a:latin typeface="Calibri"/>
              </a:rPr>
              <a:t>UEMA – Universidade Estadual do Maranhão</a:t>
            </a:r>
            <a:endParaRPr dirty="0"/>
          </a:p>
          <a:p>
            <a:endParaRPr dirty="0"/>
          </a:p>
          <a:p>
            <a:r>
              <a:rPr lang="pt-BR" sz="2500" b="1" dirty="0">
                <a:solidFill>
                  <a:srgbClr val="111111"/>
                </a:solidFill>
                <a:latin typeface="Calibri"/>
              </a:rPr>
              <a:t>Disciplina: WEB Cliente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6" name="CustomShape 2"/>
          <p:cNvSpPr/>
          <p:nvPr/>
        </p:nvSpPr>
        <p:spPr>
          <a:xfrm>
            <a:off x="533520" y="3228480"/>
            <a:ext cx="7853040" cy="3151080"/>
          </a:xfrm>
          <a:prstGeom prst="rect">
            <a:avLst/>
          </a:prstGeom>
          <a:noFill/>
          <a:ln>
            <a:noFill/>
          </a:ln>
        </p:spPr>
        <p:txBody>
          <a:bodyPr lIns="0" tIns="45000" rIns="18360" bIns="45000"/>
          <a:lstStyle/>
          <a:p>
            <a:pPr algn="r">
              <a:lnSpc>
                <a:spcPct val="100000"/>
              </a:lnSpc>
            </a:pPr>
            <a:r>
              <a:rPr lang="pt-BR" sz="3200" dirty="0">
                <a:solidFill>
                  <a:srgbClr val="111111"/>
                </a:solidFill>
                <a:latin typeface="Constantia"/>
              </a:rPr>
              <a:t>XML(</a:t>
            </a:r>
            <a:r>
              <a:rPr lang="pt-BR" sz="3200" dirty="0" err="1">
                <a:solidFill>
                  <a:srgbClr val="111111"/>
                </a:solidFill>
                <a:latin typeface="Constantia"/>
              </a:rPr>
              <a:t>EXtensible</a:t>
            </a:r>
            <a:r>
              <a:rPr lang="pt-BR" sz="3200" dirty="0">
                <a:solidFill>
                  <a:srgbClr val="111111"/>
                </a:solidFill>
                <a:latin typeface="Constantia"/>
              </a:rPr>
              <a:t> Markup </a:t>
            </a:r>
            <a:r>
              <a:rPr lang="pt-BR" sz="3200" dirty="0" err="1">
                <a:solidFill>
                  <a:srgbClr val="111111"/>
                </a:solidFill>
                <a:latin typeface="Constantia"/>
              </a:rPr>
              <a:t>Language</a:t>
            </a:r>
            <a:r>
              <a:rPr lang="pt-BR" sz="3200" dirty="0">
                <a:solidFill>
                  <a:srgbClr val="111111"/>
                </a:solidFill>
                <a:latin typeface="Constantia"/>
              </a:rPr>
              <a:t>)</a:t>
            </a:r>
          </a:p>
          <a:p>
            <a:pPr algn="r">
              <a:lnSpc>
                <a:spcPct val="100000"/>
              </a:lnSpc>
            </a:pPr>
            <a:r>
              <a:rPr lang="pt-BR" sz="2000" dirty="0">
                <a:solidFill>
                  <a:srgbClr val="111111"/>
                </a:solidFill>
                <a:latin typeface="Constantia"/>
              </a:rPr>
              <a:t>Carlos Adriano Santana Silva</a:t>
            </a:r>
          </a:p>
          <a:p>
            <a:pPr algn="r">
              <a:lnSpc>
                <a:spcPct val="100000"/>
              </a:lnSpc>
            </a:pPr>
            <a:r>
              <a:rPr lang="pt-BR" sz="2000" dirty="0">
                <a:solidFill>
                  <a:srgbClr val="111111"/>
                </a:solidFill>
                <a:latin typeface="Constantia"/>
              </a:rPr>
              <a:t>Cristiano Roberto Leitão Coelho</a:t>
            </a:r>
          </a:p>
          <a:p>
            <a:pPr algn="r">
              <a:lnSpc>
                <a:spcPct val="100000"/>
              </a:lnSpc>
            </a:pPr>
            <a:r>
              <a:rPr lang="pt-BR" sz="2000" dirty="0" err="1">
                <a:solidFill>
                  <a:srgbClr val="111111"/>
                </a:solidFill>
                <a:latin typeface="Constantia"/>
              </a:rPr>
              <a:t>Thiarlleson</a:t>
            </a:r>
            <a:r>
              <a:rPr lang="pt-BR" sz="2000" dirty="0">
                <a:solidFill>
                  <a:srgbClr val="111111"/>
                </a:solidFill>
                <a:latin typeface="Constantia"/>
              </a:rPr>
              <a:t> </a:t>
            </a:r>
            <a:r>
              <a:rPr lang="pt-BR" sz="2000">
                <a:solidFill>
                  <a:srgbClr val="111111"/>
                </a:solidFill>
                <a:latin typeface="Constantia"/>
              </a:rPr>
              <a:t>Santos de Sousa </a:t>
            </a:r>
            <a:endParaRPr sz="2000" dirty="0"/>
          </a:p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7041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FF"/>
                </a:solidFill>
                <a:latin typeface="Constantia"/>
              </a:rPr>
              <a:t>Características do XML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554760" y="1872000"/>
            <a:ext cx="8227800" cy="438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Princípios importantes: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-Separação do conteúdo da formatação;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-Simplicidade e legibilidade, tanto para humanos quanto para computadores;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-Possibilidade de criação de tags sem limitação;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12" name="Imagem 111"/>
          <p:cNvPicPr/>
          <p:nvPr/>
        </p:nvPicPr>
        <p:blipFill>
          <a:blip r:embed="rId3"/>
          <a:stretch>
            <a:fillRect/>
          </a:stretch>
        </p:blipFill>
        <p:spPr>
          <a:xfrm>
            <a:off x="6985080" y="4681080"/>
            <a:ext cx="1942560" cy="19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7041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FF"/>
                </a:solidFill>
                <a:latin typeface="Constantia"/>
              </a:rPr>
              <a:t>Características do XML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54760" y="1872000"/>
            <a:ext cx="8227800" cy="438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Princípios importantes: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-Criação de arquivos para validação de estrutura (chamados DTDs);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-Interligação de bancos de dados distintos;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-Concentração na estrutura da informação, e não na sua aparência.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15" name="Imagem 114"/>
          <p:cNvPicPr/>
          <p:nvPr/>
        </p:nvPicPr>
        <p:blipFill>
          <a:blip r:embed="rId3"/>
          <a:stretch>
            <a:fillRect/>
          </a:stretch>
        </p:blipFill>
        <p:spPr>
          <a:xfrm>
            <a:off x="6985080" y="4681080"/>
            <a:ext cx="1942560" cy="19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7041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FF"/>
                </a:solidFill>
                <a:latin typeface="Constantia"/>
              </a:rPr>
              <a:t>Características do XML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554760" y="1872000"/>
            <a:ext cx="8227800" cy="438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O XML é um formato para a criação de documentos com dados organizados de forma hierárquica, como se vê, frequentemente, em documentos de texto formatados, imagens vetoriais ou bancos de dados.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18" name="Imagem 117"/>
          <p:cNvPicPr/>
          <p:nvPr/>
        </p:nvPicPr>
        <p:blipFill>
          <a:blip r:embed="rId3"/>
          <a:stretch>
            <a:fillRect/>
          </a:stretch>
        </p:blipFill>
        <p:spPr>
          <a:xfrm>
            <a:off x="6985080" y="4681080"/>
            <a:ext cx="1942560" cy="19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7041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FF"/>
                </a:solidFill>
                <a:latin typeface="Constantia"/>
              </a:rPr>
              <a:t>Características do XML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554760" y="1872000"/>
            <a:ext cx="8227800" cy="438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Pela sua portabilidade, já que é um formato que não depende das plataformas de </a:t>
            </a:r>
            <a:r>
              <a:rPr lang="pt-BR" sz="2600" b="1">
                <a:solidFill>
                  <a:srgbClr val="CC3300"/>
                </a:solidFill>
                <a:latin typeface="Constantia"/>
              </a:rPr>
              <a:t>hardware ou de software</a:t>
            </a:r>
            <a:r>
              <a:rPr lang="pt-BR" sz="2600">
                <a:solidFill>
                  <a:srgbClr val="000000"/>
                </a:solidFill>
                <a:latin typeface="Constantia"/>
              </a:rPr>
              <a:t>, um banco de dados pode, através de uma aplicação, escrever em um arquivo XML, e um outro banco distinto pode ler então estes mesmos dados.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21" name="Imagem 120"/>
          <p:cNvPicPr/>
          <p:nvPr/>
        </p:nvPicPr>
        <p:blipFill>
          <a:blip r:embed="rId3"/>
          <a:stretch>
            <a:fillRect/>
          </a:stretch>
        </p:blipFill>
        <p:spPr>
          <a:xfrm>
            <a:off x="6985080" y="4681080"/>
            <a:ext cx="1942560" cy="19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7041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FF"/>
                </a:solidFill>
                <a:latin typeface="Constantia"/>
              </a:rPr>
              <a:t>Características do XML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554760" y="1872000"/>
            <a:ext cx="8227800" cy="4387320"/>
          </a:xfrm>
          <a:prstGeom prst="rect">
            <a:avLst/>
          </a:prstGeom>
          <a:noFill/>
          <a:ln>
            <a:noFill/>
          </a:ln>
        </p:spPr>
      </p:sp>
      <p:pic>
        <p:nvPicPr>
          <p:cNvPr id="124" name="Imagem 123"/>
          <p:cNvPicPr/>
          <p:nvPr/>
        </p:nvPicPr>
        <p:blipFill>
          <a:blip r:embed="rId3"/>
          <a:stretch>
            <a:fillRect/>
          </a:stretch>
        </p:blipFill>
        <p:spPr>
          <a:xfrm>
            <a:off x="6985080" y="4681080"/>
            <a:ext cx="1942560" cy="1942560"/>
          </a:xfrm>
          <a:prstGeom prst="rect">
            <a:avLst/>
          </a:prstGeom>
          <a:ln>
            <a:noFill/>
          </a:ln>
        </p:spPr>
      </p:pic>
      <p:pic>
        <p:nvPicPr>
          <p:cNvPr id="125" name="Imagem 124"/>
          <p:cNvPicPr/>
          <p:nvPr/>
        </p:nvPicPr>
        <p:blipFill>
          <a:blip r:embed="rId4"/>
          <a:stretch>
            <a:fillRect/>
          </a:stretch>
        </p:blipFill>
        <p:spPr>
          <a:xfrm>
            <a:off x="2601720" y="2520000"/>
            <a:ext cx="1789920" cy="1980360"/>
          </a:xfrm>
          <a:prstGeom prst="rect">
            <a:avLst/>
          </a:prstGeom>
          <a:ln>
            <a:noFill/>
          </a:ln>
        </p:spPr>
      </p:pic>
      <p:pic>
        <p:nvPicPr>
          <p:cNvPr id="126" name="Imagem 125"/>
          <p:cNvPicPr/>
          <p:nvPr/>
        </p:nvPicPr>
        <p:blipFill>
          <a:blip r:embed="rId4"/>
          <a:stretch>
            <a:fillRect/>
          </a:stretch>
        </p:blipFill>
        <p:spPr>
          <a:xfrm>
            <a:off x="2313720" y="2016000"/>
            <a:ext cx="4093920" cy="4175640"/>
          </a:xfrm>
          <a:prstGeom prst="rect">
            <a:avLst/>
          </a:prstGeom>
          <a:ln>
            <a:noFill/>
          </a:ln>
        </p:spPr>
      </p:pic>
      <p:pic>
        <p:nvPicPr>
          <p:cNvPr id="127" name="Imagem 126"/>
          <p:cNvPicPr/>
          <p:nvPr/>
        </p:nvPicPr>
        <p:blipFill>
          <a:blip r:embed="rId4"/>
          <a:stretch>
            <a:fillRect/>
          </a:stretch>
        </p:blipFill>
        <p:spPr>
          <a:xfrm>
            <a:off x="1584000" y="1944000"/>
            <a:ext cx="4823640" cy="42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7041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FF"/>
                </a:solidFill>
                <a:latin typeface="Constantia"/>
              </a:rPr>
              <a:t>Características do XML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554760" y="1872000"/>
            <a:ext cx="8227800" cy="4387320"/>
          </a:xfrm>
          <a:prstGeom prst="rect">
            <a:avLst/>
          </a:prstGeom>
          <a:noFill/>
          <a:ln>
            <a:noFill/>
          </a:ln>
        </p:spPr>
      </p:sp>
      <p:pic>
        <p:nvPicPr>
          <p:cNvPr id="130" name="Imagem 129"/>
          <p:cNvPicPr/>
          <p:nvPr/>
        </p:nvPicPr>
        <p:blipFill>
          <a:blip r:embed="rId3"/>
          <a:stretch>
            <a:fillRect/>
          </a:stretch>
        </p:blipFill>
        <p:spPr>
          <a:xfrm>
            <a:off x="6985080" y="4681080"/>
            <a:ext cx="1942560" cy="1942560"/>
          </a:xfrm>
          <a:prstGeom prst="rect">
            <a:avLst/>
          </a:prstGeom>
          <a:ln>
            <a:noFill/>
          </a:ln>
        </p:spPr>
      </p:pic>
      <p:pic>
        <p:nvPicPr>
          <p:cNvPr id="131" name="Imagem 130"/>
          <p:cNvPicPr/>
          <p:nvPr/>
        </p:nvPicPr>
        <p:blipFill>
          <a:blip r:embed="rId4"/>
          <a:stretch>
            <a:fillRect/>
          </a:stretch>
        </p:blipFill>
        <p:spPr>
          <a:xfrm>
            <a:off x="1368000" y="2160000"/>
            <a:ext cx="5255640" cy="417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7041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FF"/>
                </a:solidFill>
                <a:latin typeface="Constantia"/>
              </a:rPr>
              <a:t>Vantagens do XML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554760" y="1872000"/>
            <a:ext cx="8227800" cy="438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-É baseado em texto simples;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-Suporta Unicode, permitindo que a maior parte da informação codificada em linguagem humana possa ser comunicada;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-Pode representar as estruturas de dados relevantes da computação: listas, registros, árvores;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34" name="Imagem 133"/>
          <p:cNvPicPr/>
          <p:nvPr/>
        </p:nvPicPr>
        <p:blipFill>
          <a:blip r:embed="rId3"/>
          <a:stretch>
            <a:fillRect/>
          </a:stretch>
        </p:blipFill>
        <p:spPr>
          <a:xfrm>
            <a:off x="7944480" y="5328000"/>
            <a:ext cx="1055160" cy="1343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7041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FF"/>
                </a:solidFill>
                <a:latin typeface="Constantia"/>
              </a:rPr>
              <a:t>Vantagens do XML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554760" y="1872000"/>
            <a:ext cx="8227800" cy="438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-É auto-documentado (DTDs e XML Schemas): o próprio formato descreve a sua estrutura e nomes de campos, assim como valores válidos;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-A sintaxe restrita e requerimentos de parsing tornam os algoritmos de análise mais eficientes e consistentes;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37" name="Imagem 136"/>
          <p:cNvPicPr/>
          <p:nvPr/>
        </p:nvPicPr>
        <p:blipFill>
          <a:blip r:embed="rId3"/>
          <a:stretch>
            <a:fillRect/>
          </a:stretch>
        </p:blipFill>
        <p:spPr>
          <a:xfrm>
            <a:off x="7944480" y="5328000"/>
            <a:ext cx="1055160" cy="1343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7041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FF"/>
                </a:solidFill>
                <a:latin typeface="Constantia"/>
              </a:rPr>
              <a:t>Vantagens do XML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554760" y="1872000"/>
            <a:ext cx="8227800" cy="438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-É editável, devido à popularidade do XML nos dias de hoje, com diferentes níveis de automação, em qualquer ambiente: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 - Sem automação: editores txt antigos, tais como vi;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  - Com recurso automático de destaque: a maior parte dos editores txt modernos oferece recursos para destaque de XML (distinção visual entre tag, atributo e conteúdo)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40" name="Imagem 139"/>
          <p:cNvPicPr/>
          <p:nvPr/>
        </p:nvPicPr>
        <p:blipFill>
          <a:blip r:embed="rId3"/>
          <a:stretch>
            <a:fillRect/>
          </a:stretch>
        </p:blipFill>
        <p:spPr>
          <a:xfrm>
            <a:off x="8136000" y="5904000"/>
            <a:ext cx="863640" cy="76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7041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FF"/>
                </a:solidFill>
                <a:latin typeface="Constantia"/>
              </a:rPr>
              <a:t>Vantagens do XML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554760" y="1872000"/>
            <a:ext cx="8227800" cy="438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- Com recursos de visualização e controle (folding) da hierarquia: editores txt mais especializados e editores simples acoplados a navegadores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- Com recursos de validação e análise sintática: ferramentas um pouco mais sofisticadas, orientadas a programadores, tais como as IDEs, ou orientadas a conteúdo, tais como editores XHTML, ambos vem se adaptando para lidar com outros formatos XML, interpretando DTD, XSLT ou XML Schema.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43" name="Imagem 142"/>
          <p:cNvPicPr/>
          <p:nvPr/>
        </p:nvPicPr>
        <p:blipFill>
          <a:blip r:embed="rId3"/>
          <a:stretch>
            <a:fillRect/>
          </a:stretch>
        </p:blipFill>
        <p:spPr>
          <a:xfrm>
            <a:off x="8496000" y="6259320"/>
            <a:ext cx="503640" cy="41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7041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pt-BR" sz="5000" dirty="0">
                <a:solidFill>
                  <a:srgbClr val="04617B"/>
                </a:solidFill>
                <a:latin typeface="Calibri"/>
              </a:rPr>
              <a:t>Roteiro</a:t>
            </a:r>
          </a:p>
        </p:txBody>
      </p:sp>
      <p:sp>
        <p:nvSpPr>
          <p:cNvPr id="88" name="CustomShape 2"/>
          <p:cNvSpPr/>
          <p:nvPr/>
        </p:nvSpPr>
        <p:spPr>
          <a:xfrm>
            <a:off x="457200" y="1935360"/>
            <a:ext cx="8227800" cy="438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pt-BR" sz="2600" dirty="0">
                <a:solidFill>
                  <a:srgbClr val="000000"/>
                </a:solidFill>
                <a:latin typeface="Constantia"/>
              </a:rPr>
              <a:t>Introdução</a:t>
            </a:r>
            <a:endParaRPr dirty="0"/>
          </a:p>
          <a:p>
            <a:pPr algn="just"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pt-BR" sz="2600" dirty="0">
                <a:solidFill>
                  <a:srgbClr val="000000"/>
                </a:solidFill>
                <a:latin typeface="Constantia"/>
              </a:rPr>
              <a:t>Características do XML</a:t>
            </a:r>
            <a:endParaRPr dirty="0"/>
          </a:p>
          <a:p>
            <a:pPr algn="just"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pt-BR" sz="2600" dirty="0">
                <a:solidFill>
                  <a:srgbClr val="000000"/>
                </a:solidFill>
                <a:latin typeface="Constantia"/>
              </a:rPr>
              <a:t>Exemplo </a:t>
            </a:r>
            <a:endParaRPr dirty="0"/>
          </a:p>
          <a:p>
            <a:pPr algn="just"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pt-BR" sz="2600" dirty="0">
                <a:solidFill>
                  <a:srgbClr val="000000"/>
                </a:solidFill>
                <a:latin typeface="Constantia"/>
              </a:rPr>
              <a:t>Vantagens técnicas</a:t>
            </a:r>
            <a:endParaRPr dirty="0"/>
          </a:p>
          <a:p>
            <a:pPr algn="just"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pt-BR" sz="2600" dirty="0">
                <a:solidFill>
                  <a:srgbClr val="000000"/>
                </a:solidFill>
                <a:latin typeface="Constantia"/>
              </a:rPr>
              <a:t>Desvantagens técnicas</a:t>
            </a:r>
            <a:endParaRPr dirty="0"/>
          </a:p>
          <a:p>
            <a:pPr algn="just"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pt-BR" sz="2600" dirty="0">
                <a:solidFill>
                  <a:srgbClr val="000000"/>
                </a:solidFill>
                <a:latin typeface="Constantia"/>
              </a:rPr>
              <a:t>Regras formação arquivo XML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7041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FF"/>
                </a:solidFill>
                <a:latin typeface="Constantia"/>
              </a:rPr>
              <a:t>Desvantagens do XML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554760" y="1872000"/>
            <a:ext cx="8227800" cy="438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- O "XML simples" pode ser substituído por formatos mais simples, como properties, YAML, JSON e Simple Outline XML.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- Documentos XML tendem a ser maiores que os de formatos binários que eles substituem.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- Eles consomem maior largura de banda da rede e espaço de armazenamento, ou exigem maior tempo de processamento para compressão.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46" name="Imagem 145"/>
          <p:cNvPicPr/>
          <p:nvPr/>
        </p:nvPicPr>
        <p:blipFill>
          <a:blip r:embed="rId3"/>
          <a:stretch>
            <a:fillRect/>
          </a:stretch>
        </p:blipFill>
        <p:spPr>
          <a:xfrm>
            <a:off x="8496000" y="6259320"/>
            <a:ext cx="503640" cy="41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7041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FF"/>
                </a:solidFill>
                <a:latin typeface="Constantia"/>
              </a:rPr>
              <a:t>Desvantagens do XML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554760" y="1872000"/>
            <a:ext cx="8227800" cy="438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- As desvantagens em geral se restringem às aplicações que não demandam maior complexidade, tais como vetores, listas associativas (chave-valor) e informações relativas a configuração.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49" name="Imagem 148"/>
          <p:cNvPicPr/>
          <p:nvPr/>
        </p:nvPicPr>
        <p:blipFill>
          <a:blip r:embed="rId3"/>
          <a:stretch>
            <a:fillRect/>
          </a:stretch>
        </p:blipFill>
        <p:spPr>
          <a:xfrm>
            <a:off x="8496000" y="6259320"/>
            <a:ext cx="503640" cy="41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7041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FF"/>
                </a:solidFill>
                <a:latin typeface="Constantia"/>
              </a:rPr>
              <a:t>Regras para boa formatação do arquivo XML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554760" y="1872000"/>
            <a:ext cx="8227800" cy="438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- Todo documento XML, além da tag introdutória, deve ter um único elemento (tag) que sirva como raiz para todos os demais elementos do documento;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- XML é case sensitive, portanto difere letras maiúsculas e minúsculas, devendo tomar cuidado com o uso de CamelCases.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52" name="Imagem 151"/>
          <p:cNvPicPr/>
          <p:nvPr/>
        </p:nvPicPr>
        <p:blipFill>
          <a:blip r:embed="rId3"/>
          <a:stretch>
            <a:fillRect/>
          </a:stretch>
        </p:blipFill>
        <p:spPr>
          <a:xfrm>
            <a:off x="8496000" y="6259320"/>
            <a:ext cx="503640" cy="41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7041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FF"/>
                </a:solidFill>
                <a:latin typeface="Constantia"/>
              </a:rPr>
              <a:t>Regras para boa formatação do arquivo XML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554760" y="1872000"/>
            <a:ext cx="8227800" cy="438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- Todo elemento XML deve ser iniciado e fechado, exceto o que define a versão do XML usada e outras definições de tag única, exemplo &lt;system opera="ligado" onde="aqui" /&gt;.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- Comentários em XML são iguais ao HTML (&lt;!--comentário--&gt;) .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55" name="Imagem 154"/>
          <p:cNvPicPr/>
          <p:nvPr/>
        </p:nvPicPr>
        <p:blipFill>
          <a:blip r:embed="rId3"/>
          <a:stretch>
            <a:fillRect/>
          </a:stretch>
        </p:blipFill>
        <p:spPr>
          <a:xfrm>
            <a:off x="8496000" y="6259320"/>
            <a:ext cx="503640" cy="41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3101187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ctr">
              <a:lnSpc>
                <a:spcPct val="100000"/>
              </a:lnSpc>
            </a:pPr>
            <a:r>
              <a:rPr lang="pt-BR" sz="5000" dirty="0">
                <a:solidFill>
                  <a:srgbClr val="04617B"/>
                </a:solidFill>
                <a:latin typeface="Calibri"/>
              </a:rPr>
              <a:t>FIM</a:t>
            </a:r>
            <a:endParaRPr dirty="0"/>
          </a:p>
        </p:txBody>
      </p:sp>
      <p:sp>
        <p:nvSpPr>
          <p:cNvPr id="159" name="CustomShape 2"/>
          <p:cNvSpPr/>
          <p:nvPr/>
        </p:nvSpPr>
        <p:spPr>
          <a:xfrm>
            <a:off x="457200" y="1935360"/>
            <a:ext cx="8227800" cy="438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7041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pt-BR" sz="5000">
                <a:solidFill>
                  <a:srgbClr val="04617B"/>
                </a:solidFill>
                <a:latin typeface="Calibri"/>
              </a:rPr>
              <a:t>Introdução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554760" y="1872000"/>
            <a:ext cx="8227800" cy="438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É uma recomendação da W3C para gerar linguagens de marcação para necessidades especiais.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91" name="Imagem 90"/>
          <p:cNvPicPr/>
          <p:nvPr/>
        </p:nvPicPr>
        <p:blipFill>
          <a:blip r:embed="rId3"/>
          <a:stretch>
            <a:fillRect/>
          </a:stretch>
        </p:blipFill>
        <p:spPr>
          <a:xfrm>
            <a:off x="6984000" y="4753080"/>
            <a:ext cx="1942560" cy="19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7041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pt-BR" sz="5000">
                <a:solidFill>
                  <a:srgbClr val="04617B"/>
                </a:solidFill>
                <a:latin typeface="Calibri"/>
              </a:rPr>
              <a:t>Introdução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554760" y="1872000"/>
            <a:ext cx="8227800" cy="438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É um dos subtipos da SGML (acrônimo de Standard Generalized Markup Language ou Linguagem Padronizada de Marcação Genérica) capaz de descrever diversos tipos de dados. </a:t>
            </a:r>
            <a:endParaRPr/>
          </a:p>
        </p:txBody>
      </p:sp>
      <p:pic>
        <p:nvPicPr>
          <p:cNvPr id="94" name="Imagem 93"/>
          <p:cNvPicPr/>
          <p:nvPr/>
        </p:nvPicPr>
        <p:blipFill>
          <a:blip r:embed="rId3"/>
          <a:stretch>
            <a:fillRect/>
          </a:stretch>
        </p:blipFill>
        <p:spPr>
          <a:xfrm>
            <a:off x="6984000" y="4753080"/>
            <a:ext cx="1942560" cy="19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7041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pt-BR" sz="5000">
                <a:solidFill>
                  <a:srgbClr val="04617B"/>
                </a:solidFill>
                <a:latin typeface="Calibri"/>
              </a:rPr>
              <a:t>Introdução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554760" y="1872000"/>
            <a:ext cx="8227800" cy="438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Entre linguagens baseadas em XML incluem-se XHTML (formato para páginas Web), RDF, SDMX, SMIL, MathML (formato para expressões matemáticas), NCL, XBRL, XSIL e SVG (formato gráfico vetorial).</a:t>
            </a:r>
            <a:endParaRPr/>
          </a:p>
        </p:txBody>
      </p:sp>
      <p:pic>
        <p:nvPicPr>
          <p:cNvPr id="97" name="Imagem 96"/>
          <p:cNvPicPr/>
          <p:nvPr/>
        </p:nvPicPr>
        <p:blipFill>
          <a:blip r:embed="rId3"/>
          <a:stretch>
            <a:fillRect/>
          </a:stretch>
        </p:blipFill>
        <p:spPr>
          <a:xfrm>
            <a:off x="6984000" y="4753080"/>
            <a:ext cx="1942560" cy="19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7041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pt-BR" sz="5000">
                <a:solidFill>
                  <a:srgbClr val="04617B"/>
                </a:solidFill>
                <a:latin typeface="Calibri"/>
              </a:rPr>
              <a:t>Introdução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554760" y="1872000"/>
            <a:ext cx="8227800" cy="438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A principal característica do XML, é criar uma infraestrutura única para diversas linguagens.</a:t>
            </a:r>
            <a:endParaRPr/>
          </a:p>
        </p:txBody>
      </p:sp>
      <p:pic>
        <p:nvPicPr>
          <p:cNvPr id="100" name="Imagem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984000" y="4753080"/>
            <a:ext cx="1942560" cy="19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7041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pt-BR" sz="5000">
                <a:solidFill>
                  <a:srgbClr val="04617B"/>
                </a:solidFill>
                <a:latin typeface="Calibri"/>
              </a:rPr>
              <a:t>Introdução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554760" y="1872000"/>
            <a:ext cx="8227800" cy="438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Temos varias linguagens desconhecidas e de pouco uso, que também podem ser definidas sem maior trabalho e sem necessidade de ser submetidas aos comitês de padronização.</a:t>
            </a:r>
            <a:endParaRPr/>
          </a:p>
        </p:txBody>
      </p:sp>
      <p:pic>
        <p:nvPicPr>
          <p:cNvPr id="103" name="Imagem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6984000" y="4753080"/>
            <a:ext cx="1942560" cy="19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7041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FF"/>
                </a:solidFill>
                <a:latin typeface="Constantia"/>
              </a:rPr>
              <a:t>Características do XML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554760" y="1872000"/>
            <a:ext cx="8227800" cy="438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Em meados da década de 1990, o World Wide Web Consortium (W3C) começou a trabalhar em uma linguagem de marcação que combinasse a flexibilidade da SGML com a simplicidade da HTML.</a:t>
            </a:r>
            <a:endParaRPr/>
          </a:p>
        </p:txBody>
      </p:sp>
      <p:pic>
        <p:nvPicPr>
          <p:cNvPr id="106" name="Imagem 105"/>
          <p:cNvPicPr/>
          <p:nvPr/>
        </p:nvPicPr>
        <p:blipFill>
          <a:blip r:embed="rId3"/>
          <a:stretch>
            <a:fillRect/>
          </a:stretch>
        </p:blipFill>
        <p:spPr>
          <a:xfrm>
            <a:off x="6985080" y="4681080"/>
            <a:ext cx="1942560" cy="19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7041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FF"/>
                </a:solidFill>
                <a:latin typeface="Constantia"/>
              </a:rPr>
              <a:t>Características do XML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554760" y="1872000"/>
            <a:ext cx="8227800" cy="438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600">
                <a:solidFill>
                  <a:srgbClr val="000000"/>
                </a:solidFill>
                <a:latin typeface="Constantia"/>
              </a:rPr>
              <a:t>O princípio do projeto era criar uma linguagem que pudesse ser lida por software, e integrar-se com as demais linguagens.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09" name="Imagem 108"/>
          <p:cNvPicPr/>
          <p:nvPr/>
        </p:nvPicPr>
        <p:blipFill>
          <a:blip r:embed="rId3"/>
          <a:stretch>
            <a:fillRect/>
          </a:stretch>
        </p:blipFill>
        <p:spPr>
          <a:xfrm>
            <a:off x="6985080" y="4681080"/>
            <a:ext cx="1942560" cy="19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1155</Words>
  <Application>Microsoft Office PowerPoint</Application>
  <PresentationFormat>Apresentação na tela (4:3)</PresentationFormat>
  <Paragraphs>146</Paragraphs>
  <Slides>24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Constantia</vt:lpstr>
      <vt:lpstr>DejaVu Sans</vt:lpstr>
      <vt:lpstr>StarSymbol</vt:lpstr>
      <vt:lpstr>Times New Roman</vt:lpstr>
      <vt:lpstr>Wingdings 2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Carlos Adriano</cp:lastModifiedBy>
  <cp:revision>8</cp:revision>
  <dcterms:modified xsi:type="dcterms:W3CDTF">2017-07-07T01:51:38Z</dcterms:modified>
</cp:coreProperties>
</file>