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5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9601973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 Title P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3175"/>
            <a:ext cx="13004801" cy="9753600"/>
          </a:xfrm>
          <a:prstGeom prst="rect">
            <a:avLst/>
          </a:prstGeom>
          <a:solidFill>
            <a:srgbClr val="1EADF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61999" y="4667805"/>
            <a:ext cx="11480801" cy="127000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000" b="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188393" y="9017000"/>
            <a:ext cx="312014" cy="2998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DEE0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pasted-image.pdf"/>
          <p:cNvPicPr/>
          <p:nvPr/>
        </p:nvPicPr>
        <p:blipFill>
          <a:blip r:embed="rId2">
            <a:alphaModFix amt="35000"/>
            <a:extLst/>
          </a:blip>
          <a:stretch>
            <a:fillRect/>
          </a:stretch>
        </p:blipFill>
        <p:spPr>
          <a:xfrm>
            <a:off x="6916261" y="-5252"/>
            <a:ext cx="9753466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120764" y="9316822"/>
            <a:ext cx="325662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Nuxeo DM - 2014-06-25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Page (Text) v1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1EADFB"/>
                </a:solidFill>
              </a:rP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079500" indent="-317500">
              <a:spcBef>
                <a:spcPts val="1200"/>
              </a:spcBef>
              <a:buChar char="‣"/>
              <a:defRPr sz="3200"/>
            </a:lvl2pPr>
            <a:lvl3pPr marL="1460500" indent="-254000">
              <a:spcBef>
                <a:spcPts val="1200"/>
              </a:spcBef>
              <a:buChar char="-"/>
              <a:defRPr sz="2800"/>
            </a:lvl3pPr>
            <a:lvl4pPr marL="1917700" indent="-266700">
              <a:spcBef>
                <a:spcPts val="1200"/>
              </a:spcBef>
              <a:defRPr sz="2400"/>
            </a:lvl4pPr>
            <a:lvl5pPr marL="2362200" indent="-266700">
              <a:spcBef>
                <a:spcPts val="1200"/>
              </a:spcBef>
              <a:defRPr sz="24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(Image)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1EADFB"/>
                </a:solidFill>
              </a:rP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1143000"/>
            <a:ext cx="13004800" cy="127000"/>
          </a:xfrm>
          <a:prstGeom prst="rect">
            <a:avLst/>
          </a:prstGeom>
          <a:solidFill>
            <a:srgbClr val="1EADF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8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8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8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445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8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>
              <a:spcBef>
                <a:spcPts val="3200"/>
              </a:spcBef>
              <a:buSzPct val="75000"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>
              <a:spcBef>
                <a:spcPts val="3200"/>
              </a:spcBef>
              <a:buSzPct val="75000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>
              <a:spcBef>
                <a:spcPts val="3200"/>
              </a:spcBef>
              <a:buSzPct val="75000"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>
              <a:spcBef>
                <a:spcPts val="3200"/>
              </a:spcBef>
              <a:buSzPct val="75000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>
              <a:spcBef>
                <a:spcPts val="3200"/>
              </a:spcBef>
              <a:buSzPct val="75000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445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>
              <a:spcBef>
                <a:spcPts val="4200"/>
              </a:spcBef>
              <a:buSzPct val="75000"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254000"/>
            <a:ext cx="11480800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1EADFB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2188393" y="9144000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40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1143000"/>
            <a:ext cx="13004800" cy="127000"/>
          </a:xfrm>
          <a:prstGeom prst="rect">
            <a:avLst/>
          </a:prstGeom>
          <a:solidFill>
            <a:srgbClr val="1EADF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762000" y="1587500"/>
            <a:ext cx="11480800" cy="731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1079500" indent="-317500">
              <a:spcBef>
                <a:spcPts val="1200"/>
              </a:spcBef>
              <a:buChar char="‣"/>
              <a:defRPr sz="3200"/>
            </a:lvl2pPr>
            <a:lvl3pPr marL="1460500" indent="-254000">
              <a:spcBef>
                <a:spcPts val="1200"/>
              </a:spcBef>
              <a:buChar char="-"/>
              <a:defRPr sz="2800"/>
            </a:lvl3pPr>
            <a:lvl4pPr marL="1917700" indent="-266700">
              <a:spcBef>
                <a:spcPts val="1200"/>
              </a:spcBef>
              <a:defRPr sz="2400"/>
            </a:lvl4pPr>
            <a:lvl5pPr marL="2362200" indent="-266700">
              <a:spcBef>
                <a:spcPts val="1200"/>
              </a:spcBef>
              <a:defRPr sz="24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defTabSz="584200">
        <a:defRPr sz="5000" b="1">
          <a:solidFill>
            <a:srgbClr val="1EADFB"/>
          </a:solidFill>
          <a:latin typeface="Avenir Next Demi Bold"/>
          <a:ea typeface="Avenir Next Demi Bold"/>
          <a:cs typeface="Avenir Next Demi Bold"/>
          <a:sym typeface="Avenir Next Demi Bold"/>
        </a:defRPr>
      </a:lvl1pPr>
      <a:lvl2pPr indent="228600" defTabSz="584200">
        <a:defRPr sz="5000" b="1">
          <a:solidFill>
            <a:srgbClr val="1EADFB"/>
          </a:solidFill>
          <a:latin typeface="Avenir Next Demi Bold"/>
          <a:ea typeface="Avenir Next Demi Bold"/>
          <a:cs typeface="Avenir Next Demi Bold"/>
          <a:sym typeface="Avenir Next Demi Bold"/>
        </a:defRPr>
      </a:lvl2pPr>
      <a:lvl3pPr indent="457200" defTabSz="584200">
        <a:defRPr sz="5000" b="1">
          <a:solidFill>
            <a:srgbClr val="1EADFB"/>
          </a:solidFill>
          <a:latin typeface="Avenir Next Demi Bold"/>
          <a:ea typeface="Avenir Next Demi Bold"/>
          <a:cs typeface="Avenir Next Demi Bold"/>
          <a:sym typeface="Avenir Next Demi Bold"/>
        </a:defRPr>
      </a:lvl3pPr>
      <a:lvl4pPr indent="685800" defTabSz="584200">
        <a:defRPr sz="5000" b="1">
          <a:solidFill>
            <a:srgbClr val="1EADFB"/>
          </a:solidFill>
          <a:latin typeface="Avenir Next Demi Bold"/>
          <a:ea typeface="Avenir Next Demi Bold"/>
          <a:cs typeface="Avenir Next Demi Bold"/>
          <a:sym typeface="Avenir Next Demi Bold"/>
        </a:defRPr>
      </a:lvl4pPr>
      <a:lvl5pPr indent="914400" defTabSz="584200">
        <a:defRPr sz="5000" b="1">
          <a:solidFill>
            <a:srgbClr val="1EADFB"/>
          </a:solidFill>
          <a:latin typeface="Avenir Next Demi Bold"/>
          <a:ea typeface="Avenir Next Demi Bold"/>
          <a:cs typeface="Avenir Next Demi Bold"/>
          <a:sym typeface="Avenir Next Demi Bold"/>
        </a:defRPr>
      </a:lvl5pPr>
      <a:lvl6pPr indent="1143000" defTabSz="584200">
        <a:defRPr sz="5000" b="1">
          <a:solidFill>
            <a:srgbClr val="1EADFB"/>
          </a:solidFill>
          <a:latin typeface="Avenir Next Demi Bold"/>
          <a:ea typeface="Avenir Next Demi Bold"/>
          <a:cs typeface="Avenir Next Demi Bold"/>
          <a:sym typeface="Avenir Next Demi Bold"/>
        </a:defRPr>
      </a:lvl6pPr>
      <a:lvl7pPr indent="1371600" defTabSz="584200">
        <a:defRPr sz="5000" b="1">
          <a:solidFill>
            <a:srgbClr val="1EADFB"/>
          </a:solidFill>
          <a:latin typeface="Avenir Next Demi Bold"/>
          <a:ea typeface="Avenir Next Demi Bold"/>
          <a:cs typeface="Avenir Next Demi Bold"/>
          <a:sym typeface="Avenir Next Demi Bold"/>
        </a:defRPr>
      </a:lvl7pPr>
      <a:lvl8pPr indent="1600200" defTabSz="584200">
        <a:defRPr sz="5000" b="1">
          <a:solidFill>
            <a:srgbClr val="1EADFB"/>
          </a:solidFill>
          <a:latin typeface="Avenir Next Demi Bold"/>
          <a:ea typeface="Avenir Next Demi Bold"/>
          <a:cs typeface="Avenir Next Demi Bold"/>
          <a:sym typeface="Avenir Next Demi Bold"/>
        </a:defRPr>
      </a:lvl8pPr>
      <a:lvl9pPr indent="1828800" defTabSz="584200">
        <a:defRPr sz="5000" b="1">
          <a:solidFill>
            <a:srgbClr val="1EADFB"/>
          </a:solidFill>
          <a:latin typeface="Avenir Next Demi Bold"/>
          <a:ea typeface="Avenir Next Demi Bold"/>
          <a:cs typeface="Avenir Next Demi Bold"/>
          <a:sym typeface="Avenir Next Demi Bold"/>
        </a:defRPr>
      </a:lvl9pPr>
    </p:titleStyle>
    <p:bodyStyle>
      <a:lvl1pPr marL="698500" indent="-381000" defTabSz="584200">
        <a:spcBef>
          <a:spcPts val="2400"/>
        </a:spcBef>
        <a:buSzPct val="100000"/>
        <a:buChar char="•"/>
        <a:defRPr sz="3600">
          <a:latin typeface="Avenir Next Regular"/>
          <a:ea typeface="Avenir Next Regular"/>
          <a:cs typeface="Avenir Next Regular"/>
          <a:sym typeface="Avenir Next Regular"/>
        </a:defRPr>
      </a:lvl1pPr>
      <a:lvl2pPr marL="1162050" indent="-400050" defTabSz="584200">
        <a:spcBef>
          <a:spcPts val="2400"/>
        </a:spcBef>
        <a:buSzPct val="100000"/>
        <a:buChar char="•"/>
        <a:defRPr sz="3600">
          <a:latin typeface="Avenir Next Regular"/>
          <a:ea typeface="Avenir Next Regular"/>
          <a:cs typeface="Avenir Next Regular"/>
          <a:sym typeface="Avenir Next Regular"/>
        </a:defRPr>
      </a:lvl2pPr>
      <a:lvl3pPr marL="1606550" indent="-400050" defTabSz="584200">
        <a:spcBef>
          <a:spcPts val="2400"/>
        </a:spcBef>
        <a:buSzPct val="100000"/>
        <a:buChar char="•"/>
        <a:defRPr sz="3600">
          <a:latin typeface="Avenir Next Regular"/>
          <a:ea typeface="Avenir Next Regular"/>
          <a:cs typeface="Avenir Next Regular"/>
          <a:sym typeface="Avenir Next Regular"/>
        </a:defRPr>
      </a:lvl3pPr>
      <a:lvl4pPr marL="2051050" indent="-400050" defTabSz="584200">
        <a:spcBef>
          <a:spcPts val="2400"/>
        </a:spcBef>
        <a:buSzPct val="100000"/>
        <a:buChar char="•"/>
        <a:defRPr sz="3600">
          <a:latin typeface="Avenir Next Regular"/>
          <a:ea typeface="Avenir Next Regular"/>
          <a:cs typeface="Avenir Next Regular"/>
          <a:sym typeface="Avenir Next Regular"/>
        </a:defRPr>
      </a:lvl4pPr>
      <a:lvl5pPr marL="2495550" indent="-400050" defTabSz="584200">
        <a:spcBef>
          <a:spcPts val="2400"/>
        </a:spcBef>
        <a:buSzPct val="100000"/>
        <a:buChar char="•"/>
        <a:defRPr sz="3600">
          <a:latin typeface="Avenir Next Regular"/>
          <a:ea typeface="Avenir Next Regular"/>
          <a:cs typeface="Avenir Next Regular"/>
          <a:sym typeface="Avenir Next Regular"/>
        </a:defRPr>
      </a:lvl5pPr>
      <a:lvl6pPr marL="2851150" indent="-400050" defTabSz="584200">
        <a:spcBef>
          <a:spcPts val="2400"/>
        </a:spcBef>
        <a:buSzPct val="100000"/>
        <a:buChar char="•"/>
        <a:defRPr sz="3600">
          <a:latin typeface="Avenir Next Regular"/>
          <a:ea typeface="Avenir Next Regular"/>
          <a:cs typeface="Avenir Next Regular"/>
          <a:sym typeface="Avenir Next Regular"/>
        </a:defRPr>
      </a:lvl6pPr>
      <a:lvl7pPr marL="3206750" indent="-400050" defTabSz="584200">
        <a:spcBef>
          <a:spcPts val="2400"/>
        </a:spcBef>
        <a:buSzPct val="100000"/>
        <a:buChar char="•"/>
        <a:defRPr sz="3600">
          <a:latin typeface="Avenir Next Regular"/>
          <a:ea typeface="Avenir Next Regular"/>
          <a:cs typeface="Avenir Next Regular"/>
          <a:sym typeface="Avenir Next Regular"/>
        </a:defRPr>
      </a:lvl7pPr>
      <a:lvl8pPr marL="3562350" indent="-400050" defTabSz="584200">
        <a:spcBef>
          <a:spcPts val="2400"/>
        </a:spcBef>
        <a:buSzPct val="100000"/>
        <a:buChar char="•"/>
        <a:defRPr sz="3600">
          <a:latin typeface="Avenir Next Regular"/>
          <a:ea typeface="Avenir Next Regular"/>
          <a:cs typeface="Avenir Next Regular"/>
          <a:sym typeface="Avenir Next Regular"/>
        </a:defRPr>
      </a:lvl8pPr>
      <a:lvl9pPr marL="3917950" indent="-400050" defTabSz="584200">
        <a:spcBef>
          <a:spcPts val="2400"/>
        </a:spcBef>
        <a:buSzPct val="100000"/>
        <a:buChar char="•"/>
        <a:defRPr sz="3600"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000" b="1">
                <a:solidFill>
                  <a:srgbClr val="FFFFFF"/>
                </a:solidFill>
              </a:rPr>
              <a:t>Nuxeo Document Management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12287249" y="90170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DCDEE0"/>
                </a:solidFill>
              </a:rPr>
              <a:t>1</a:t>
            </a:fld>
            <a:endParaRPr sz="1400">
              <a:solidFill>
                <a:srgbClr val="DCDEE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1EADFB"/>
                </a:solidFill>
              </a:rPr>
              <a:t>Nuxeo Platform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12287249" y="91440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929292"/>
                </a:solidFill>
              </a:rPr>
              <a:t>2</a:t>
            </a:fld>
            <a:endParaRPr sz="1400">
              <a:solidFill>
                <a:srgbClr val="929292"/>
              </a:solidFill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762000" y="1587500"/>
            <a:ext cx="11480800" cy="7952383"/>
          </a:xfrm>
          <a:prstGeom prst="rect">
            <a:avLst/>
          </a:prstGeom>
        </p:spPr>
        <p:txBody>
          <a:bodyPr/>
          <a:lstStyle/>
          <a:p>
            <a:pPr marL="603250" lvl="0" indent="-285750">
              <a:defRPr sz="1800"/>
            </a:pPr>
            <a:r>
              <a:rPr sz="2700" dirty="0"/>
              <a:t>Full stack software platform for building </a:t>
            </a:r>
            <a:r>
              <a:rPr sz="2700" b="1" dirty="0"/>
              <a:t>content-centric business applications</a:t>
            </a:r>
            <a:endParaRPr sz="2700" dirty="0"/>
          </a:p>
          <a:p>
            <a:pPr marL="603250" lvl="0" indent="-285750">
              <a:defRPr sz="1800"/>
            </a:pPr>
            <a:r>
              <a:rPr sz="2700" dirty="0"/>
              <a:t>Advanced Content Repository</a:t>
            </a:r>
          </a:p>
          <a:p>
            <a:pPr marL="603250" lvl="0" indent="-285750">
              <a:defRPr sz="1800"/>
            </a:pPr>
            <a:r>
              <a:rPr sz="2700" dirty="0"/>
              <a:t>Document Management and workflow to manage the lifecycle of your content</a:t>
            </a:r>
          </a:p>
          <a:p>
            <a:pPr marL="603250" lvl="0" indent="-285750">
              <a:defRPr sz="1800"/>
            </a:pPr>
            <a:r>
              <a:rPr sz="2700" dirty="0"/>
              <a:t>Collaboration to capture &amp; produce content in teams</a:t>
            </a:r>
          </a:p>
          <a:p>
            <a:pPr marL="603250" lvl="0" indent="-285750">
              <a:defRPr sz="1800"/>
            </a:pPr>
            <a:r>
              <a:rPr sz="2700" dirty="0"/>
              <a:t>Publishing to deliver your content anywhere</a:t>
            </a:r>
          </a:p>
          <a:p>
            <a:pPr marL="603250" lvl="0" indent="-285750">
              <a:defRPr sz="1800"/>
            </a:pPr>
            <a:r>
              <a:rPr sz="2700" dirty="0"/>
              <a:t>Multiple User Interface options, including Mobile applications, with multiple navigation capabilities</a:t>
            </a:r>
          </a:p>
          <a:p>
            <a:pPr marL="603250" lvl="0" indent="-285750">
              <a:defRPr sz="1800"/>
            </a:pPr>
            <a:r>
              <a:rPr sz="2700" dirty="0"/>
              <a:t>Archiving and Storage, Scalability and Cluster deployment</a:t>
            </a:r>
          </a:p>
          <a:p>
            <a:pPr marL="603250" lvl="0" indent="-285750">
              <a:defRPr sz="1800"/>
            </a:pPr>
            <a:r>
              <a:rPr sz="2700" dirty="0"/>
              <a:t>A large range of deployment options, on Premise or in the Cloud, integrating into your existing infrastructure and processes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3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3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3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3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3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uiExpan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000" b="1">
                <a:solidFill>
                  <a:srgbClr val="FFFFFF"/>
                </a:solidFill>
              </a:rPr>
              <a:t>What Is a Document?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287249" y="90170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DCDEE0"/>
                </a:solidFill>
              </a:rPr>
              <a:t>3</a:t>
            </a:fld>
            <a:endParaRPr sz="1400">
              <a:solidFill>
                <a:srgbClr val="DCDEE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1EADFB"/>
                </a:solidFill>
              </a:rPr>
              <a:t>Document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12287249" y="91440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929292"/>
                </a:solidFill>
              </a:rPr>
              <a:t>4</a:t>
            </a:fld>
            <a:endParaRPr sz="1400">
              <a:solidFill>
                <a:srgbClr val="929292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733550" y="1511300"/>
            <a:ext cx="5219701" cy="8026400"/>
          </a:xfrm>
          <a:prstGeom prst="rect">
            <a:avLst/>
          </a:prstGeom>
          <a:solidFill>
            <a:srgbClr val="FFFCD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/>
            </a:pPr>
            <a:r>
              <a:rPr sz="3600"/>
              <a:t>Simple Document</a:t>
            </a:r>
          </a:p>
        </p:txBody>
      </p:sp>
      <p:sp>
        <p:nvSpPr>
          <p:cNvPr id="61" name="Shape 61"/>
          <p:cNvSpPr/>
          <p:nvPr/>
        </p:nvSpPr>
        <p:spPr>
          <a:xfrm>
            <a:off x="1720850" y="2235200"/>
            <a:ext cx="5245100" cy="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750" y="6134100"/>
            <a:ext cx="1016000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3738368" y="7118350"/>
            <a:ext cx="121592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MyFile.pdf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1EADFB"/>
                </a:solidFill>
              </a:rPr>
              <a:t>Document</a:t>
            </a:r>
          </a:p>
        </p:txBody>
      </p:sp>
      <p:sp>
        <p:nvSpPr>
          <p:cNvPr id="66" name="Shape 66"/>
          <p:cNvSpPr/>
          <p:nvPr/>
        </p:nvSpPr>
        <p:spPr>
          <a:xfrm>
            <a:off x="1733550" y="1511300"/>
            <a:ext cx="5219701" cy="8026400"/>
          </a:xfrm>
          <a:prstGeom prst="rect">
            <a:avLst/>
          </a:prstGeom>
          <a:solidFill>
            <a:srgbClr val="FFFCD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/>
            </a:pPr>
            <a:r>
              <a:rPr sz="3600"/>
              <a:t>Nuxeo Document</a:t>
            </a:r>
          </a:p>
        </p:txBody>
      </p:sp>
      <p:sp>
        <p:nvSpPr>
          <p:cNvPr id="67" name="Shape 67"/>
          <p:cNvSpPr/>
          <p:nvPr/>
        </p:nvSpPr>
        <p:spPr>
          <a:xfrm>
            <a:off x="1720850" y="2235200"/>
            <a:ext cx="5245100" cy="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720850" y="4178300"/>
            <a:ext cx="5245100" cy="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20850" y="6007100"/>
            <a:ext cx="5245100" cy="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790909" y="2755900"/>
            <a:ext cx="15615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Creation Date</a:t>
            </a:r>
          </a:p>
        </p:txBody>
      </p:sp>
      <p:sp>
        <p:nvSpPr>
          <p:cNvPr id="71" name="Shape 71"/>
          <p:cNvSpPr/>
          <p:nvPr/>
        </p:nvSpPr>
        <p:spPr>
          <a:xfrm>
            <a:off x="2400065" y="3263900"/>
            <a:ext cx="194561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Modification date</a:t>
            </a:r>
          </a:p>
        </p:txBody>
      </p:sp>
      <p:sp>
        <p:nvSpPr>
          <p:cNvPr id="72" name="Shape 72"/>
          <p:cNvSpPr/>
          <p:nvPr/>
        </p:nvSpPr>
        <p:spPr>
          <a:xfrm>
            <a:off x="4514850" y="2749549"/>
            <a:ext cx="1955800" cy="431801"/>
          </a:xfrm>
          <a:prstGeom prst="rect">
            <a:avLst/>
          </a:prstGeom>
          <a:solidFill>
            <a:srgbClr val="FFD47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 01/06/2013</a:t>
            </a:r>
          </a:p>
        </p:txBody>
      </p:sp>
      <p:sp>
        <p:nvSpPr>
          <p:cNvPr id="73" name="Shape 73"/>
          <p:cNvSpPr/>
          <p:nvPr/>
        </p:nvSpPr>
        <p:spPr>
          <a:xfrm>
            <a:off x="4514850" y="3270249"/>
            <a:ext cx="1955800" cy="431801"/>
          </a:xfrm>
          <a:prstGeom prst="rect">
            <a:avLst/>
          </a:prstGeom>
          <a:solidFill>
            <a:srgbClr val="FFD47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 03/07/2013</a:t>
            </a:r>
          </a:p>
        </p:txBody>
      </p:sp>
      <p:sp>
        <p:nvSpPr>
          <p:cNvPr id="74" name="Shape 74"/>
          <p:cNvSpPr/>
          <p:nvPr/>
        </p:nvSpPr>
        <p:spPr>
          <a:xfrm>
            <a:off x="1750083" y="2235199"/>
            <a:ext cx="2311401" cy="4953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200" b="1">
                <a:solidFill>
                  <a:srgbClr val="FF26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 b="1">
                <a:solidFill>
                  <a:srgbClr val="FF2600"/>
                </a:solidFill>
              </a:rPr>
              <a:t> Standard Fields</a:t>
            </a:r>
          </a:p>
        </p:txBody>
      </p:sp>
      <p:sp>
        <p:nvSpPr>
          <p:cNvPr id="75" name="Shape 75"/>
          <p:cNvSpPr/>
          <p:nvPr/>
        </p:nvSpPr>
        <p:spPr>
          <a:xfrm>
            <a:off x="4019788" y="3695700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• • •</a:t>
            </a:r>
          </a:p>
        </p:txBody>
      </p:sp>
      <p:sp>
        <p:nvSpPr>
          <p:cNvPr id="76" name="Shape 76"/>
          <p:cNvSpPr/>
          <p:nvPr/>
        </p:nvSpPr>
        <p:spPr>
          <a:xfrm>
            <a:off x="1750083" y="4184649"/>
            <a:ext cx="2311401" cy="4953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200" b="1">
                <a:solidFill>
                  <a:srgbClr val="FF26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 b="1">
                <a:solidFill>
                  <a:srgbClr val="FF2600"/>
                </a:solidFill>
              </a:rPr>
              <a:t> Core Features</a:t>
            </a:r>
          </a:p>
        </p:txBody>
      </p:sp>
      <p:sp>
        <p:nvSpPr>
          <p:cNvPr id="77" name="Shape 77"/>
          <p:cNvSpPr/>
          <p:nvPr/>
        </p:nvSpPr>
        <p:spPr>
          <a:xfrm>
            <a:off x="2746668" y="4635500"/>
            <a:ext cx="164112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LifeCycle State</a:t>
            </a:r>
          </a:p>
        </p:txBody>
      </p:sp>
      <p:sp>
        <p:nvSpPr>
          <p:cNvPr id="78" name="Shape 78"/>
          <p:cNvSpPr/>
          <p:nvPr/>
        </p:nvSpPr>
        <p:spPr>
          <a:xfrm>
            <a:off x="3483762" y="5143500"/>
            <a:ext cx="8913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Version</a:t>
            </a:r>
          </a:p>
        </p:txBody>
      </p:sp>
      <p:sp>
        <p:nvSpPr>
          <p:cNvPr id="79" name="Shape 79"/>
          <p:cNvSpPr/>
          <p:nvPr/>
        </p:nvSpPr>
        <p:spPr>
          <a:xfrm>
            <a:off x="4540250" y="4629149"/>
            <a:ext cx="1955800" cy="431801"/>
          </a:xfrm>
          <a:prstGeom prst="rect">
            <a:avLst/>
          </a:prstGeom>
          <a:solidFill>
            <a:srgbClr val="FFD47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 Approved</a:t>
            </a:r>
          </a:p>
        </p:txBody>
      </p:sp>
      <p:sp>
        <p:nvSpPr>
          <p:cNvPr id="80" name="Shape 80"/>
          <p:cNvSpPr/>
          <p:nvPr/>
        </p:nvSpPr>
        <p:spPr>
          <a:xfrm>
            <a:off x="4540250" y="5149849"/>
            <a:ext cx="1955800" cy="431801"/>
          </a:xfrm>
          <a:prstGeom prst="rect">
            <a:avLst/>
          </a:prstGeom>
          <a:solidFill>
            <a:srgbClr val="FFD479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1.1</a:t>
            </a:r>
          </a:p>
        </p:txBody>
      </p:sp>
      <p:sp>
        <p:nvSpPr>
          <p:cNvPr id="81" name="Shape 81"/>
          <p:cNvSpPr/>
          <p:nvPr/>
        </p:nvSpPr>
        <p:spPr>
          <a:xfrm>
            <a:off x="4043774" y="5575300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• • •</a:t>
            </a:r>
          </a:p>
        </p:txBody>
      </p:sp>
      <p:pic>
        <p:nvPicPr>
          <p:cNvPr id="82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750" y="6134100"/>
            <a:ext cx="1016000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3738368" y="7118350"/>
            <a:ext cx="121592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/>
            <a:r>
              <a:t>MyFile.pdf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1EADFB"/>
                </a:solidFill>
              </a:rPr>
              <a:t>Document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1720850" y="1511300"/>
            <a:ext cx="5245100" cy="8026400"/>
            <a:chOff x="0" y="0"/>
            <a:chExt cx="5245099" cy="8026400"/>
          </a:xfrm>
        </p:grpSpPr>
        <p:sp>
          <p:nvSpPr>
            <p:cNvPr id="86" name="Shape 86"/>
            <p:cNvSpPr/>
            <p:nvPr/>
          </p:nvSpPr>
          <p:spPr>
            <a:xfrm>
              <a:off x="12700" y="0"/>
              <a:ext cx="5219701" cy="8026400"/>
            </a:xfrm>
            <a:prstGeom prst="rect">
              <a:avLst/>
            </a:prstGeom>
            <a:solidFill>
              <a:srgbClr val="FFFCD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>
                <a:defRPr sz="1800"/>
              </a:pPr>
              <a:r>
                <a:rPr sz="3600"/>
                <a:t>Nuxeo Document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0" y="723900"/>
              <a:ext cx="52451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2667000"/>
              <a:ext cx="52451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4495800"/>
              <a:ext cx="52451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6096000"/>
              <a:ext cx="52451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0059" y="1244600"/>
              <a:ext cx="156156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Creation Date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79215" y="1752600"/>
              <a:ext cx="1945616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Modification date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2794000" y="1238249"/>
              <a:ext cx="1955800" cy="431801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 01/06/2013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2794000" y="1758949"/>
              <a:ext cx="1955800" cy="431801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 03/07/2013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29233" y="723899"/>
              <a:ext cx="2311401" cy="4953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2200" b="1">
                  <a:solidFill>
                    <a:srgbClr val="FF2600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200" b="1">
                  <a:solidFill>
                    <a:srgbClr val="FF2600"/>
                  </a:solidFill>
                </a:rPr>
                <a:t> Standard Fields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298938" y="2184400"/>
              <a:ext cx="5715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• • •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29233" y="2673349"/>
              <a:ext cx="2311401" cy="4953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2200" b="1">
                  <a:solidFill>
                    <a:srgbClr val="FF2600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200" b="1">
                  <a:solidFill>
                    <a:srgbClr val="FF2600"/>
                  </a:solidFill>
                </a:rPr>
                <a:t> Core Features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1025818" y="3124200"/>
              <a:ext cx="1641120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LifeCycle State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762912" y="3632200"/>
              <a:ext cx="891313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Version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2819400" y="3117849"/>
              <a:ext cx="1955800" cy="431801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 Approved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2819400" y="3638549"/>
              <a:ext cx="1955800" cy="431801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1.1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2322924" y="4064000"/>
              <a:ext cx="5715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• • •</a:t>
              </a:r>
            </a:p>
          </p:txBody>
        </p:sp>
        <p:pic>
          <p:nvPicPr>
            <p:cNvPr id="103" name="dropped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0900" y="4622800"/>
              <a:ext cx="1016000" cy="101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" name="Shape 104"/>
            <p:cNvSpPr/>
            <p:nvPr/>
          </p:nvSpPr>
          <p:spPr>
            <a:xfrm>
              <a:off x="2017518" y="5607050"/>
              <a:ext cx="1215924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MyFile.pdf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29233" y="6102349"/>
              <a:ext cx="2311401" cy="4953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2200" b="1">
                  <a:solidFill>
                    <a:srgbClr val="FF2600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200" b="1">
                  <a:solidFill>
                    <a:srgbClr val="FF2600"/>
                  </a:solidFill>
                </a:rPr>
                <a:t> Custom Fields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59324" y="6616700"/>
              <a:ext cx="50360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Site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1315857" y="7124700"/>
              <a:ext cx="133868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Investigator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2819400" y="6610349"/>
              <a:ext cx="1955800" cy="431801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 Mont Sinaï, NY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2819400" y="7131049"/>
              <a:ext cx="1955800" cy="431801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 Dr John Doe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2322924" y="7556500"/>
              <a:ext cx="5715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z="18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 lvl="0"/>
              <a:r>
                <a:t>• • •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Custom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White</vt:lpstr>
      <vt:lpstr>Nuxeo Document Management</vt:lpstr>
      <vt:lpstr>Nuxeo Platform</vt:lpstr>
      <vt:lpstr>What Is a Document?</vt:lpstr>
      <vt:lpstr>Document</vt:lpstr>
      <vt:lpstr>Document</vt:lpstr>
      <vt:lpstr>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Nuxeo Document Management</dc:title>
  <cp:lastModifiedBy>Thibaud Arguillere</cp:lastModifiedBy>
  <cp:revision>2</cp:revision>
  <dcterms:modified xsi:type="dcterms:W3CDTF">2014-07-01T14:59:38Z</dcterms:modified>
</cp:coreProperties>
</file>