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7"/>
  </p:notesMasterIdLst>
  <p:handoutMasterIdLst>
    <p:handoutMasterId r:id="rId8"/>
  </p:handoutMasterIdLst>
  <p:sldIdLst>
    <p:sldId id="291" r:id="rId5"/>
    <p:sldId id="407" r:id="rId6"/>
  </p:sldIdLst>
  <p:sldSz cx="9144000" cy="5143500" type="screen16x9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  <p:cmAuthor id="2" name="Kristi Larsen" initials="KL" lastIdx="6" clrIdx="2"/>
  <p:cmAuthor id="3" name="Andy Ruth" initials="AR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A634"/>
    <a:srgbClr val="595A5D"/>
    <a:srgbClr val="414042"/>
    <a:srgbClr val="DCDCDC"/>
    <a:srgbClr val="4F81BD"/>
    <a:srgbClr val="0C9B2E"/>
    <a:srgbClr val="FFFAD0"/>
    <a:srgbClr val="FFF8AE"/>
    <a:srgbClr val="FCB64C"/>
    <a:srgbClr val="FEC4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 autoAdjust="0"/>
    <p:restoredTop sz="79834" autoAdjust="0"/>
  </p:normalViewPr>
  <p:slideViewPr>
    <p:cSldViewPr snapToGrid="0" showGuides="1">
      <p:cViewPr>
        <p:scale>
          <a:sx n="100" d="100"/>
          <a:sy n="100" d="100"/>
        </p:scale>
        <p:origin x="856" y="696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15D39F-3790-1442-AE98-0EE3BB5F5A9A}" type="datetimeFigureOut">
              <a:rPr lang="en-US" smtClean="0"/>
              <a:t>7/18/16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2DE11-8C1C-AF48-B691-7802FA084E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7302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Arial"/>
              </a:defRPr>
            </a:lvl1pPr>
          </a:lstStyle>
          <a:p>
            <a:fld id="{0B25AC41-3BEC-9247-8322-91B80C013F2D}" type="datetimeFigureOut">
              <a:rPr lang="en-US" smtClean="0"/>
              <a:pPr/>
              <a:t>7/18/16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Arial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569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587162"/>
            <a:ext cx="7772400" cy="751755"/>
          </a:xfrm>
        </p:spPr>
        <p:txBody>
          <a:bodyPr anchor="ctr">
            <a:normAutofit/>
          </a:bodyPr>
          <a:lstStyle>
            <a:lvl1pPr algn="l">
              <a:defRPr sz="36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79139" y="2340785"/>
            <a:ext cx="7786115" cy="453216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595A5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66750" y="3450696"/>
            <a:ext cx="3683000" cy="433387"/>
          </a:xfr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 dirty="0" smtClean="0"/>
              <a:t>Click to edit Presenter, Team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66750" y="3831697"/>
            <a:ext cx="3683000" cy="369888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rgbClr val="8D8B8F"/>
                </a:solidFill>
              </a:defRPr>
            </a:lvl1pPr>
          </a:lstStyle>
          <a:p>
            <a:pPr lvl="0"/>
            <a:r>
              <a:rPr lang="en-US" dirty="0" smtClean="0"/>
              <a:t>Click to edit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024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895167" y="4497917"/>
            <a:ext cx="1248833" cy="6455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786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2269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877752"/>
            <a:ext cx="7772400" cy="1021556"/>
          </a:xfrm>
        </p:spPr>
        <p:txBody>
          <a:bodyPr anchor="ctr">
            <a:noAutofit/>
          </a:bodyPr>
          <a:lstStyle>
            <a:lvl1pPr algn="l">
              <a:defRPr sz="24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2269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5888" y="1674428"/>
            <a:ext cx="5066628" cy="1250668"/>
          </a:xfrm>
        </p:spPr>
        <p:txBody>
          <a:bodyPr anchor="ctr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882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Walk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790825"/>
            <a:ext cx="9144001" cy="1266825"/>
          </a:xfrm>
          <a:prstGeom prst="rect">
            <a:avLst/>
          </a:prstGeom>
        </p:spPr>
      </p:pic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571500" y="1047750"/>
            <a:ext cx="7791450" cy="485775"/>
          </a:xfrm>
        </p:spPr>
        <p:txBody>
          <a:bodyPr anchor="b"/>
          <a:lstStyle>
            <a:lvl1pPr marL="0" indent="0">
              <a:buNone/>
              <a:defRPr sz="24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571820" y="1533525"/>
            <a:ext cx="7810179" cy="485775"/>
          </a:xfrm>
        </p:spPr>
        <p:txBody>
          <a:bodyPr anchor="t"/>
          <a:lstStyle>
            <a:lvl1pPr marL="0" indent="0">
              <a:buNone/>
              <a:defRPr sz="18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Speaker Title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04774" y="4634866"/>
            <a:ext cx="2324101" cy="384810"/>
          </a:xfrm>
        </p:spPr>
        <p:txBody>
          <a:bodyPr wrap="none" lIns="91440" tIns="0" rIns="0" bIns="0" anchor="ctr"/>
          <a:lstStyle>
            <a:lvl1pPr marL="0" indent="0" algn="l">
              <a:buNone/>
              <a:defRPr sz="20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Month DD, 2015</a:t>
            </a:r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114299" y="4250055"/>
            <a:ext cx="2314576" cy="384810"/>
          </a:xfrm>
        </p:spPr>
        <p:txBody>
          <a:bodyPr wrap="none" lIns="91440" tIns="0" rIns="0" bIns="0" anchor="ctr"/>
          <a:lstStyle>
            <a:lvl1pPr marL="0" indent="0" algn="l">
              <a:buNone/>
              <a:defRPr sz="20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Location City</a:t>
            </a:r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28625" y="238125"/>
            <a:ext cx="7924800" cy="809625"/>
          </a:xfrm>
        </p:spPr>
        <p:txBody>
          <a:bodyPr anchor="ctr"/>
          <a:lstStyle>
            <a:lvl1pPr marL="0" indent="0">
              <a:buNone/>
              <a:defRPr sz="40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Presentation Title</a:t>
            </a:r>
          </a:p>
        </p:txBody>
      </p:sp>
      <p:pic>
        <p:nvPicPr>
          <p:cNvPr id="9" name="Picture 8" descr="500px-AWS_Logo_Web-Color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92114" y="4432300"/>
            <a:ext cx="1527708" cy="61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24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877752"/>
            <a:ext cx="7772400" cy="1021556"/>
          </a:xfrm>
        </p:spPr>
        <p:txBody>
          <a:bodyPr anchor="ctr">
            <a:noAutofit/>
          </a:bodyPr>
          <a:lstStyle>
            <a:lvl1pPr algn="l">
              <a:defRPr sz="36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376" y="1151335"/>
            <a:ext cx="4037542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4375" y="1151335"/>
            <a:ext cx="4037542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333575" y="1638646"/>
            <a:ext cx="4038600" cy="288019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638646"/>
            <a:ext cx="4038600" cy="288019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8" y="1200151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1" y="1200151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5" y="1200151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749868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616205" y="2749868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754043" y="2749868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89750" y="2749868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57200" y="1227138"/>
            <a:ext cx="1797050" cy="1344612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616205" y="1227138"/>
            <a:ext cx="1797050" cy="1344612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754043" y="1227138"/>
            <a:ext cx="1797050" cy="1344612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889750" y="1227138"/>
            <a:ext cx="1797050" cy="1344612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444" y="2271349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642776" y="2271349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06111" y="2271349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79444" y="4070518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642776" y="4070518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06111" y="4070518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79450" y="1047750"/>
            <a:ext cx="1924050" cy="1100667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642776" y="1047750"/>
            <a:ext cx="1924050" cy="1100667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06111" y="1047750"/>
            <a:ext cx="1924050" cy="1100667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679450" y="2889250"/>
            <a:ext cx="1924050" cy="1100667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642776" y="2889250"/>
            <a:ext cx="1924050" cy="1100667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06111" y="2889250"/>
            <a:ext cx="1924050" cy="1100667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" name="Picture 3" descr="500px-AWS_Logo_Web-Color.png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6713" y="4682888"/>
            <a:ext cx="903109" cy="36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92" r:id="rId2"/>
    <p:sldLayoutId id="2147483676" r:id="rId3"/>
    <p:sldLayoutId id="2147483677" r:id="rId4"/>
    <p:sldLayoutId id="2147483678" r:id="rId5"/>
    <p:sldLayoutId id="2147483679" r:id="rId6"/>
    <p:sldLayoutId id="2147483689" r:id="rId7"/>
    <p:sldLayoutId id="2147483690" r:id="rId8"/>
    <p:sldLayoutId id="2147483691" r:id="rId9"/>
    <p:sldLayoutId id="2147483680" r:id="rId10"/>
    <p:sldLayoutId id="2147483681" r:id="rId11"/>
    <p:sldLayoutId id="2147483684" r:id="rId12"/>
    <p:sldLayoutId id="2147483682" r:id="rId13"/>
    <p:sldLayoutId id="2147483683" r:id="rId14"/>
    <p:sldLayoutId id="2147483687" r:id="rId15"/>
    <p:sldLayoutId id="2147483688" r:id="rId16"/>
    <p:sldLayoutId id="2147483686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b="1" i="0" kern="1200">
          <a:solidFill>
            <a:srgbClr val="595A5D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rgbClr val="595A5D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b="0" i="0" kern="1200">
          <a:solidFill>
            <a:srgbClr val="595A5D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rgbClr val="595A5D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b="0" i="0" kern="1200">
          <a:solidFill>
            <a:srgbClr val="595A5D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b="0" i="0" kern="1200">
          <a:solidFill>
            <a:srgbClr val="595A5D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&lt;Date&gt;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&lt;Prepared By Name&gt;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Big Data / Analytics Platform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4500" y="1009650"/>
            <a:ext cx="7791450" cy="485775"/>
          </a:xfrm>
        </p:spPr>
        <p:txBody>
          <a:bodyPr/>
          <a:lstStyle/>
          <a:p>
            <a:r>
              <a:rPr lang="en-US" dirty="0" smtClean="0"/>
              <a:t>AWS Recommended Approach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78600" y="1384300"/>
            <a:ext cx="1663700" cy="923330"/>
          </a:xfrm>
          <a:prstGeom prst="rect">
            <a:avLst/>
          </a:prstGeom>
          <a:solidFill>
            <a:schemeClr val="accent5"/>
          </a:solidFill>
          <a:ln>
            <a:solidFill>
              <a:srgbClr val="E98E3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&lt;Insert Customer Logo Here&gt;</a:t>
            </a:r>
            <a:endParaRPr lang="en-US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28625" y="2106295"/>
            <a:ext cx="7791450" cy="4857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 baseline="0">
                <a:solidFill>
                  <a:srgbClr val="595A5D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0" i="0" kern="1200">
                <a:solidFill>
                  <a:srgbClr val="595A5D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rgbClr val="595A5D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b="0" i="0" kern="1200">
                <a:solidFill>
                  <a:srgbClr val="595A5D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b="0" i="0" kern="1200">
                <a:solidFill>
                  <a:srgbClr val="595A5D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AWS Recommended Approach #2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9811" y="1817092"/>
            <a:ext cx="611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${doc.title} - ${doc.type}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9812" y="1532195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${theDesc}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54308" y="869871"/>
            <a:ext cx="230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${theFormat}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71800" y="27305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${functions.formatDate(theDate)}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971800" y="4330065"/>
            <a:ext cx="360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${theDate}</a:t>
            </a:r>
          </a:p>
        </p:txBody>
      </p:sp>
    </p:spTree>
    <p:extLst>
      <p:ext uri="{BB962C8B-B14F-4D97-AF65-F5344CB8AC3E}">
        <p14:creationId xmlns:p14="http://schemas.microsoft.com/office/powerpoint/2010/main" val="24264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889" y="254636"/>
            <a:ext cx="8205304" cy="857250"/>
          </a:xfrm>
        </p:spPr>
        <p:txBody>
          <a:bodyPr/>
          <a:lstStyle/>
          <a:p>
            <a:r>
              <a:rPr lang="en-US" dirty="0" smtClean="0">
                <a:solidFill>
                  <a:srgbClr val="FAA634"/>
                </a:solidFill>
              </a:rPr>
              <a:t>Introduction</a:t>
            </a:r>
            <a:endParaRPr lang="en-US" dirty="0">
              <a:solidFill>
                <a:srgbClr val="FAA63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292" y="762000"/>
            <a:ext cx="8384308" cy="2616200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414042"/>
                </a:solidFill>
              </a:rPr>
              <a:t>&lt;Customer Name&gt; is adopting AWS cloud technology across the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414042"/>
                </a:solidFill>
              </a:rPr>
              <a:t>Enterprise to realize benefits such as business agility and reduced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414042"/>
                </a:solidFill>
              </a:rPr>
              <a:t>operational costs.  In the area of Big Data and Analytics, &lt;Customer Name&gt; has recently engaged with the AWS team to evaluate AWS solutions that would enable rapid, real-time analytics across a range of large data sets, while simplifying on-going maintenance and cost, while providing a secure infrastructure for sensitive data.</a:t>
            </a:r>
          </a:p>
          <a:p>
            <a:pPr marL="0" indent="0">
              <a:buNone/>
            </a:pPr>
            <a:endParaRPr lang="en-US" dirty="0">
              <a:solidFill>
                <a:srgbClr val="414042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414042"/>
                </a:solidFill>
              </a:rPr>
              <a:t>AWS Professional Services has partnered &lt;Customer Name&gt; over the past year for a number of different initiatives.  Having worked closely with &lt;Customer Name&gt;’s capable technology teams,</a:t>
            </a:r>
            <a:r>
              <a:rPr lang="en-US" dirty="0">
                <a:solidFill>
                  <a:srgbClr val="414042"/>
                </a:solidFill>
              </a:rPr>
              <a:t> </a:t>
            </a:r>
            <a:r>
              <a:rPr lang="en-US" dirty="0" smtClean="0">
                <a:solidFill>
                  <a:srgbClr val="414042"/>
                </a:solidFill>
              </a:rPr>
              <a:t>we believe an interactive engagement, with knowledge sharing throughout, will both:</a:t>
            </a:r>
          </a:p>
        </p:txBody>
      </p:sp>
      <p:pic>
        <p:nvPicPr>
          <p:cNvPr id="5" name="Content Placeholder 5" descr="TechnicalWorkshops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3200" y="3529893"/>
            <a:ext cx="2273299" cy="128340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40000" y="3397588"/>
            <a:ext cx="56769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Wingdings" charset="2"/>
              <a:buChar char="ü"/>
            </a:pPr>
            <a:r>
              <a:rPr lang="en-US" sz="1500" b="1" i="1" dirty="0">
                <a:solidFill>
                  <a:schemeClr val="accent1"/>
                </a:solidFill>
              </a:rPr>
              <a:t>Accelerate</a:t>
            </a:r>
            <a:r>
              <a:rPr lang="en-US" sz="1500" dirty="0">
                <a:solidFill>
                  <a:schemeClr val="accent1"/>
                </a:solidFill>
              </a:rPr>
              <a:t> </a:t>
            </a:r>
            <a:r>
              <a:rPr lang="en-US" sz="1500" b="1" i="1" dirty="0" smtClean="0">
                <a:solidFill>
                  <a:srgbClr val="FAA634"/>
                </a:solidFill>
              </a:rPr>
              <a:t>&lt;Customer Name&gt;’s progress </a:t>
            </a:r>
            <a:r>
              <a:rPr lang="en-US" sz="1500" dirty="0">
                <a:solidFill>
                  <a:srgbClr val="414042"/>
                </a:solidFill>
              </a:rPr>
              <a:t>in developing an AWS-based Big Data / Analytics platform for the enterprise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500" b="1" i="1" dirty="0">
                <a:solidFill>
                  <a:srgbClr val="FAA634"/>
                </a:solidFill>
              </a:rPr>
              <a:t>Enable </a:t>
            </a:r>
            <a:r>
              <a:rPr lang="en-US" sz="1500" b="1" i="1" dirty="0" smtClean="0">
                <a:solidFill>
                  <a:srgbClr val="FAA634"/>
                </a:solidFill>
              </a:rPr>
              <a:t>&lt;Customer Name&gt; in</a:t>
            </a:r>
            <a:r>
              <a:rPr lang="en-US" sz="1500" b="1" i="1" dirty="0">
                <a:solidFill>
                  <a:srgbClr val="FAA634"/>
                </a:solidFill>
              </a:rPr>
              <a:t>-house development teams </a:t>
            </a:r>
            <a:r>
              <a:rPr lang="en-US" sz="1500" dirty="0">
                <a:solidFill>
                  <a:srgbClr val="414042"/>
                </a:solidFill>
              </a:rPr>
              <a:t>to quickly ramp-up on </a:t>
            </a:r>
            <a:r>
              <a:rPr lang="en-US" sz="1500" dirty="0" smtClean="0">
                <a:solidFill>
                  <a:srgbClr val="414042"/>
                </a:solidFill>
              </a:rPr>
              <a:t>these AWS solutions</a:t>
            </a:r>
            <a:r>
              <a:rPr lang="en-US" sz="1500" dirty="0">
                <a:solidFill>
                  <a:srgbClr val="414042"/>
                </a:solidFill>
              </a:rPr>
              <a:t>, over time reducing the </a:t>
            </a:r>
            <a:r>
              <a:rPr lang="en-US" sz="1500" dirty="0" smtClean="0">
                <a:solidFill>
                  <a:srgbClr val="414042"/>
                </a:solidFill>
              </a:rPr>
              <a:t>need for Professional Services </a:t>
            </a:r>
            <a:endParaRPr lang="en-US" sz="1500" dirty="0">
              <a:solidFill>
                <a:srgbClr val="41404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13600" y="215900"/>
            <a:ext cx="1663700" cy="923330"/>
          </a:xfrm>
          <a:prstGeom prst="rect">
            <a:avLst/>
          </a:prstGeom>
          <a:solidFill>
            <a:schemeClr val="accent5"/>
          </a:solidFill>
          <a:ln>
            <a:solidFill>
              <a:srgbClr val="E98E3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&lt;Insert Customer Logo Here&gt;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78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WS_Deck_Template">
  <a:themeElements>
    <a:clrScheme name="Custom 1">
      <a:dk1>
        <a:srgbClr val="414042"/>
      </a:dk1>
      <a:lt1>
        <a:srgbClr val="FFFFFF"/>
      </a:lt1>
      <a:dk2>
        <a:srgbClr val="414042"/>
      </a:dk2>
      <a:lt2>
        <a:srgbClr val="EEECE1"/>
      </a:lt2>
      <a:accent1>
        <a:srgbClr val="FAA634"/>
      </a:accent1>
      <a:accent2>
        <a:srgbClr val="146EB4"/>
      </a:accent2>
      <a:accent3>
        <a:srgbClr val="A4D7F4"/>
      </a:accent3>
      <a:accent4>
        <a:srgbClr val="347F46"/>
      </a:accent4>
      <a:accent5>
        <a:srgbClr val="FCDD51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597C89A-FD0C-431E-81F6-90225B937683}">
  <ds:schemaRefs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AWS_Deck_Template.potx</Template>
  <TotalTime>31660</TotalTime>
  <Words>223</Words>
  <Application>Microsoft Macintosh PowerPoint</Application>
  <PresentationFormat>On-screen Show (16:9)</PresentationFormat>
  <Paragraphs>21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Wingdings</vt:lpstr>
      <vt:lpstr>Arial</vt:lpstr>
      <vt:lpstr>AWS_Deck_Template</vt:lpstr>
      <vt:lpstr>PowerPoint Presentation</vt:lpstr>
      <vt:lpstr>Introduction</vt:lpstr>
    </vt:vector>
  </TitlesOfParts>
  <Company>Amazon.com</Company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Deck Template</dc:title>
  <dc:creator>Catalano, Alec</dc:creator>
  <cp:lastModifiedBy>Thibaud Arguillere</cp:lastModifiedBy>
  <cp:revision>665</cp:revision>
  <cp:lastPrinted>2015-02-19T18:40:56Z</cp:lastPrinted>
  <dcterms:created xsi:type="dcterms:W3CDTF">2012-12-27T19:47:40Z</dcterms:created>
  <dcterms:modified xsi:type="dcterms:W3CDTF">2016-07-18T13:26:58Z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