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42" autoAdjust="0"/>
  </p:normalViewPr>
  <p:slideViewPr>
    <p:cSldViewPr>
      <p:cViewPr varScale="1">
        <p:scale>
          <a:sx n="85" d="100"/>
          <a:sy n="85" d="100"/>
        </p:scale>
        <p:origin x="-1380" y="-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tonda angolo diagonale rettangolo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FA52D0E-C459-460A-BE45-ED20DC21BFDB}" type="datetimeFigureOut">
              <a:rPr lang="it-IT" smtClean="0"/>
              <a:pPr/>
              <a:t>18/02/2021</a:t>
            </a:fld>
            <a:endParaRPr lang="it-IT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68C365-0595-4834-BE0E-DD6D5996BF37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52D0E-C459-460A-BE45-ED20DC21BFDB}" type="datetimeFigureOut">
              <a:rPr lang="it-IT" smtClean="0"/>
              <a:pPr/>
              <a:t>18/02/2021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8C365-0595-4834-BE0E-DD6D5996BF3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52D0E-C459-460A-BE45-ED20DC21BFDB}" type="datetimeFigureOut">
              <a:rPr lang="it-IT" smtClean="0"/>
              <a:pPr/>
              <a:t>18/02/2021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8C365-0595-4834-BE0E-DD6D5996BF3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52D0E-C459-460A-BE45-ED20DC21BFDB}" type="datetimeFigureOut">
              <a:rPr lang="it-IT" smtClean="0"/>
              <a:pPr/>
              <a:t>18/02/2021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8C365-0595-4834-BE0E-DD6D5996BF3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FA52D0E-C459-460A-BE45-ED20DC21BFDB}" type="datetimeFigureOut">
              <a:rPr lang="it-IT" smtClean="0"/>
              <a:pPr/>
              <a:t>18/02/2021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68C365-0595-4834-BE0E-DD6D5996BF37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52D0E-C459-460A-BE45-ED20DC21BFDB}" type="datetimeFigureOut">
              <a:rPr lang="it-IT" smtClean="0"/>
              <a:pPr/>
              <a:t>18/02/2021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568C365-0595-4834-BE0E-DD6D5996BF37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52D0E-C459-460A-BE45-ED20DC21BFDB}" type="datetimeFigureOut">
              <a:rPr lang="it-IT" smtClean="0"/>
              <a:pPr/>
              <a:t>18/02/2021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568C365-0595-4834-BE0E-DD6D5996BF3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52D0E-C459-460A-BE45-ED20DC21BFDB}" type="datetimeFigureOut">
              <a:rPr lang="it-IT" smtClean="0"/>
              <a:pPr/>
              <a:t>18/02/2021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8C365-0595-4834-BE0E-DD6D5996BF37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52D0E-C459-460A-BE45-ED20DC21BFDB}" type="datetimeFigureOut">
              <a:rPr lang="it-IT" smtClean="0"/>
              <a:pPr/>
              <a:t>18/02/2021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68C365-0595-4834-BE0E-DD6D5996BF37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9" name="Segnaposto data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FA52D0E-C459-460A-BE45-ED20DC21BFDB}" type="datetimeFigureOut">
              <a:rPr lang="it-IT" smtClean="0"/>
              <a:pPr/>
              <a:t>18/02/2021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68C365-0595-4834-BE0E-DD6D5996BF37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3" name="Segnaposto immagine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it-IT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Fare clic sull'icona per inserire un'immagine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FA52D0E-C459-460A-BE45-ED20DC21BFDB}" type="datetimeFigureOut">
              <a:rPr lang="it-IT" smtClean="0"/>
              <a:pPr/>
              <a:t>18/02/2021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568C365-0595-4834-BE0E-DD6D5996BF37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tonda angolo diagonale rettangolo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FA52D0E-C459-460A-BE45-ED20DC21BFDB}" type="datetimeFigureOut">
              <a:rPr lang="it-IT" smtClean="0"/>
              <a:pPr/>
              <a:t>18/02/2021</a:t>
            </a:fld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568C365-0595-4834-BE0E-DD6D5996BF37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 smtClean="0"/>
              <a:t>BEAMFORMING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Alberto </a:t>
            </a:r>
            <a:r>
              <a:rPr lang="it-IT" dirty="0" err="1" smtClean="0"/>
              <a:t>Facheris</a:t>
            </a:r>
            <a:endParaRPr lang="it-IT" dirty="0" smtClean="0"/>
          </a:p>
          <a:p>
            <a:r>
              <a:rPr lang="it-IT" dirty="0" err="1" smtClean="0"/>
              <a:t>Thibault</a:t>
            </a:r>
            <a:r>
              <a:rPr lang="it-IT" dirty="0" smtClean="0"/>
              <a:t> </a:t>
            </a:r>
            <a:r>
              <a:rPr lang="it-IT" dirty="0" err="1" smtClean="0"/>
              <a:t>Fievez</a:t>
            </a:r>
            <a:endParaRPr lang="it-IT" dirty="0" smtClean="0"/>
          </a:p>
          <a:p>
            <a:r>
              <a:rPr lang="it-IT" dirty="0" err="1" smtClean="0"/>
              <a:t>Reza</a:t>
            </a:r>
            <a:r>
              <a:rPr lang="it-IT" dirty="0" smtClean="0"/>
              <a:t> </a:t>
            </a:r>
            <a:r>
              <a:rPr lang="it-IT" dirty="0" err="1" smtClean="0"/>
              <a:t>Kenari</a:t>
            </a:r>
            <a:endParaRPr lang="it-IT" dirty="0" smtClean="0"/>
          </a:p>
          <a:p>
            <a:r>
              <a:rPr lang="it-IT" dirty="0" err="1" smtClean="0"/>
              <a:t>Vasile</a:t>
            </a:r>
            <a:r>
              <a:rPr lang="it-IT" dirty="0" smtClean="0"/>
              <a:t> </a:t>
            </a:r>
            <a:r>
              <a:rPr lang="it-IT" dirty="0" err="1" smtClean="0"/>
              <a:t>Liposchi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Constellation</a:t>
            </a:r>
            <a:r>
              <a:rPr lang="it-IT" dirty="0" smtClean="0"/>
              <a:t> </a:t>
            </a:r>
            <a:r>
              <a:rPr lang="it-IT" dirty="0" err="1" smtClean="0"/>
              <a:t>graphs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constellation</a:t>
            </a:r>
            <a:r>
              <a:rPr lang="it-IT" dirty="0" smtClean="0"/>
              <a:t> </a:t>
            </a:r>
            <a:r>
              <a:rPr lang="it-IT" dirty="0" err="1" smtClean="0"/>
              <a:t>graphs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1 (in the </a:t>
            </a:r>
            <a:r>
              <a:rPr lang="it-IT" dirty="0" err="1" smtClean="0"/>
              <a:t>midpoint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track</a:t>
            </a:r>
            <a:r>
              <a:rPr lang="it-IT" dirty="0" smtClean="0"/>
              <a:t>) </a:t>
            </a:r>
            <a:r>
              <a:rPr lang="it-IT" dirty="0" err="1" smtClean="0"/>
              <a:t>obtained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1, 4, 16 and 64 </a:t>
            </a:r>
            <a:r>
              <a:rPr lang="it-IT" dirty="0" err="1" smtClean="0"/>
              <a:t>antennas</a:t>
            </a:r>
            <a:r>
              <a:rPr lang="it-IT" dirty="0" smtClean="0"/>
              <a:t> are </a:t>
            </a:r>
            <a:r>
              <a:rPr lang="it-IT" dirty="0" err="1" smtClean="0"/>
              <a:t>shown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situations</a:t>
            </a:r>
            <a:r>
              <a:rPr lang="it-IT" dirty="0" smtClean="0"/>
              <a:t>:</a:t>
            </a:r>
          </a:p>
          <a:p>
            <a:r>
              <a:rPr lang="it-IT" dirty="0" smtClean="0"/>
              <a:t>SNR=-3dB, order=4</a:t>
            </a:r>
          </a:p>
          <a:p>
            <a:r>
              <a:rPr lang="it-IT" dirty="0" smtClean="0"/>
              <a:t>SNR=0dB, order=4</a:t>
            </a:r>
          </a:p>
          <a:p>
            <a:r>
              <a:rPr lang="it-IT" dirty="0" smtClean="0"/>
              <a:t>SNR=0dB, order=16</a:t>
            </a:r>
          </a:p>
          <a:p>
            <a:r>
              <a:rPr lang="it-IT" dirty="0" smtClean="0"/>
              <a:t>SNR=3dB, order=16</a:t>
            </a:r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SNR=-3dB, order=4</a:t>
            </a:r>
            <a:endParaRPr lang="it-IT" dirty="0"/>
          </a:p>
        </p:txBody>
      </p:sp>
      <p:pic>
        <p:nvPicPr>
          <p:cNvPr id="4" name="Segnaposto contenuto 3" descr="4-34v1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447800"/>
            <a:ext cx="3276600" cy="2457450"/>
          </a:xfrm>
        </p:spPr>
      </p:pic>
      <p:pic>
        <p:nvPicPr>
          <p:cNvPr id="5" name="Immagine 4" descr="64-3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1447800"/>
            <a:ext cx="3276600" cy="2457450"/>
          </a:xfrm>
          <a:prstGeom prst="rect">
            <a:avLst/>
          </a:prstGeom>
        </p:spPr>
      </p:pic>
      <p:pic>
        <p:nvPicPr>
          <p:cNvPr id="6" name="Immagine 5" descr="16-34v1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4114800"/>
            <a:ext cx="3302000" cy="2476500"/>
          </a:xfrm>
          <a:prstGeom prst="rect">
            <a:avLst/>
          </a:prstGeom>
        </p:spPr>
      </p:pic>
      <p:pic>
        <p:nvPicPr>
          <p:cNvPr id="7" name="Immagine 6" descr="64-34v1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46600" y="4114800"/>
            <a:ext cx="33020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SNR=0dB, order=4</a:t>
            </a:r>
            <a:endParaRPr lang="it-IT" dirty="0"/>
          </a:p>
        </p:txBody>
      </p:sp>
      <p:pic>
        <p:nvPicPr>
          <p:cNvPr id="4" name="Segnaposto contenuto 3" descr="64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524000"/>
            <a:ext cx="3149600" cy="2362200"/>
          </a:xfrm>
        </p:spPr>
      </p:pic>
      <p:pic>
        <p:nvPicPr>
          <p:cNvPr id="5" name="Immagine 4" descr="404v1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524000"/>
            <a:ext cx="3124200" cy="2343150"/>
          </a:xfrm>
          <a:prstGeom prst="rect">
            <a:avLst/>
          </a:prstGeom>
        </p:spPr>
      </p:pic>
      <p:pic>
        <p:nvPicPr>
          <p:cNvPr id="6" name="Immagine 5" descr="1604v1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4114800"/>
            <a:ext cx="3124200" cy="2343150"/>
          </a:xfrm>
          <a:prstGeom prst="rect">
            <a:avLst/>
          </a:prstGeom>
        </p:spPr>
      </p:pic>
      <p:pic>
        <p:nvPicPr>
          <p:cNvPr id="7" name="Immagine 6" descr="6404v1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4095750"/>
            <a:ext cx="312420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SNR=0, order=16</a:t>
            </a:r>
            <a:endParaRPr lang="it-IT" dirty="0"/>
          </a:p>
        </p:txBody>
      </p:sp>
      <p:pic>
        <p:nvPicPr>
          <p:cNvPr id="4" name="Segnaposto contenuto 3" descr="6401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524000"/>
            <a:ext cx="3149600" cy="2362200"/>
          </a:xfrm>
        </p:spPr>
      </p:pic>
      <p:pic>
        <p:nvPicPr>
          <p:cNvPr id="5" name="Immagine 4" descr="4016v1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524000"/>
            <a:ext cx="3124200" cy="2343150"/>
          </a:xfrm>
          <a:prstGeom prst="rect">
            <a:avLst/>
          </a:prstGeom>
        </p:spPr>
      </p:pic>
      <p:pic>
        <p:nvPicPr>
          <p:cNvPr id="6" name="Immagine 5" descr="16016v1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14800"/>
            <a:ext cx="3124200" cy="2343150"/>
          </a:xfrm>
          <a:prstGeom prst="rect">
            <a:avLst/>
          </a:prstGeom>
        </p:spPr>
      </p:pic>
      <p:pic>
        <p:nvPicPr>
          <p:cNvPr id="7" name="Immagine 6" descr="64016v1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9800" y="4114800"/>
            <a:ext cx="309880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SNR=3dB, order=16</a:t>
            </a:r>
            <a:endParaRPr lang="it-IT" dirty="0"/>
          </a:p>
        </p:txBody>
      </p:sp>
      <p:pic>
        <p:nvPicPr>
          <p:cNvPr id="4" name="Segnaposto contenuto 3" descr="6431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600200"/>
            <a:ext cx="3048000" cy="2286000"/>
          </a:xfrm>
        </p:spPr>
      </p:pic>
      <p:pic>
        <p:nvPicPr>
          <p:cNvPr id="5" name="Immagine 4" descr="4316v1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600200"/>
            <a:ext cx="3048000" cy="2286000"/>
          </a:xfrm>
          <a:prstGeom prst="rect">
            <a:avLst/>
          </a:prstGeom>
        </p:spPr>
      </p:pic>
      <p:pic>
        <p:nvPicPr>
          <p:cNvPr id="6" name="Immagine 5" descr="16316v1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4114800"/>
            <a:ext cx="3048000" cy="2286000"/>
          </a:xfrm>
          <a:prstGeom prst="rect">
            <a:avLst/>
          </a:prstGeom>
        </p:spPr>
      </p:pic>
      <p:pic>
        <p:nvPicPr>
          <p:cNvPr id="8" name="Immagine 7" descr="64316v1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4114800"/>
            <a:ext cx="3048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LMS </a:t>
            </a:r>
            <a:r>
              <a:rPr lang="it-IT" dirty="0" err="1" smtClean="0"/>
              <a:t>convergence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To</a:t>
            </a:r>
            <a:r>
              <a:rPr lang="it-IT" dirty="0" smtClean="0"/>
              <a:t> set the </a:t>
            </a:r>
            <a:r>
              <a:rPr lang="it-IT" dirty="0" err="1" smtClean="0"/>
              <a:t>number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steps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the LMS </a:t>
            </a:r>
            <a:r>
              <a:rPr lang="it-IT" dirty="0" err="1" smtClean="0"/>
              <a:t>algorithm</a:t>
            </a:r>
            <a:r>
              <a:rPr lang="it-IT" dirty="0" smtClean="0"/>
              <a:t> the </a:t>
            </a:r>
            <a:r>
              <a:rPr lang="it-IT" dirty="0" err="1" smtClean="0"/>
              <a:t>norm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the </a:t>
            </a:r>
            <a:r>
              <a:rPr lang="it-IT" dirty="0" err="1" smtClean="0"/>
              <a:t>asymptotic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weights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calculated</a:t>
            </a:r>
            <a:r>
              <a:rPr lang="it-IT" dirty="0" smtClean="0"/>
              <a:t> and </a:t>
            </a:r>
            <a:r>
              <a:rPr lang="it-IT" dirty="0" err="1" smtClean="0"/>
              <a:t>plotted</a:t>
            </a:r>
            <a:endParaRPr lang="it-IT" dirty="0"/>
          </a:p>
        </p:txBody>
      </p:sp>
      <p:pic>
        <p:nvPicPr>
          <p:cNvPr id="4" name="Immagine 3" descr="steplm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3676650"/>
            <a:ext cx="38862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improvements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issues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are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take account </a:t>
            </a:r>
            <a:r>
              <a:rPr lang="it-IT" dirty="0" err="1" smtClean="0"/>
              <a:t>of</a:t>
            </a:r>
            <a:r>
              <a:rPr lang="it-IT" dirty="0" smtClean="0"/>
              <a:t> doppler </a:t>
            </a:r>
            <a:r>
              <a:rPr lang="it-IT" dirty="0" err="1" smtClean="0"/>
              <a:t>shift</a:t>
            </a:r>
            <a:r>
              <a:rPr lang="it-IT" dirty="0" smtClean="0"/>
              <a:t> and </a:t>
            </a:r>
            <a:r>
              <a:rPr lang="it-IT" dirty="0" err="1" smtClean="0"/>
              <a:t>frequency</a:t>
            </a:r>
            <a:r>
              <a:rPr lang="it-IT" dirty="0" smtClean="0"/>
              <a:t> </a:t>
            </a:r>
            <a:r>
              <a:rPr lang="it-IT" dirty="0" err="1" smtClean="0"/>
              <a:t>offsets</a:t>
            </a:r>
            <a:r>
              <a:rPr lang="it-IT" dirty="0" smtClean="0"/>
              <a:t> and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allow</a:t>
            </a:r>
            <a:r>
              <a:rPr lang="it-IT" dirty="0" smtClean="0"/>
              <a:t> multiple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the 2 </a:t>
            </a:r>
            <a:r>
              <a:rPr lang="it-IT" dirty="0" err="1" smtClean="0"/>
              <a:t>users</a:t>
            </a:r>
            <a:r>
              <a:rPr lang="it-IT" dirty="0" smtClean="0"/>
              <a:t> are </a:t>
            </a:r>
            <a:r>
              <a:rPr lang="it-IT" dirty="0" err="1" smtClean="0"/>
              <a:t>too</a:t>
            </a:r>
            <a:r>
              <a:rPr lang="it-IT" dirty="0" smtClean="0"/>
              <a:t> </a:t>
            </a:r>
            <a:r>
              <a:rPr lang="it-IT" dirty="0" err="1" smtClean="0"/>
              <a:t>close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other</a:t>
            </a:r>
            <a:endParaRPr lang="it-IT" dirty="0" smtClean="0"/>
          </a:p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pilot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introduced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estimate the doppler </a:t>
            </a:r>
            <a:r>
              <a:rPr lang="it-IT" dirty="0" err="1" smtClean="0"/>
              <a:t>shift</a:t>
            </a:r>
            <a:endParaRPr lang="it-IT" dirty="0" smtClean="0"/>
          </a:p>
          <a:p>
            <a:r>
              <a:rPr lang="it-IT" dirty="0" smtClean="0"/>
              <a:t>OFDMA or OFDM-TDMA or OFDM-FDMA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allow</a:t>
            </a:r>
            <a:r>
              <a:rPr lang="it-IT" dirty="0" smtClean="0"/>
              <a:t> multiple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the </a:t>
            </a:r>
            <a:r>
              <a:rPr lang="it-IT" dirty="0" err="1" smtClean="0"/>
              <a:t>users</a:t>
            </a:r>
            <a:r>
              <a:rPr lang="it-IT" dirty="0" smtClean="0"/>
              <a:t> are </a:t>
            </a:r>
            <a:r>
              <a:rPr lang="it-IT" dirty="0" err="1" smtClean="0"/>
              <a:t>too</a:t>
            </a:r>
            <a:r>
              <a:rPr lang="it-IT" dirty="0" smtClean="0"/>
              <a:t> </a:t>
            </a:r>
            <a:r>
              <a:rPr lang="it-IT" dirty="0" err="1" smtClean="0"/>
              <a:t>close</a:t>
            </a:r>
            <a:r>
              <a:rPr lang="it-IT" dirty="0" smtClean="0"/>
              <a:t> in </a:t>
            </a:r>
            <a:r>
              <a:rPr lang="it-IT" dirty="0" err="1" smtClean="0"/>
              <a:t>space</a:t>
            </a:r>
            <a:r>
              <a:rPr lang="it-IT" dirty="0" smtClean="0"/>
              <a:t> 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Assumptions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2 </a:t>
            </a:r>
            <a:r>
              <a:rPr lang="it-IT" dirty="0" err="1" smtClean="0"/>
              <a:t>static</a:t>
            </a:r>
            <a:r>
              <a:rPr lang="it-IT" dirty="0" smtClean="0"/>
              <a:t> </a:t>
            </a:r>
            <a:r>
              <a:rPr lang="it-IT" dirty="0" err="1" smtClean="0"/>
              <a:t>users</a:t>
            </a:r>
            <a:endParaRPr lang="it-IT" dirty="0" smtClean="0"/>
          </a:p>
          <a:p>
            <a:r>
              <a:rPr lang="it-IT" dirty="0" smtClean="0"/>
              <a:t>2 </a:t>
            </a:r>
            <a:r>
              <a:rPr lang="it-IT" dirty="0" err="1" smtClean="0"/>
              <a:t>static</a:t>
            </a:r>
            <a:r>
              <a:rPr lang="it-IT" dirty="0" smtClean="0"/>
              <a:t> </a:t>
            </a:r>
            <a:r>
              <a:rPr lang="it-IT" dirty="0" err="1" smtClean="0"/>
              <a:t>interferers</a:t>
            </a:r>
            <a:endParaRPr lang="it-IT" dirty="0" smtClean="0"/>
          </a:p>
          <a:p>
            <a:r>
              <a:rPr lang="it-IT" dirty="0" err="1" smtClean="0"/>
              <a:t>LoS</a:t>
            </a:r>
            <a:r>
              <a:rPr lang="it-IT" dirty="0" smtClean="0"/>
              <a:t> 3GPP </a:t>
            </a:r>
            <a:r>
              <a:rPr lang="it-IT" dirty="0" err="1" smtClean="0"/>
              <a:t>channel</a:t>
            </a:r>
            <a:endParaRPr lang="it-IT" dirty="0" smtClean="0"/>
          </a:p>
          <a:p>
            <a:r>
              <a:rPr lang="it-IT" dirty="0" smtClean="0"/>
              <a:t>No doppler </a:t>
            </a:r>
            <a:r>
              <a:rPr lang="it-IT" dirty="0" err="1" smtClean="0"/>
              <a:t>shift</a:t>
            </a:r>
            <a:r>
              <a:rPr lang="it-IT" dirty="0" smtClean="0"/>
              <a:t> </a:t>
            </a:r>
            <a:r>
              <a:rPr lang="it-IT" dirty="0" err="1" smtClean="0"/>
              <a:t>nor</a:t>
            </a:r>
            <a:r>
              <a:rPr lang="it-IT" dirty="0" smtClean="0"/>
              <a:t> </a:t>
            </a:r>
            <a:r>
              <a:rPr lang="it-IT" dirty="0" err="1" smtClean="0"/>
              <a:t>frequency</a:t>
            </a:r>
            <a:r>
              <a:rPr lang="it-IT" dirty="0" smtClean="0"/>
              <a:t> </a:t>
            </a:r>
            <a:r>
              <a:rPr lang="it-IT" dirty="0" err="1" smtClean="0"/>
              <a:t>offsets</a:t>
            </a:r>
            <a:r>
              <a:rPr lang="it-IT" dirty="0" smtClean="0"/>
              <a:t> in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oscillators</a:t>
            </a:r>
            <a:endParaRPr lang="it-IT" dirty="0" smtClean="0"/>
          </a:p>
          <a:p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spaced</a:t>
            </a:r>
            <a:r>
              <a:rPr lang="it-IT" dirty="0" smtClean="0"/>
              <a:t> </a:t>
            </a:r>
            <a:r>
              <a:rPr lang="it-IT" dirty="0" err="1" smtClean="0"/>
              <a:t>enough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allow</a:t>
            </a:r>
            <a:r>
              <a:rPr lang="it-IT" dirty="0" smtClean="0"/>
              <a:t> SDMA</a:t>
            </a:r>
          </a:p>
          <a:p>
            <a:r>
              <a:rPr lang="it-IT" dirty="0" smtClean="0"/>
              <a:t>OFDM and QAM are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transmit</a:t>
            </a:r>
            <a:r>
              <a:rPr lang="it-IT" dirty="0" smtClean="0"/>
              <a:t> the data</a:t>
            </a:r>
          </a:p>
          <a:p>
            <a:pPr>
              <a:buNone/>
            </a:pP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Proceeding</a:t>
            </a:r>
            <a:r>
              <a:rPr lang="it-IT" dirty="0" smtClean="0"/>
              <a:t> and goal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Generate the </a:t>
            </a:r>
            <a:r>
              <a:rPr lang="it-IT" dirty="0" err="1" smtClean="0"/>
              <a:t>channel</a:t>
            </a:r>
            <a:r>
              <a:rPr lang="it-IT" dirty="0" smtClean="0"/>
              <a:t> and the scenario</a:t>
            </a:r>
          </a:p>
          <a:p>
            <a:r>
              <a:rPr lang="it-IT" dirty="0" smtClean="0"/>
              <a:t>Create </a:t>
            </a:r>
            <a:r>
              <a:rPr lang="it-IT" dirty="0" err="1" smtClean="0"/>
              <a:t>beamformer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(LMS)</a:t>
            </a:r>
          </a:p>
          <a:p>
            <a:r>
              <a:rPr lang="it-IT" dirty="0" err="1" smtClean="0"/>
              <a:t>Calculate</a:t>
            </a:r>
            <a:r>
              <a:rPr lang="it-IT" dirty="0" smtClean="0"/>
              <a:t> the BER</a:t>
            </a:r>
          </a:p>
          <a:p>
            <a:r>
              <a:rPr lang="it-IT" dirty="0" smtClean="0"/>
              <a:t>Compare the </a:t>
            </a:r>
            <a:r>
              <a:rPr lang="it-IT" dirty="0" err="1" smtClean="0"/>
              <a:t>results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and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beamforming</a:t>
            </a:r>
            <a:endParaRPr lang="it-IT" dirty="0" smtClean="0"/>
          </a:p>
          <a:p>
            <a:r>
              <a:rPr lang="it-IT" dirty="0" smtClean="0"/>
              <a:t>Compare the </a:t>
            </a:r>
            <a:r>
              <a:rPr lang="it-IT" dirty="0" err="1" smtClean="0"/>
              <a:t>results</a:t>
            </a:r>
            <a:r>
              <a:rPr lang="it-IT" dirty="0" smtClean="0"/>
              <a:t> </a:t>
            </a:r>
            <a:r>
              <a:rPr lang="it-IT" dirty="0" err="1" smtClean="0"/>
              <a:t>varying</a:t>
            </a:r>
            <a:r>
              <a:rPr lang="it-IT" dirty="0" smtClean="0"/>
              <a:t> SNR, </a:t>
            </a:r>
            <a:r>
              <a:rPr lang="it-IT" dirty="0" err="1" smtClean="0"/>
              <a:t>number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antennas</a:t>
            </a:r>
            <a:r>
              <a:rPr lang="it-IT" dirty="0" smtClean="0"/>
              <a:t>, </a:t>
            </a:r>
            <a:r>
              <a:rPr lang="it-IT" dirty="0" err="1" smtClean="0"/>
              <a:t>bandwidth</a:t>
            </a:r>
            <a:r>
              <a:rPr lang="it-IT" dirty="0" smtClean="0"/>
              <a:t> and </a:t>
            </a:r>
            <a:r>
              <a:rPr lang="it-IT" dirty="0" err="1" smtClean="0"/>
              <a:t>positions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users</a:t>
            </a:r>
            <a:endParaRPr lang="it-IT" dirty="0" smtClean="0"/>
          </a:p>
          <a:p>
            <a:endParaRPr lang="it-IT" dirty="0" smtClean="0"/>
          </a:p>
          <a:p>
            <a:pPr>
              <a:buNone/>
            </a:pPr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Proceeding</a:t>
            </a:r>
            <a:r>
              <a:rPr lang="it-IT" dirty="0" smtClean="0"/>
              <a:t> and goal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256 </a:t>
            </a:r>
            <a:r>
              <a:rPr lang="it-IT" dirty="0" err="1" smtClean="0"/>
              <a:t>subcarriers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15kHz </a:t>
            </a:r>
            <a:r>
              <a:rPr lang="it-IT" dirty="0" err="1" smtClean="0"/>
              <a:t>spacing</a:t>
            </a:r>
            <a:endParaRPr lang="it-IT" dirty="0" smtClean="0"/>
          </a:p>
          <a:p>
            <a:r>
              <a:rPr lang="it-IT" dirty="0" err="1" smtClean="0"/>
              <a:t>Cyclic</a:t>
            </a:r>
            <a:r>
              <a:rPr lang="it-IT" dirty="0" smtClean="0"/>
              <a:t> </a:t>
            </a:r>
            <a:r>
              <a:rPr lang="it-IT" dirty="0" err="1" smtClean="0"/>
              <a:t>prefix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5µs (20 </a:t>
            </a:r>
            <a:r>
              <a:rPr lang="it-IT" dirty="0" err="1" smtClean="0"/>
              <a:t>taps</a:t>
            </a:r>
            <a:r>
              <a:rPr lang="it-IT" dirty="0" smtClean="0"/>
              <a:t>)</a:t>
            </a:r>
          </a:p>
          <a:p>
            <a:r>
              <a:rPr lang="it-IT" dirty="0" smtClean="0"/>
              <a:t>8 </a:t>
            </a:r>
            <a:r>
              <a:rPr lang="it-IT" dirty="0" err="1" smtClean="0"/>
              <a:t>guard</a:t>
            </a:r>
            <a:r>
              <a:rPr lang="it-IT" dirty="0" smtClean="0"/>
              <a:t> </a:t>
            </a:r>
            <a:r>
              <a:rPr lang="it-IT" dirty="0" err="1" smtClean="0"/>
              <a:t>subcarriers</a:t>
            </a:r>
            <a:r>
              <a:rPr lang="it-IT" dirty="0" smtClean="0"/>
              <a:t> at </a:t>
            </a:r>
            <a:r>
              <a:rPr lang="it-IT" dirty="0" err="1" smtClean="0"/>
              <a:t>each</a:t>
            </a:r>
            <a:r>
              <a:rPr lang="it-IT" dirty="0" smtClean="0"/>
              <a:t> side</a:t>
            </a:r>
          </a:p>
          <a:p>
            <a:r>
              <a:rPr lang="it-IT" dirty="0" smtClean="0"/>
              <a:t>150 OFDM </a:t>
            </a:r>
            <a:r>
              <a:rPr lang="it-IT" dirty="0" err="1" smtClean="0"/>
              <a:t>symbols</a:t>
            </a:r>
            <a:r>
              <a:rPr lang="it-IT" dirty="0" smtClean="0"/>
              <a:t> </a:t>
            </a:r>
            <a:r>
              <a:rPr lang="it-IT" dirty="0" err="1" smtClean="0"/>
              <a:t>transmitted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and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interferer</a:t>
            </a:r>
            <a:endParaRPr lang="it-IT" dirty="0" smtClean="0"/>
          </a:p>
          <a:p>
            <a:r>
              <a:rPr lang="it-IT" dirty="0" smtClean="0"/>
              <a:t>30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pairs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positions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users</a:t>
            </a:r>
            <a:r>
              <a:rPr lang="it-IT" dirty="0" smtClean="0"/>
              <a:t> are </a:t>
            </a:r>
            <a:r>
              <a:rPr lang="it-IT" dirty="0" err="1" smtClean="0"/>
              <a:t>analyzed</a:t>
            </a:r>
            <a:r>
              <a:rPr lang="it-IT" dirty="0" smtClean="0"/>
              <a:t> and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calculate</a:t>
            </a:r>
            <a:r>
              <a:rPr lang="it-IT" dirty="0" smtClean="0"/>
              <a:t> the </a:t>
            </a:r>
            <a:r>
              <a:rPr lang="it-IT" dirty="0" err="1" smtClean="0"/>
              <a:t>average</a:t>
            </a:r>
            <a:r>
              <a:rPr lang="it-IT" dirty="0" smtClean="0"/>
              <a:t> BER</a:t>
            </a:r>
          </a:p>
          <a:p>
            <a:endParaRPr lang="it-IT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Scenario</a:t>
            </a:r>
            <a:endParaRPr lang="it-IT" dirty="0"/>
          </a:p>
        </p:txBody>
      </p:sp>
      <p:pic>
        <p:nvPicPr>
          <p:cNvPr id="4" name="Segnaposto contenuto 3" descr="scenari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9170" y="1646238"/>
            <a:ext cx="6465660" cy="452596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Results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64 </a:t>
            </a:r>
            <a:r>
              <a:rPr lang="it-IT" dirty="0" err="1" smtClean="0"/>
              <a:t>antennas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SNR(</a:t>
                      </a:r>
                      <a:r>
                        <a:rPr lang="it-IT" dirty="0" err="1" smtClean="0"/>
                        <a:t>dB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Modulation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order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BER </a:t>
                      </a:r>
                      <a:r>
                        <a:rPr lang="it-IT" dirty="0" err="1" smtClean="0"/>
                        <a:t>user</a:t>
                      </a:r>
                      <a:r>
                        <a:rPr lang="it-IT" dirty="0" smtClean="0"/>
                        <a:t> 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BER user2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7.0%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22.1%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2.4%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14.3%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6.7%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19.8%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0.2%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4.2%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1.5%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7.5%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0.1%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4.0%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5.2%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16.2%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Results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64 </a:t>
            </a:r>
            <a:r>
              <a:rPr lang="it-IT" dirty="0" err="1" smtClean="0"/>
              <a:t>antennas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SNR(</a:t>
                      </a:r>
                      <a:r>
                        <a:rPr lang="it-IT" dirty="0" err="1" smtClean="0"/>
                        <a:t>dB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Modulation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order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BER </a:t>
                      </a:r>
                      <a:r>
                        <a:rPr lang="it-IT" dirty="0" err="1" smtClean="0"/>
                        <a:t>user</a:t>
                      </a:r>
                      <a:r>
                        <a:rPr lang="it-IT" dirty="0" smtClean="0"/>
                        <a:t> 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BER user2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0.0%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0.6%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1.6%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10.2%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0.3%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4.8%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4.8%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13.0%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1.8%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8.3%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0.2%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3.4%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256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3.2%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9.9%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Results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16 </a:t>
            </a:r>
            <a:r>
              <a:rPr lang="it-IT" dirty="0" err="1" smtClean="0"/>
              <a:t>antennas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SNR(</a:t>
                      </a:r>
                      <a:r>
                        <a:rPr lang="it-IT" dirty="0" err="1" smtClean="0"/>
                        <a:t>dB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Modulation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order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BER </a:t>
                      </a:r>
                      <a:r>
                        <a:rPr lang="it-IT" dirty="0" err="1" smtClean="0"/>
                        <a:t>user</a:t>
                      </a:r>
                      <a:r>
                        <a:rPr lang="it-IT" dirty="0" smtClean="0"/>
                        <a:t> 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BER user2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17.3%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31.9%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8.9%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24.5%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16.8%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30.6%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1.8%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12.4%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6.9%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20.4%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0.2%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5.6%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-3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1.2%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12.7%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Results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16 </a:t>
            </a:r>
            <a:r>
              <a:rPr lang="it-IT" dirty="0" err="1" smtClean="0"/>
              <a:t>antennas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457200" y="1646238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SNR(</a:t>
                      </a:r>
                      <a:r>
                        <a:rPr lang="it-IT" dirty="0" err="1" smtClean="0"/>
                        <a:t>dB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Modulation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order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BER </a:t>
                      </a:r>
                      <a:r>
                        <a:rPr lang="it-IT" dirty="0" err="1" smtClean="0"/>
                        <a:t>user</a:t>
                      </a:r>
                      <a:r>
                        <a:rPr lang="it-IT" dirty="0" smtClean="0"/>
                        <a:t> 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BER user2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0.2%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5.7%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8.0%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19.4%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3.1%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12.5%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0.7%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6.5%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7.1%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16.2%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2.4%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9.4%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ssia">
  <a:themeElements>
    <a:clrScheme name="Galassia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Galassia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alassi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5668</TotalTime>
  <Words>527</Words>
  <Application>Microsoft Office PowerPoint</Application>
  <PresentationFormat>Presentazione su schermo (4:3)</PresentationFormat>
  <Paragraphs>170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Galassia</vt:lpstr>
      <vt:lpstr>BEAMFORMING</vt:lpstr>
      <vt:lpstr>Assumptions</vt:lpstr>
      <vt:lpstr>Proceeding and goal</vt:lpstr>
      <vt:lpstr>Proceeding and goal</vt:lpstr>
      <vt:lpstr>Scenario</vt:lpstr>
      <vt:lpstr>Results with 64 antennas</vt:lpstr>
      <vt:lpstr>Results with 64 antennas</vt:lpstr>
      <vt:lpstr>Results with 16 antennas</vt:lpstr>
      <vt:lpstr>Results with 16 antennas</vt:lpstr>
      <vt:lpstr>Constellation graphs</vt:lpstr>
      <vt:lpstr>SNR=-3dB, order=4</vt:lpstr>
      <vt:lpstr>SNR=0dB, order=4</vt:lpstr>
      <vt:lpstr>SNR=0, order=16</vt:lpstr>
      <vt:lpstr>SNR=3dB, order=16</vt:lpstr>
      <vt:lpstr>LMS convergence</vt:lpstr>
      <vt:lpstr>Possible improvements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BEAMFORMING</dc:title>
  <dc:creator>albi97.fache</dc:creator>
  <cp:lastModifiedBy>albi97.fache</cp:lastModifiedBy>
  <cp:revision>10</cp:revision>
  <dcterms:created xsi:type="dcterms:W3CDTF">2021-01-28T00:28:48Z</dcterms:created>
  <dcterms:modified xsi:type="dcterms:W3CDTF">2021-02-18T16:50:35Z</dcterms:modified>
</cp:coreProperties>
</file>