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1" r:id="rId28"/>
    <p:sldId id="283" r:id="rId29"/>
    <p:sldId id="284" r:id="rId30"/>
    <p:sldId id="286" r:id="rId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gouaich\Mes%20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Sheet1!$B$3</c:f>
            </c:strRef>
          </c:tx>
          <c:cat>
            <c:multiLvlStrRef>
              <c:f>Sheet1!$A$4:$A$33</c:f>
            </c:multiLvlStrRef>
          </c:cat>
          <c:val>
            <c:numRef>
              <c:f>Sheet1!$B$4:$B$33</c:f>
            </c:numRef>
          </c:val>
          <c:smooth val="0"/>
        </c:ser>
        <c:ser>
          <c:idx val="4"/>
          <c:order val="4"/>
          <c:tx>
            <c:strRef>
              <c:f>Sheet1!$C$3</c:f>
            </c:strRef>
          </c:tx>
          <c:cat>
            <c:multiLvlStrRef>
              <c:f>Sheet1!$A$4:$A$33</c:f>
            </c:multiLvlStrRef>
          </c:cat>
          <c:val>
            <c:numRef>
              <c:f>Sheet1!$C$4:$C$33</c:f>
            </c:numRef>
          </c:val>
          <c:smooth val="0"/>
        </c:ser>
        <c:ser>
          <c:idx val="5"/>
          <c:order val="5"/>
          <c:tx>
            <c:strRef>
              <c:f>Sheet1!$D$3</c:f>
            </c:strRef>
          </c:tx>
          <c:cat>
            <c:multiLvlStrRef>
              <c:f>Sheet1!$A$4:$A$33</c:f>
            </c:multiLvlStrRef>
          </c:cat>
          <c:val>
            <c:numRef>
              <c:f>Sheet1!$D$4:$D$33</c:f>
            </c:numRef>
          </c:val>
          <c:smooth val="0"/>
        </c:ser>
        <c:ser>
          <c:idx val="0"/>
          <c:order val="0"/>
          <c:tx>
            <c:strRef>
              <c:f>Sheet1!$B$3</c:f>
              <c:strCache>
                <c:ptCount val="1"/>
                <c:pt idx="0">
                  <c:v> 2000 - 100</c:v>
                </c:pt>
              </c:strCache>
            </c:strRef>
          </c:tx>
          <c:cat>
            <c:numRef>
              <c:f>Sheet1!$A$4:$A$33</c:f>
              <c:numCache>
                <c:formatCode>General</c:formatCode>
                <c:ptCount val="3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</c:numCache>
            </c:numRef>
          </c:cat>
          <c:val>
            <c:numRef>
              <c:f>Sheet1!$B$4:$B$33</c:f>
              <c:numCache>
                <c:formatCode>General</c:formatCode>
                <c:ptCount val="30"/>
                <c:pt idx="0">
                  <c:v>12000.0</c:v>
                </c:pt>
                <c:pt idx="1">
                  <c:v>22000.0</c:v>
                </c:pt>
                <c:pt idx="2">
                  <c:v>32000.0</c:v>
                </c:pt>
                <c:pt idx="3">
                  <c:v>42000.0</c:v>
                </c:pt>
                <c:pt idx="4">
                  <c:v>52000.0</c:v>
                </c:pt>
                <c:pt idx="5">
                  <c:v>62000.0</c:v>
                </c:pt>
                <c:pt idx="6">
                  <c:v>72000.0</c:v>
                </c:pt>
                <c:pt idx="7">
                  <c:v>82000.0</c:v>
                </c:pt>
                <c:pt idx="8">
                  <c:v>92000.0</c:v>
                </c:pt>
                <c:pt idx="9">
                  <c:v>102000.0</c:v>
                </c:pt>
                <c:pt idx="10">
                  <c:v>112000.0</c:v>
                </c:pt>
                <c:pt idx="11">
                  <c:v>122000.0</c:v>
                </c:pt>
                <c:pt idx="12">
                  <c:v>132000.0</c:v>
                </c:pt>
                <c:pt idx="13">
                  <c:v>142000.0</c:v>
                </c:pt>
                <c:pt idx="14">
                  <c:v>152000.0</c:v>
                </c:pt>
                <c:pt idx="15">
                  <c:v>162000.0</c:v>
                </c:pt>
                <c:pt idx="16">
                  <c:v>172000.0</c:v>
                </c:pt>
                <c:pt idx="17">
                  <c:v>182000.0</c:v>
                </c:pt>
                <c:pt idx="18">
                  <c:v>192000.0</c:v>
                </c:pt>
                <c:pt idx="19">
                  <c:v>202000.0</c:v>
                </c:pt>
                <c:pt idx="20">
                  <c:v>212000.0</c:v>
                </c:pt>
                <c:pt idx="21">
                  <c:v>222000.0</c:v>
                </c:pt>
                <c:pt idx="22">
                  <c:v>232000.0</c:v>
                </c:pt>
                <c:pt idx="23">
                  <c:v>242000.0</c:v>
                </c:pt>
                <c:pt idx="24">
                  <c:v>252000.0</c:v>
                </c:pt>
                <c:pt idx="25">
                  <c:v>262000.0</c:v>
                </c:pt>
                <c:pt idx="26">
                  <c:v>272000.0</c:v>
                </c:pt>
                <c:pt idx="27">
                  <c:v>282000.0</c:v>
                </c:pt>
                <c:pt idx="28">
                  <c:v>292000.0</c:v>
                </c:pt>
                <c:pt idx="29">
                  <c:v>302000.0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30 000 - 30</c:v>
                </c:pt>
              </c:strCache>
            </c:strRef>
          </c:tx>
          <c:cat>
            <c:numRef>
              <c:f>Sheet1!$A$4:$A$33</c:f>
              <c:numCache>
                <c:formatCode>General</c:formatCode>
                <c:ptCount val="3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</c:numCache>
            </c:numRef>
          </c:cat>
          <c:val>
            <c:numRef>
              <c:f>Sheet1!$C$4:$C$33</c:f>
              <c:numCache>
                <c:formatCode>General</c:formatCode>
                <c:ptCount val="30"/>
                <c:pt idx="0">
                  <c:v>40000.0</c:v>
                </c:pt>
                <c:pt idx="1">
                  <c:v>50000.0</c:v>
                </c:pt>
                <c:pt idx="2">
                  <c:v>60000.0</c:v>
                </c:pt>
                <c:pt idx="3">
                  <c:v>70000.0</c:v>
                </c:pt>
                <c:pt idx="4">
                  <c:v>80000.0</c:v>
                </c:pt>
                <c:pt idx="5">
                  <c:v>90000.0</c:v>
                </c:pt>
                <c:pt idx="6">
                  <c:v>100000.0</c:v>
                </c:pt>
                <c:pt idx="7">
                  <c:v>110000.0</c:v>
                </c:pt>
                <c:pt idx="8">
                  <c:v>120000.0</c:v>
                </c:pt>
                <c:pt idx="9">
                  <c:v>130000.0</c:v>
                </c:pt>
                <c:pt idx="10">
                  <c:v>140000.0</c:v>
                </c:pt>
                <c:pt idx="11">
                  <c:v>150000.0</c:v>
                </c:pt>
                <c:pt idx="12">
                  <c:v>160000.0</c:v>
                </c:pt>
                <c:pt idx="13">
                  <c:v>170000.0</c:v>
                </c:pt>
                <c:pt idx="14">
                  <c:v>180000.0</c:v>
                </c:pt>
                <c:pt idx="15">
                  <c:v>190000.0</c:v>
                </c:pt>
                <c:pt idx="16">
                  <c:v>200000.0</c:v>
                </c:pt>
                <c:pt idx="17">
                  <c:v>210000.0</c:v>
                </c:pt>
                <c:pt idx="18">
                  <c:v>220000.0</c:v>
                </c:pt>
                <c:pt idx="19">
                  <c:v>230000.0</c:v>
                </c:pt>
                <c:pt idx="20">
                  <c:v>240000.0</c:v>
                </c:pt>
                <c:pt idx="21">
                  <c:v>250000.0</c:v>
                </c:pt>
                <c:pt idx="22">
                  <c:v>260000.0</c:v>
                </c:pt>
                <c:pt idx="23">
                  <c:v>270000.0</c:v>
                </c:pt>
                <c:pt idx="24">
                  <c:v>280000.0</c:v>
                </c:pt>
                <c:pt idx="25">
                  <c:v>290000.0</c:v>
                </c:pt>
                <c:pt idx="26">
                  <c:v>300000.0</c:v>
                </c:pt>
                <c:pt idx="27">
                  <c:v>310000.0</c:v>
                </c:pt>
                <c:pt idx="28">
                  <c:v>320000.0</c:v>
                </c:pt>
                <c:pt idx="29">
                  <c:v>330000.0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 100 000 - 2</c:v>
                </c:pt>
              </c:strCache>
            </c:strRef>
          </c:tx>
          <c:cat>
            <c:numRef>
              <c:f>Sheet1!$A$4:$A$33</c:f>
              <c:numCache>
                <c:formatCode>General</c:formatCode>
                <c:ptCount val="3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</c:numCache>
            </c:numRef>
          </c:cat>
          <c:val>
            <c:numRef>
              <c:f>Sheet1!$D$4:$D$33</c:f>
              <c:numCache>
                <c:formatCode>General</c:formatCode>
                <c:ptCount val="30"/>
                <c:pt idx="0">
                  <c:v>100200.0</c:v>
                </c:pt>
                <c:pt idx="1">
                  <c:v>100400.0</c:v>
                </c:pt>
                <c:pt idx="2">
                  <c:v>100600.0</c:v>
                </c:pt>
                <c:pt idx="3">
                  <c:v>100800.0</c:v>
                </c:pt>
                <c:pt idx="4">
                  <c:v>101000.0</c:v>
                </c:pt>
                <c:pt idx="5">
                  <c:v>101200.0</c:v>
                </c:pt>
                <c:pt idx="6">
                  <c:v>101400.0</c:v>
                </c:pt>
                <c:pt idx="7">
                  <c:v>101600.0</c:v>
                </c:pt>
                <c:pt idx="8">
                  <c:v>101800.0</c:v>
                </c:pt>
                <c:pt idx="9">
                  <c:v>102000.0</c:v>
                </c:pt>
                <c:pt idx="10">
                  <c:v>102200.0</c:v>
                </c:pt>
                <c:pt idx="11">
                  <c:v>102400.0</c:v>
                </c:pt>
                <c:pt idx="12">
                  <c:v>102600.0</c:v>
                </c:pt>
                <c:pt idx="13">
                  <c:v>102800.0</c:v>
                </c:pt>
                <c:pt idx="14">
                  <c:v>103000.0</c:v>
                </c:pt>
                <c:pt idx="15">
                  <c:v>103200.0</c:v>
                </c:pt>
                <c:pt idx="16">
                  <c:v>103400.0</c:v>
                </c:pt>
                <c:pt idx="17">
                  <c:v>103600.0</c:v>
                </c:pt>
                <c:pt idx="18">
                  <c:v>103800.0</c:v>
                </c:pt>
                <c:pt idx="19">
                  <c:v>104000.0</c:v>
                </c:pt>
                <c:pt idx="20">
                  <c:v>104200.0</c:v>
                </c:pt>
                <c:pt idx="21">
                  <c:v>104400.0</c:v>
                </c:pt>
                <c:pt idx="22">
                  <c:v>104600.0</c:v>
                </c:pt>
                <c:pt idx="23">
                  <c:v>104800.0</c:v>
                </c:pt>
                <c:pt idx="24">
                  <c:v>105000.0</c:v>
                </c:pt>
                <c:pt idx="25">
                  <c:v>105200.0</c:v>
                </c:pt>
                <c:pt idx="26">
                  <c:v>105400.0</c:v>
                </c:pt>
                <c:pt idx="27">
                  <c:v>105600.0</c:v>
                </c:pt>
                <c:pt idx="28">
                  <c:v>105800.0</c:v>
                </c:pt>
                <c:pt idx="29">
                  <c:v>106000.0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281688"/>
        <c:axId val="522507736"/>
      </c:lineChart>
      <c:catAx>
        <c:axId val="522281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22507736"/>
        <c:crosses val="autoZero"/>
        <c:auto val="1"/>
        <c:lblAlgn val="ctr"/>
        <c:lblOffset val="100"/>
        <c:noMultiLvlLbl val="0"/>
      </c:catAx>
      <c:valAx>
        <c:axId val="522507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2281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 2000 - 100</c:v>
                </c:pt>
              </c:strCache>
            </c:strRef>
          </c:tx>
          <c:cat>
            <c:numRef>
              <c:f>Sheet2!$A$4:$A$33</c:f>
              <c:numCache>
                <c:formatCode>General</c:formatCode>
                <c:ptCount val="3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</c:numCache>
            </c:numRef>
          </c:cat>
          <c:val>
            <c:numRef>
              <c:f>Sheet2!$B$4:$B$33</c:f>
              <c:numCache>
                <c:formatCode>General</c:formatCode>
                <c:ptCount val="30"/>
                <c:pt idx="0">
                  <c:v>120.0</c:v>
                </c:pt>
                <c:pt idx="1">
                  <c:v>110.0</c:v>
                </c:pt>
                <c:pt idx="2">
                  <c:v>106.6666666666667</c:v>
                </c:pt>
                <c:pt idx="3">
                  <c:v>105.0</c:v>
                </c:pt>
                <c:pt idx="4">
                  <c:v>104.0</c:v>
                </c:pt>
                <c:pt idx="5">
                  <c:v>103.3333333333332</c:v>
                </c:pt>
                <c:pt idx="6">
                  <c:v>102.8571428571428</c:v>
                </c:pt>
                <c:pt idx="7">
                  <c:v>102.5</c:v>
                </c:pt>
                <c:pt idx="8">
                  <c:v>102.2222222222222</c:v>
                </c:pt>
                <c:pt idx="9">
                  <c:v>102.0</c:v>
                </c:pt>
                <c:pt idx="10">
                  <c:v>101.8181818181816</c:v>
                </c:pt>
                <c:pt idx="11">
                  <c:v>101.6666666666667</c:v>
                </c:pt>
                <c:pt idx="12">
                  <c:v>101.5384615384614</c:v>
                </c:pt>
                <c:pt idx="13">
                  <c:v>101.4285714285713</c:v>
                </c:pt>
                <c:pt idx="14">
                  <c:v>101.3333333333332</c:v>
                </c:pt>
                <c:pt idx="15">
                  <c:v>101.25</c:v>
                </c:pt>
                <c:pt idx="16">
                  <c:v>101.1764705882353</c:v>
                </c:pt>
                <c:pt idx="17">
                  <c:v>101.1111111111111</c:v>
                </c:pt>
                <c:pt idx="18">
                  <c:v>101.0526315789474</c:v>
                </c:pt>
                <c:pt idx="19">
                  <c:v>101.0</c:v>
                </c:pt>
                <c:pt idx="20">
                  <c:v>100.9523809523808</c:v>
                </c:pt>
                <c:pt idx="21">
                  <c:v>100.9090909090909</c:v>
                </c:pt>
                <c:pt idx="22">
                  <c:v>100.8695652173913</c:v>
                </c:pt>
                <c:pt idx="23">
                  <c:v>100.8333333333332</c:v>
                </c:pt>
                <c:pt idx="24">
                  <c:v>100.8</c:v>
                </c:pt>
                <c:pt idx="25">
                  <c:v>100.7692307692309</c:v>
                </c:pt>
                <c:pt idx="26">
                  <c:v>100.7407407407408</c:v>
                </c:pt>
                <c:pt idx="27">
                  <c:v>100.7142857142857</c:v>
                </c:pt>
                <c:pt idx="28">
                  <c:v>100.6896551724137</c:v>
                </c:pt>
                <c:pt idx="29">
                  <c:v>100.6666666666667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30 000 - 30</c:v>
                </c:pt>
              </c:strCache>
            </c:strRef>
          </c:tx>
          <c:cat>
            <c:numRef>
              <c:f>Sheet2!$A$4:$A$33</c:f>
              <c:numCache>
                <c:formatCode>General</c:formatCode>
                <c:ptCount val="3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</c:numCache>
            </c:numRef>
          </c:cat>
          <c:val>
            <c:numRef>
              <c:f>Sheet2!$C$4:$C$33</c:f>
              <c:numCache>
                <c:formatCode>General</c:formatCode>
                <c:ptCount val="30"/>
                <c:pt idx="0">
                  <c:v>330.0</c:v>
                </c:pt>
                <c:pt idx="1">
                  <c:v>180.0</c:v>
                </c:pt>
                <c:pt idx="2">
                  <c:v>130.0</c:v>
                </c:pt>
                <c:pt idx="3">
                  <c:v>105.0</c:v>
                </c:pt>
                <c:pt idx="4">
                  <c:v>90.0</c:v>
                </c:pt>
                <c:pt idx="5">
                  <c:v>80.0</c:v>
                </c:pt>
                <c:pt idx="6">
                  <c:v>72.85714285714282</c:v>
                </c:pt>
                <c:pt idx="7">
                  <c:v>67.5</c:v>
                </c:pt>
                <c:pt idx="8">
                  <c:v>63.33333333333334</c:v>
                </c:pt>
                <c:pt idx="9">
                  <c:v>60.0</c:v>
                </c:pt>
                <c:pt idx="10">
                  <c:v>57.27272727272727</c:v>
                </c:pt>
                <c:pt idx="11">
                  <c:v>55.0</c:v>
                </c:pt>
                <c:pt idx="12">
                  <c:v>53.07692307692308</c:v>
                </c:pt>
                <c:pt idx="13">
                  <c:v>51.42857142857148</c:v>
                </c:pt>
                <c:pt idx="14">
                  <c:v>50.0</c:v>
                </c:pt>
                <c:pt idx="15">
                  <c:v>48.75</c:v>
                </c:pt>
                <c:pt idx="16">
                  <c:v>47.64705882352941</c:v>
                </c:pt>
                <c:pt idx="17">
                  <c:v>46.66666666666659</c:v>
                </c:pt>
                <c:pt idx="18">
                  <c:v>45.78947368421048</c:v>
                </c:pt>
                <c:pt idx="19">
                  <c:v>45.0</c:v>
                </c:pt>
                <c:pt idx="20">
                  <c:v>44.28571428571428</c:v>
                </c:pt>
                <c:pt idx="21">
                  <c:v>43.63636363636364</c:v>
                </c:pt>
                <c:pt idx="22">
                  <c:v>43.04347826086956</c:v>
                </c:pt>
                <c:pt idx="23">
                  <c:v>42.5</c:v>
                </c:pt>
                <c:pt idx="24">
                  <c:v>42.0</c:v>
                </c:pt>
                <c:pt idx="25">
                  <c:v>41.53846153846154</c:v>
                </c:pt>
                <c:pt idx="26">
                  <c:v>41.11111111111111</c:v>
                </c:pt>
                <c:pt idx="27">
                  <c:v>40.71428571428572</c:v>
                </c:pt>
                <c:pt idx="28">
                  <c:v>40.34482758620679</c:v>
                </c:pt>
                <c:pt idx="29">
                  <c:v>40.0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 100 000 - 2</c:v>
                </c:pt>
              </c:strCache>
            </c:strRef>
          </c:tx>
          <c:cat>
            <c:numRef>
              <c:f>Sheet2!$A$4:$A$33</c:f>
              <c:numCache>
                <c:formatCode>General</c:formatCode>
                <c:ptCount val="3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</c:numCache>
            </c:numRef>
          </c:cat>
          <c:val>
            <c:numRef>
              <c:f>Sheet2!$D$4:$D$33</c:f>
              <c:numCache>
                <c:formatCode>General</c:formatCode>
                <c:ptCount val="30"/>
                <c:pt idx="0">
                  <c:v>1002.0</c:v>
                </c:pt>
                <c:pt idx="1">
                  <c:v>502.0</c:v>
                </c:pt>
                <c:pt idx="2">
                  <c:v>335.3333333333333</c:v>
                </c:pt>
                <c:pt idx="3">
                  <c:v>252.0</c:v>
                </c:pt>
                <c:pt idx="4">
                  <c:v>202.0</c:v>
                </c:pt>
                <c:pt idx="5">
                  <c:v>168.6666666666665</c:v>
                </c:pt>
                <c:pt idx="6">
                  <c:v>144.8571428571431</c:v>
                </c:pt>
                <c:pt idx="7">
                  <c:v>127.0</c:v>
                </c:pt>
                <c:pt idx="8">
                  <c:v>113.1111111111111</c:v>
                </c:pt>
                <c:pt idx="9">
                  <c:v>102.0</c:v>
                </c:pt>
                <c:pt idx="10">
                  <c:v>92.9090909090909</c:v>
                </c:pt>
                <c:pt idx="11">
                  <c:v>85.33333333333326</c:v>
                </c:pt>
                <c:pt idx="12">
                  <c:v>78.92307692307685</c:v>
                </c:pt>
                <c:pt idx="13">
                  <c:v>73.42857142857139</c:v>
                </c:pt>
                <c:pt idx="14">
                  <c:v>68.66666666666667</c:v>
                </c:pt>
                <c:pt idx="15">
                  <c:v>64.5</c:v>
                </c:pt>
                <c:pt idx="16">
                  <c:v>60.82352941176464</c:v>
                </c:pt>
                <c:pt idx="17">
                  <c:v>57.55555555555556</c:v>
                </c:pt>
                <c:pt idx="18">
                  <c:v>54.63157894736842</c:v>
                </c:pt>
                <c:pt idx="19">
                  <c:v>52.0</c:v>
                </c:pt>
                <c:pt idx="20">
                  <c:v>49.61904761904754</c:v>
                </c:pt>
                <c:pt idx="21">
                  <c:v>47.45454545454539</c:v>
                </c:pt>
                <c:pt idx="22">
                  <c:v>45.4782608695652</c:v>
                </c:pt>
                <c:pt idx="23">
                  <c:v>43.66666666666658</c:v>
                </c:pt>
                <c:pt idx="24">
                  <c:v>42.0</c:v>
                </c:pt>
                <c:pt idx="25">
                  <c:v>40.46153846153845</c:v>
                </c:pt>
                <c:pt idx="26">
                  <c:v>39.03703703703702</c:v>
                </c:pt>
                <c:pt idx="27">
                  <c:v>37.71428571428572</c:v>
                </c:pt>
                <c:pt idx="28">
                  <c:v>36.48275862068966</c:v>
                </c:pt>
                <c:pt idx="29">
                  <c:v>35.33333333333334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215624"/>
        <c:axId val="522223944"/>
      </c:lineChart>
      <c:catAx>
        <c:axId val="52221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22223944"/>
        <c:crosses val="autoZero"/>
        <c:auto val="1"/>
        <c:lblAlgn val="ctr"/>
        <c:lblOffset val="100"/>
        <c:noMultiLvlLbl val="0"/>
      </c:catAx>
      <c:valAx>
        <c:axId val="522223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22156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265C9-E517-416F-B059-AAF6F702C48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36BB7F-C971-42FD-8B6E-39AACF49DCAD}">
      <dgm:prSet phldrT="[Text]"/>
      <dgm:spPr/>
      <dgm:t>
        <a:bodyPr/>
        <a:lstStyle/>
        <a:p>
          <a:r>
            <a:rPr lang="fr-FR" dirty="0" smtClean="0"/>
            <a:t>Spécifications du système</a:t>
          </a:r>
          <a:endParaRPr lang="fr-FR" dirty="0"/>
        </a:p>
      </dgm:t>
    </dgm:pt>
    <dgm:pt modelId="{453D2D14-7DBE-4FA7-8059-103841B453A1}" type="parTrans" cxnId="{D58EEB40-486F-462B-AA83-5588AAA46EB0}">
      <dgm:prSet/>
      <dgm:spPr/>
      <dgm:t>
        <a:bodyPr/>
        <a:lstStyle/>
        <a:p>
          <a:endParaRPr lang="fr-FR"/>
        </a:p>
      </dgm:t>
    </dgm:pt>
    <dgm:pt modelId="{107973A1-8A06-4936-B443-187625D03B45}" type="sibTrans" cxnId="{D58EEB40-486F-462B-AA83-5588AAA46EB0}">
      <dgm:prSet/>
      <dgm:spPr/>
      <dgm:t>
        <a:bodyPr/>
        <a:lstStyle/>
        <a:p>
          <a:endParaRPr lang="fr-FR"/>
        </a:p>
      </dgm:t>
    </dgm:pt>
    <dgm:pt modelId="{3591077F-B56D-4EE8-89EF-AD4687DF473B}">
      <dgm:prSet phldrT="[Text]"/>
      <dgm:spPr/>
      <dgm:t>
        <a:bodyPr/>
        <a:lstStyle/>
        <a:p>
          <a:r>
            <a:rPr lang="fr-FR" dirty="0" smtClean="0"/>
            <a:t>Spécifications comportementales</a:t>
          </a:r>
          <a:endParaRPr lang="fr-FR" dirty="0"/>
        </a:p>
      </dgm:t>
    </dgm:pt>
    <dgm:pt modelId="{13A717B2-D0F3-4E57-A45A-D660530489C5}" type="parTrans" cxnId="{35A55992-BD27-4AA8-9CA9-D3E926835FE2}">
      <dgm:prSet/>
      <dgm:spPr/>
      <dgm:t>
        <a:bodyPr/>
        <a:lstStyle/>
        <a:p>
          <a:endParaRPr lang="fr-FR"/>
        </a:p>
      </dgm:t>
    </dgm:pt>
    <dgm:pt modelId="{22EB4CF8-0F58-43D1-9E44-00F87F9BE5F9}" type="sibTrans" cxnId="{35A55992-BD27-4AA8-9CA9-D3E926835FE2}">
      <dgm:prSet/>
      <dgm:spPr/>
      <dgm:t>
        <a:bodyPr/>
        <a:lstStyle/>
        <a:p>
          <a:endParaRPr lang="fr-FR"/>
        </a:p>
      </dgm:t>
    </dgm:pt>
    <dgm:pt modelId="{947D5F40-A6AA-43C3-B398-254E359BC628}">
      <dgm:prSet phldrT="[Text]"/>
      <dgm:spPr/>
      <dgm:t>
        <a:bodyPr/>
        <a:lstStyle/>
        <a:p>
          <a:r>
            <a:rPr lang="fr-FR" dirty="0" smtClean="0"/>
            <a:t>Spécifications transferts-registres</a:t>
          </a:r>
          <a:endParaRPr lang="fr-FR" dirty="0"/>
        </a:p>
      </dgm:t>
    </dgm:pt>
    <dgm:pt modelId="{96E8CF50-C89E-47E1-8BBC-61881A5F912D}" type="parTrans" cxnId="{03B99F76-2CBA-4E5B-9BD9-0600EABA6437}">
      <dgm:prSet/>
      <dgm:spPr/>
      <dgm:t>
        <a:bodyPr/>
        <a:lstStyle/>
        <a:p>
          <a:endParaRPr lang="fr-FR"/>
        </a:p>
      </dgm:t>
    </dgm:pt>
    <dgm:pt modelId="{01FC676D-7B8B-4C64-9698-D2152BE55965}" type="sibTrans" cxnId="{03B99F76-2CBA-4E5B-9BD9-0600EABA6437}">
      <dgm:prSet/>
      <dgm:spPr/>
      <dgm:t>
        <a:bodyPr/>
        <a:lstStyle/>
        <a:p>
          <a:endParaRPr lang="fr-FR"/>
        </a:p>
      </dgm:t>
    </dgm:pt>
    <dgm:pt modelId="{78A117CB-C74C-4CA9-9C02-BAA561998D8E}">
      <dgm:prSet phldrT="[Text]"/>
      <dgm:spPr/>
      <dgm:t>
        <a:bodyPr/>
        <a:lstStyle/>
        <a:p>
          <a:r>
            <a:rPr lang="fr-FR" dirty="0" smtClean="0"/>
            <a:t>Spécifications portes logiques</a:t>
          </a:r>
          <a:endParaRPr lang="fr-FR" dirty="0"/>
        </a:p>
      </dgm:t>
    </dgm:pt>
    <dgm:pt modelId="{B54E5984-9AF0-487D-9304-B5B579DC4DEE}" type="parTrans" cxnId="{03B4A97A-5DAA-49F9-BE29-6176B5A1275C}">
      <dgm:prSet/>
      <dgm:spPr/>
      <dgm:t>
        <a:bodyPr/>
        <a:lstStyle/>
        <a:p>
          <a:endParaRPr lang="fr-FR"/>
        </a:p>
      </dgm:t>
    </dgm:pt>
    <dgm:pt modelId="{BB47D21D-6DAD-4A84-B742-04ACBCD0C742}" type="sibTrans" cxnId="{03B4A97A-5DAA-49F9-BE29-6176B5A1275C}">
      <dgm:prSet/>
      <dgm:spPr/>
      <dgm:t>
        <a:bodyPr/>
        <a:lstStyle/>
        <a:p>
          <a:endParaRPr lang="fr-FR"/>
        </a:p>
      </dgm:t>
    </dgm:pt>
    <dgm:pt modelId="{5E7CB6A5-F4DC-4DE9-A7A6-42BE5246E680}" type="pres">
      <dgm:prSet presAssocID="{F23265C9-E517-416F-B059-AAF6F702C486}" presName="linearFlow" presStyleCnt="0">
        <dgm:presLayoutVars>
          <dgm:resizeHandles val="exact"/>
        </dgm:presLayoutVars>
      </dgm:prSet>
      <dgm:spPr/>
    </dgm:pt>
    <dgm:pt modelId="{94495555-76B0-4CE4-8A45-937C7F34B457}" type="pres">
      <dgm:prSet presAssocID="{E536BB7F-C971-42FD-8B6E-39AACF49DC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DA4244-D8F5-47C6-8B06-C4F22D83E35C}" type="pres">
      <dgm:prSet presAssocID="{107973A1-8A06-4936-B443-187625D03B45}" presName="sibTrans" presStyleLbl="sibTrans2D1" presStyleIdx="0" presStyleCnt="3"/>
      <dgm:spPr/>
      <dgm:t>
        <a:bodyPr/>
        <a:lstStyle/>
        <a:p>
          <a:endParaRPr lang="fr-FR"/>
        </a:p>
      </dgm:t>
    </dgm:pt>
    <dgm:pt modelId="{B31FA1D0-2DE8-4532-ACF0-E956A628EB17}" type="pres">
      <dgm:prSet presAssocID="{107973A1-8A06-4936-B443-187625D03B45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AE4369DD-81AA-483E-B121-6D90494923AD}" type="pres">
      <dgm:prSet presAssocID="{3591077F-B56D-4EE8-89EF-AD4687DF473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3DA6B-B71F-49BB-B5BF-7F6DE8A24BC0}" type="pres">
      <dgm:prSet presAssocID="{22EB4CF8-0F58-43D1-9E44-00F87F9BE5F9}" presName="sibTrans" presStyleLbl="sibTrans2D1" presStyleIdx="1" presStyleCnt="3"/>
      <dgm:spPr/>
      <dgm:t>
        <a:bodyPr/>
        <a:lstStyle/>
        <a:p>
          <a:endParaRPr lang="fr-FR"/>
        </a:p>
      </dgm:t>
    </dgm:pt>
    <dgm:pt modelId="{479AA8DA-C324-47F6-BBFA-EAFBE9D4C1DA}" type="pres">
      <dgm:prSet presAssocID="{22EB4CF8-0F58-43D1-9E44-00F87F9BE5F9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CD96CC9-85E1-4983-9295-3F656335A729}" type="pres">
      <dgm:prSet presAssocID="{947D5F40-A6AA-43C3-B398-254E359BC62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CCB77D-662F-4981-8C6C-3FC0717CE128}" type="pres">
      <dgm:prSet presAssocID="{01FC676D-7B8B-4C64-9698-D2152BE55965}" presName="sibTrans" presStyleLbl="sibTrans2D1" presStyleIdx="2" presStyleCnt="3"/>
      <dgm:spPr/>
      <dgm:t>
        <a:bodyPr/>
        <a:lstStyle/>
        <a:p>
          <a:endParaRPr lang="fr-FR"/>
        </a:p>
      </dgm:t>
    </dgm:pt>
    <dgm:pt modelId="{51EB1570-4D5C-4D21-82E7-5FE50B34D49A}" type="pres">
      <dgm:prSet presAssocID="{01FC676D-7B8B-4C64-9698-D2152BE55965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A8FCE7A0-81F4-4844-B8DF-733662130BB6}" type="pres">
      <dgm:prSet presAssocID="{78A117CB-C74C-4CA9-9C02-BAA561998D8E}" presName="node" presStyleLbl="node1" presStyleIdx="3" presStyleCnt="4" custScaleX="1033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3B99F76-2CBA-4E5B-9BD9-0600EABA6437}" srcId="{F23265C9-E517-416F-B059-AAF6F702C486}" destId="{947D5F40-A6AA-43C3-B398-254E359BC628}" srcOrd="2" destOrd="0" parTransId="{96E8CF50-C89E-47E1-8BBC-61881A5F912D}" sibTransId="{01FC676D-7B8B-4C64-9698-D2152BE55965}"/>
    <dgm:cxn modelId="{D58EEB40-486F-462B-AA83-5588AAA46EB0}" srcId="{F23265C9-E517-416F-B059-AAF6F702C486}" destId="{E536BB7F-C971-42FD-8B6E-39AACF49DCAD}" srcOrd="0" destOrd="0" parTransId="{453D2D14-7DBE-4FA7-8059-103841B453A1}" sibTransId="{107973A1-8A06-4936-B443-187625D03B45}"/>
    <dgm:cxn modelId="{03B4A97A-5DAA-49F9-BE29-6176B5A1275C}" srcId="{F23265C9-E517-416F-B059-AAF6F702C486}" destId="{78A117CB-C74C-4CA9-9C02-BAA561998D8E}" srcOrd="3" destOrd="0" parTransId="{B54E5984-9AF0-487D-9304-B5B579DC4DEE}" sibTransId="{BB47D21D-6DAD-4A84-B742-04ACBCD0C742}"/>
    <dgm:cxn modelId="{02C3DD9E-9BC7-43B6-A29A-7119150D9316}" type="presOf" srcId="{107973A1-8A06-4936-B443-187625D03B45}" destId="{B31FA1D0-2DE8-4532-ACF0-E956A628EB17}" srcOrd="1" destOrd="0" presId="urn:microsoft.com/office/officeart/2005/8/layout/process2"/>
    <dgm:cxn modelId="{69896370-5389-4EDF-9279-4F8D8CB9F2D8}" type="presOf" srcId="{22EB4CF8-0F58-43D1-9E44-00F87F9BE5F9}" destId="{479AA8DA-C324-47F6-BBFA-EAFBE9D4C1DA}" srcOrd="1" destOrd="0" presId="urn:microsoft.com/office/officeart/2005/8/layout/process2"/>
    <dgm:cxn modelId="{B47B9003-AE18-4FCC-91FE-8F2BBBFDE0EA}" type="presOf" srcId="{3591077F-B56D-4EE8-89EF-AD4687DF473B}" destId="{AE4369DD-81AA-483E-B121-6D90494923AD}" srcOrd="0" destOrd="0" presId="urn:microsoft.com/office/officeart/2005/8/layout/process2"/>
    <dgm:cxn modelId="{A9A456C6-A803-4244-803D-CC3B48AB7124}" type="presOf" srcId="{01FC676D-7B8B-4C64-9698-D2152BE55965}" destId="{51EB1570-4D5C-4D21-82E7-5FE50B34D49A}" srcOrd="1" destOrd="0" presId="urn:microsoft.com/office/officeart/2005/8/layout/process2"/>
    <dgm:cxn modelId="{2199612E-8A6A-4484-A87B-07FA47887105}" type="presOf" srcId="{107973A1-8A06-4936-B443-187625D03B45}" destId="{84DA4244-D8F5-47C6-8B06-C4F22D83E35C}" srcOrd="0" destOrd="0" presId="urn:microsoft.com/office/officeart/2005/8/layout/process2"/>
    <dgm:cxn modelId="{37F3BD59-0FF1-4C7F-B642-11D37C5AFF6C}" type="presOf" srcId="{22EB4CF8-0F58-43D1-9E44-00F87F9BE5F9}" destId="{72E3DA6B-B71F-49BB-B5BF-7F6DE8A24BC0}" srcOrd="0" destOrd="0" presId="urn:microsoft.com/office/officeart/2005/8/layout/process2"/>
    <dgm:cxn modelId="{4D18E640-3B5C-4BF5-95A8-99BAC30E6A53}" type="presOf" srcId="{E536BB7F-C971-42FD-8B6E-39AACF49DCAD}" destId="{94495555-76B0-4CE4-8A45-937C7F34B457}" srcOrd="0" destOrd="0" presId="urn:microsoft.com/office/officeart/2005/8/layout/process2"/>
    <dgm:cxn modelId="{35A55992-BD27-4AA8-9CA9-D3E926835FE2}" srcId="{F23265C9-E517-416F-B059-AAF6F702C486}" destId="{3591077F-B56D-4EE8-89EF-AD4687DF473B}" srcOrd="1" destOrd="0" parTransId="{13A717B2-D0F3-4E57-A45A-D660530489C5}" sibTransId="{22EB4CF8-0F58-43D1-9E44-00F87F9BE5F9}"/>
    <dgm:cxn modelId="{9DAB6379-8FA3-4D86-9045-161198CBD947}" type="presOf" srcId="{F23265C9-E517-416F-B059-AAF6F702C486}" destId="{5E7CB6A5-F4DC-4DE9-A7A6-42BE5246E680}" srcOrd="0" destOrd="0" presId="urn:microsoft.com/office/officeart/2005/8/layout/process2"/>
    <dgm:cxn modelId="{E865DDD6-849C-44E1-AACF-568D212DEEC0}" type="presOf" srcId="{78A117CB-C74C-4CA9-9C02-BAA561998D8E}" destId="{A8FCE7A0-81F4-4844-B8DF-733662130BB6}" srcOrd="0" destOrd="0" presId="urn:microsoft.com/office/officeart/2005/8/layout/process2"/>
    <dgm:cxn modelId="{92149660-C25B-4692-8625-25C510D7AFFE}" type="presOf" srcId="{947D5F40-A6AA-43C3-B398-254E359BC628}" destId="{9CD96CC9-85E1-4983-9295-3F656335A729}" srcOrd="0" destOrd="0" presId="urn:microsoft.com/office/officeart/2005/8/layout/process2"/>
    <dgm:cxn modelId="{85B305B9-30F1-4C97-BB4F-77AF38078187}" type="presOf" srcId="{01FC676D-7B8B-4C64-9698-D2152BE55965}" destId="{EFCCB77D-662F-4981-8C6C-3FC0717CE128}" srcOrd="0" destOrd="0" presId="urn:microsoft.com/office/officeart/2005/8/layout/process2"/>
    <dgm:cxn modelId="{635EA4A1-725B-4B1C-8142-F4C1D8B28949}" type="presParOf" srcId="{5E7CB6A5-F4DC-4DE9-A7A6-42BE5246E680}" destId="{94495555-76B0-4CE4-8A45-937C7F34B457}" srcOrd="0" destOrd="0" presId="urn:microsoft.com/office/officeart/2005/8/layout/process2"/>
    <dgm:cxn modelId="{846BC254-CA5A-45FC-98DB-A8116FC6B2B1}" type="presParOf" srcId="{5E7CB6A5-F4DC-4DE9-A7A6-42BE5246E680}" destId="{84DA4244-D8F5-47C6-8B06-C4F22D83E35C}" srcOrd="1" destOrd="0" presId="urn:microsoft.com/office/officeart/2005/8/layout/process2"/>
    <dgm:cxn modelId="{C4545176-CC0B-40AE-951A-60C88C93D51F}" type="presParOf" srcId="{84DA4244-D8F5-47C6-8B06-C4F22D83E35C}" destId="{B31FA1D0-2DE8-4532-ACF0-E956A628EB17}" srcOrd="0" destOrd="0" presId="urn:microsoft.com/office/officeart/2005/8/layout/process2"/>
    <dgm:cxn modelId="{335E1E0C-AB33-4828-B1E2-1DB21D553EB6}" type="presParOf" srcId="{5E7CB6A5-F4DC-4DE9-A7A6-42BE5246E680}" destId="{AE4369DD-81AA-483E-B121-6D90494923AD}" srcOrd="2" destOrd="0" presId="urn:microsoft.com/office/officeart/2005/8/layout/process2"/>
    <dgm:cxn modelId="{E57E6CAE-C4BB-4666-B4AE-3EBF606CC7CF}" type="presParOf" srcId="{5E7CB6A5-F4DC-4DE9-A7A6-42BE5246E680}" destId="{72E3DA6B-B71F-49BB-B5BF-7F6DE8A24BC0}" srcOrd="3" destOrd="0" presId="urn:microsoft.com/office/officeart/2005/8/layout/process2"/>
    <dgm:cxn modelId="{6160FF13-1D8D-42CC-B988-E66FCB92BDE4}" type="presParOf" srcId="{72E3DA6B-B71F-49BB-B5BF-7F6DE8A24BC0}" destId="{479AA8DA-C324-47F6-BBFA-EAFBE9D4C1DA}" srcOrd="0" destOrd="0" presId="urn:microsoft.com/office/officeart/2005/8/layout/process2"/>
    <dgm:cxn modelId="{7588ED4F-1483-459F-B317-A2D3A4013EB0}" type="presParOf" srcId="{5E7CB6A5-F4DC-4DE9-A7A6-42BE5246E680}" destId="{9CD96CC9-85E1-4983-9295-3F656335A729}" srcOrd="4" destOrd="0" presId="urn:microsoft.com/office/officeart/2005/8/layout/process2"/>
    <dgm:cxn modelId="{34A968C6-D127-4EDE-A575-EA725AFAF49F}" type="presParOf" srcId="{5E7CB6A5-F4DC-4DE9-A7A6-42BE5246E680}" destId="{EFCCB77D-662F-4981-8C6C-3FC0717CE128}" srcOrd="5" destOrd="0" presId="urn:microsoft.com/office/officeart/2005/8/layout/process2"/>
    <dgm:cxn modelId="{F8FD5FF9-D77E-41F9-B100-1F9A5A350C58}" type="presParOf" srcId="{EFCCB77D-662F-4981-8C6C-3FC0717CE128}" destId="{51EB1570-4D5C-4D21-82E7-5FE50B34D49A}" srcOrd="0" destOrd="0" presId="urn:microsoft.com/office/officeart/2005/8/layout/process2"/>
    <dgm:cxn modelId="{111BD8FA-890E-44B0-B02C-E6BAB9187307}" type="presParOf" srcId="{5E7CB6A5-F4DC-4DE9-A7A6-42BE5246E680}" destId="{A8FCE7A0-81F4-4844-B8DF-733662130BB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95555-76B0-4CE4-8A45-937C7F34B457}">
      <dsp:nvSpPr>
        <dsp:cNvPr id="0" name=""/>
        <dsp:cNvSpPr/>
      </dsp:nvSpPr>
      <dsp:spPr>
        <a:xfrm>
          <a:off x="3091468" y="2143"/>
          <a:ext cx="2046663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Spécifications du système</a:t>
          </a:r>
          <a:endParaRPr lang="fr-FR" sz="1800" kern="1200" dirty="0"/>
        </a:p>
      </dsp:txBody>
      <dsp:txXfrm>
        <a:off x="3114820" y="25495"/>
        <a:ext cx="1999959" cy="750596"/>
      </dsp:txXfrm>
    </dsp:sp>
    <dsp:sp modelId="{84DA4244-D8F5-47C6-8B06-C4F22D83E35C}">
      <dsp:nvSpPr>
        <dsp:cNvPr id="0" name=""/>
        <dsp:cNvSpPr/>
      </dsp:nvSpPr>
      <dsp:spPr>
        <a:xfrm rot="5400000">
          <a:off x="3965306" y="819375"/>
          <a:ext cx="298987" cy="35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4007164" y="849274"/>
        <a:ext cx="215271" cy="209291"/>
      </dsp:txXfrm>
    </dsp:sp>
    <dsp:sp modelId="{AE4369DD-81AA-483E-B121-6D90494923AD}">
      <dsp:nvSpPr>
        <dsp:cNvPr id="0" name=""/>
        <dsp:cNvSpPr/>
      </dsp:nvSpPr>
      <dsp:spPr>
        <a:xfrm>
          <a:off x="3091468" y="1198093"/>
          <a:ext cx="2046663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Spécifications comportementales</a:t>
          </a:r>
          <a:endParaRPr lang="fr-FR" sz="1800" kern="1200" dirty="0"/>
        </a:p>
      </dsp:txBody>
      <dsp:txXfrm>
        <a:off x="3114820" y="1221445"/>
        <a:ext cx="1999959" cy="750596"/>
      </dsp:txXfrm>
    </dsp:sp>
    <dsp:sp modelId="{72E3DA6B-B71F-49BB-B5BF-7F6DE8A24BC0}">
      <dsp:nvSpPr>
        <dsp:cNvPr id="0" name=""/>
        <dsp:cNvSpPr/>
      </dsp:nvSpPr>
      <dsp:spPr>
        <a:xfrm rot="5400000">
          <a:off x="3965306" y="2015325"/>
          <a:ext cx="298987" cy="35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4007164" y="2045224"/>
        <a:ext cx="215271" cy="209291"/>
      </dsp:txXfrm>
    </dsp:sp>
    <dsp:sp modelId="{9CD96CC9-85E1-4983-9295-3F656335A729}">
      <dsp:nvSpPr>
        <dsp:cNvPr id="0" name=""/>
        <dsp:cNvSpPr/>
      </dsp:nvSpPr>
      <dsp:spPr>
        <a:xfrm>
          <a:off x="3091468" y="2394043"/>
          <a:ext cx="2046663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Spécifications transferts-registres</a:t>
          </a:r>
          <a:endParaRPr lang="fr-FR" sz="1800" kern="1200" dirty="0"/>
        </a:p>
      </dsp:txBody>
      <dsp:txXfrm>
        <a:off x="3114820" y="2417395"/>
        <a:ext cx="1999959" cy="750596"/>
      </dsp:txXfrm>
    </dsp:sp>
    <dsp:sp modelId="{EFCCB77D-662F-4981-8C6C-3FC0717CE128}">
      <dsp:nvSpPr>
        <dsp:cNvPr id="0" name=""/>
        <dsp:cNvSpPr/>
      </dsp:nvSpPr>
      <dsp:spPr>
        <a:xfrm rot="5400000">
          <a:off x="3965306" y="3211276"/>
          <a:ext cx="298987" cy="35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4007164" y="3241175"/>
        <a:ext cx="215271" cy="209291"/>
      </dsp:txXfrm>
    </dsp:sp>
    <dsp:sp modelId="{A8FCE7A0-81F4-4844-B8DF-733662130BB6}">
      <dsp:nvSpPr>
        <dsp:cNvPr id="0" name=""/>
        <dsp:cNvSpPr/>
      </dsp:nvSpPr>
      <dsp:spPr>
        <a:xfrm>
          <a:off x="3056828" y="3589993"/>
          <a:ext cx="2115942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Spécifications portes logiques</a:t>
          </a:r>
          <a:endParaRPr lang="fr-FR" sz="1800" kern="1200" dirty="0"/>
        </a:p>
      </dsp:txBody>
      <dsp:txXfrm>
        <a:off x="3080180" y="3613345"/>
        <a:ext cx="2069238" cy="750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Chapitre 1 </a:t>
            </a:r>
            <a:br>
              <a:rPr lang="fr-FR" dirty="0" smtClean="0"/>
            </a:br>
            <a:r>
              <a:rPr lang="fr-FR" dirty="0" smtClean="0"/>
              <a:t>Introduction aux Systèmes Embarqués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Abdelkader </a:t>
            </a:r>
            <a:r>
              <a:rPr lang="fr-FR" dirty="0" err="1" smtClean="0"/>
              <a:t>Gouaïch</a:t>
            </a:r>
            <a:endParaRPr lang="fr-FR" dirty="0" smtClean="0"/>
          </a:p>
          <a:p>
            <a:r>
              <a:rPr lang="fr-FR" dirty="0" smtClean="0"/>
              <a:t>http://www.lirmm.fr/~gouaich</a:t>
            </a:r>
          </a:p>
          <a:p>
            <a:r>
              <a:rPr lang="fr-FR" dirty="0" smtClean="0"/>
              <a:t>gouaich@lirmm.fr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Métriques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1624" y="2057400"/>
          <a:ext cx="8527576" cy="5868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27576"/>
              </a:tblGrid>
              <a:tr h="586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fr-FR" dirty="0" smtClean="0"/>
                        <a:t>Métriques communes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621507"/>
          <a:ext cx="8534400" cy="2195925"/>
        </p:xfrm>
        <a:graphic>
          <a:graphicData uri="http://schemas.openxmlformats.org/drawingml/2006/table">
            <a:tbl>
              <a:tblPr/>
              <a:tblGrid>
                <a:gridCol w="2103374"/>
                <a:gridCol w="6431026"/>
              </a:tblGrid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Temps pour le marché (TTM)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temps nécessaire</a:t>
                      </a:r>
                      <a:r>
                        <a:rPr lang="fr-FR" baseline="0" dirty="0" smtClean="0"/>
                        <a:t> pour développer une version du système suffisamment fiable pour être commercialisée.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« </a:t>
                      </a:r>
                      <a:r>
                        <a:rPr lang="fr-FR" dirty="0" err="1" smtClean="0"/>
                        <a:t>Maintenabilité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Capacité</a:t>
                      </a:r>
                      <a:r>
                        <a:rPr lang="fr-FR" baseline="0" dirty="0" smtClean="0"/>
                        <a:t> de modifier le système après sa sortie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Consistance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système</a:t>
                      </a:r>
                      <a:r>
                        <a:rPr lang="fr-FR" baseline="0" dirty="0" smtClean="0"/>
                        <a:t> répond correctement aux fonctions attendues.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système répond</a:t>
                      </a:r>
                      <a:r>
                        <a:rPr lang="fr-FR" baseline="0" dirty="0" smtClean="0"/>
                        <a:t> aux normes de sécurité exprimées.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800600"/>
          <a:ext cx="8534400" cy="1280160"/>
        </p:xfrm>
        <a:graphic>
          <a:graphicData uri="http://schemas.openxmlformats.org/drawingml/2006/table">
            <a:tbl>
              <a:tblPr/>
              <a:tblGrid>
                <a:gridCol w="2103374"/>
                <a:gridCol w="6431026"/>
              </a:tblGrid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Flexibilité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capacité de modifier les fonctionnalités du système avec un faible NRE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Temps du prototype (TTP)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pour avoir la</a:t>
                      </a:r>
                      <a:r>
                        <a:rPr lang="fr-FR" baseline="0" dirty="0" smtClean="0"/>
                        <a:t> première </a:t>
                      </a:r>
                      <a:r>
                        <a:rPr lang="fr-FR" dirty="0" smtClean="0"/>
                        <a:t>version</a:t>
                      </a:r>
                      <a:r>
                        <a:rPr lang="fr-FR" baseline="0" dirty="0" smtClean="0"/>
                        <a:t> (qui fonctionne) du système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des métriques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avoir une expertise du matériel ET du logiciel</a:t>
            </a:r>
          </a:p>
          <a:p>
            <a:pPr lvl="1"/>
            <a:r>
              <a:rPr lang="fr-FR" dirty="0" smtClean="0"/>
              <a:t>Expertise Hardware et Software ce qui est rare de nos jours…</a:t>
            </a:r>
          </a:p>
          <a:p>
            <a:r>
              <a:rPr lang="fr-FR" dirty="0" smtClean="0"/>
              <a:t>Il faut avoir une connaissance précise des technologies </a:t>
            </a:r>
          </a:p>
          <a:p>
            <a:r>
              <a:rPr lang="fr-FR" dirty="0" smtClean="0"/>
              <a:t>Ceci permet d’avoir une connaissance complète pour prendre des décisions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505200" y="4419600"/>
            <a:ext cx="30480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des métriques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métriques sont interdépendantes</a:t>
            </a:r>
          </a:p>
          <a:p>
            <a:r>
              <a:rPr lang="fr-FR" dirty="0" smtClean="0"/>
              <a:t>Améliorer une métrique peut détériorer une autre</a:t>
            </a:r>
          </a:p>
          <a:p>
            <a:endParaRPr lang="fr-FR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239294" y="4609306"/>
            <a:ext cx="26670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10000" y="3657600"/>
            <a:ext cx="1600200" cy="14859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4800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571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Energie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NRE</a:t>
            </a:r>
            <a:endParaRPr lang="fr-FR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43400" y="3276600"/>
            <a:ext cx="4572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43400" y="5943600"/>
            <a:ext cx="4572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353594" y="4418806"/>
            <a:ext cx="3048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401594" y="4418806"/>
            <a:ext cx="3048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Time to </a:t>
            </a:r>
            <a:r>
              <a:rPr lang="fr-FR" dirty="0" err="1" smtClean="0"/>
              <a:t>Market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Temps nécessaire pour amener un produit sur le marché</a:t>
            </a:r>
          </a:p>
          <a:p>
            <a:r>
              <a:rPr lang="fr-FR" dirty="0" smtClean="0"/>
              <a:t>Fenêtre du marché 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Période de temps où un produit réalise des ventes</a:t>
            </a:r>
          </a:p>
          <a:p>
            <a:r>
              <a:rPr lang="fr-FR" dirty="0" smtClean="0"/>
              <a:t>Il faut respecter le TTM moyen de son secteur (~8 mois pour SE)</a:t>
            </a:r>
          </a:p>
          <a:p>
            <a:r>
              <a:rPr lang="fr-FR" dirty="0" smtClean="0"/>
              <a:t>Les retards sont extrêmement pénalisants 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162300" y="36195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52578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804012" y="3116239"/>
            <a:ext cx="3698543" cy="2124501"/>
          </a:xfrm>
          <a:custGeom>
            <a:avLst/>
            <a:gdLst>
              <a:gd name="connsiteX0" fmla="*/ 0 w 3698543"/>
              <a:gd name="connsiteY0" fmla="*/ 2124501 h 2124501"/>
              <a:gd name="connsiteX1" fmla="*/ 614149 w 3698543"/>
              <a:gd name="connsiteY1" fmla="*/ 1455761 h 2124501"/>
              <a:gd name="connsiteX2" fmla="*/ 996287 w 3698543"/>
              <a:gd name="connsiteY2" fmla="*/ 432179 h 2124501"/>
              <a:gd name="connsiteX3" fmla="*/ 1774209 w 3698543"/>
              <a:gd name="connsiteY3" fmla="*/ 22746 h 2124501"/>
              <a:gd name="connsiteX4" fmla="*/ 2361063 w 3698543"/>
              <a:gd name="connsiteY4" fmla="*/ 295701 h 2124501"/>
              <a:gd name="connsiteX5" fmla="*/ 2702257 w 3698543"/>
              <a:gd name="connsiteY5" fmla="*/ 1291988 h 2124501"/>
              <a:gd name="connsiteX6" fmla="*/ 3370997 w 3698543"/>
              <a:gd name="connsiteY6" fmla="*/ 1851546 h 2124501"/>
              <a:gd name="connsiteX7" fmla="*/ 3698543 w 3698543"/>
              <a:gd name="connsiteY7" fmla="*/ 1933433 h 212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8543" h="2124501">
                <a:moveTo>
                  <a:pt x="0" y="2124501"/>
                </a:moveTo>
                <a:cubicBezTo>
                  <a:pt x="224050" y="1931158"/>
                  <a:pt x="448101" y="1737815"/>
                  <a:pt x="614149" y="1455761"/>
                </a:cubicBezTo>
                <a:cubicBezTo>
                  <a:pt x="780197" y="1173707"/>
                  <a:pt x="802944" y="671015"/>
                  <a:pt x="996287" y="432179"/>
                </a:cubicBezTo>
                <a:cubicBezTo>
                  <a:pt x="1189630" y="193343"/>
                  <a:pt x="1546746" y="45492"/>
                  <a:pt x="1774209" y="22746"/>
                </a:cubicBezTo>
                <a:cubicBezTo>
                  <a:pt x="2001672" y="0"/>
                  <a:pt x="2206388" y="84161"/>
                  <a:pt x="2361063" y="295701"/>
                </a:cubicBezTo>
                <a:cubicBezTo>
                  <a:pt x="2515738" y="507241"/>
                  <a:pt x="2533935" y="1032681"/>
                  <a:pt x="2702257" y="1291988"/>
                </a:cubicBezTo>
                <a:cubicBezTo>
                  <a:pt x="2870579" y="1551295"/>
                  <a:pt x="3204949" y="1744639"/>
                  <a:pt x="3370997" y="1851546"/>
                </a:cubicBezTo>
                <a:cubicBezTo>
                  <a:pt x="3537045" y="1958454"/>
                  <a:pt x="3617794" y="1945943"/>
                  <a:pt x="3698543" y="19334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343400" y="1600200"/>
            <a:ext cx="12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Revenus (€)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</a:t>
            </a:r>
            <a:endParaRPr lang="fr-FR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305300" y="4000500"/>
            <a:ext cx="2514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210300" y="4000500"/>
            <a:ext cx="2514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Pertes à cause des retards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724400" y="1905000"/>
            <a:ext cx="4038600" cy="443484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Modèle de revenu d’un produit</a:t>
            </a:r>
          </a:p>
          <a:p>
            <a:pPr lvl="1"/>
            <a:r>
              <a:rPr lang="fr-FR" dirty="0" smtClean="0"/>
              <a:t>Vie du produit = 2W avec un max à W</a:t>
            </a:r>
          </a:p>
          <a:p>
            <a:pPr lvl="1"/>
            <a:r>
              <a:rPr lang="fr-FR" dirty="0" smtClean="0"/>
              <a:t>Le TTM va définir un triangle qui représente la pénétration du marché (modèle)</a:t>
            </a:r>
          </a:p>
          <a:p>
            <a:pPr lvl="1"/>
            <a:r>
              <a:rPr lang="fr-FR" dirty="0" smtClean="0"/>
              <a:t>Le revenu pour le produit = surface du triangle</a:t>
            </a:r>
          </a:p>
          <a:p>
            <a:r>
              <a:rPr lang="fr-FR" dirty="0" smtClean="0"/>
              <a:t>Perte:</a:t>
            </a:r>
          </a:p>
          <a:p>
            <a:pPr lvl="1"/>
            <a:r>
              <a:rPr lang="fr-FR" dirty="0" smtClean="0"/>
              <a:t>Différence entre les surfaces</a:t>
            </a:r>
            <a:endParaRPr lang="fr-FR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104106" y="384730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4194" y="5485606"/>
            <a:ext cx="411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1905000"/>
            <a:ext cx="12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Revenus (€)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5410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(mois)</a:t>
            </a:r>
            <a:endParaRPr lang="fr-FR" dirty="0"/>
          </a:p>
        </p:txBody>
      </p:sp>
      <p:sp>
        <p:nvSpPr>
          <p:cNvPr id="16" name="Isosceles Triangle 15"/>
          <p:cNvSpPr/>
          <p:nvPr/>
        </p:nvSpPr>
        <p:spPr>
          <a:xfrm>
            <a:off x="533400" y="2667000"/>
            <a:ext cx="3429000" cy="2819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Isosceles Triangle 17"/>
          <p:cNvSpPr/>
          <p:nvPr/>
        </p:nvSpPr>
        <p:spPr>
          <a:xfrm>
            <a:off x="1295400" y="3962400"/>
            <a:ext cx="2667000" cy="1524000"/>
          </a:xfrm>
          <a:prstGeom prst="triangle">
            <a:avLst>
              <a:gd name="adj" fmla="val 3441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 rot="5400000" flipH="1">
            <a:off x="611311" y="3884489"/>
            <a:ext cx="3200400" cy="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7400" y="548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2W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6135469"/>
            <a:ext cx="9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 à</a:t>
            </a:r>
            <a:br>
              <a:rPr lang="fr-FR" dirty="0" smtClean="0"/>
            </a:br>
            <a:r>
              <a:rPr lang="fr-FR" dirty="0" smtClean="0"/>
              <a:t>temps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6135469"/>
            <a:ext cx="9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 </a:t>
            </a:r>
          </a:p>
          <a:p>
            <a:r>
              <a:rPr lang="fr-FR" dirty="0" smtClean="0"/>
              <a:t>retardée</a:t>
            </a:r>
            <a:endParaRPr lang="fr-FR" dirty="0"/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rot="5400000" flipH="1" flipV="1">
            <a:off x="114300" y="57531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18" idx="2"/>
          </p:cNvCxnSpPr>
          <p:nvPr/>
        </p:nvCxnSpPr>
        <p:spPr>
          <a:xfrm rot="16200000" flipV="1">
            <a:off x="1218466" y="5563335"/>
            <a:ext cx="649069" cy="49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rot="10800000" flipV="1">
            <a:off x="2247900" y="2133600"/>
            <a:ext cx="7239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0"/>
          </p:cNvCxnSpPr>
          <p:nvPr/>
        </p:nvCxnSpPr>
        <p:spPr>
          <a:xfrm rot="5400000">
            <a:off x="1716211" y="2706811"/>
            <a:ext cx="1752600" cy="758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0" y="1828800"/>
            <a:ext cx="10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Max des </a:t>
            </a:r>
            <a:br>
              <a:rPr lang="fr-FR" dirty="0" smtClean="0"/>
            </a:br>
            <a:r>
              <a:rPr lang="fr-FR" dirty="0" smtClean="0"/>
              <a:t>revenus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Pertes à cause des retards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343400" y="2057400"/>
            <a:ext cx="4495800" cy="45720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Surface= base * hauteur*1/2</a:t>
            </a:r>
          </a:p>
          <a:p>
            <a:r>
              <a:rPr lang="fr-FR" sz="2400" dirty="0" smtClean="0"/>
              <a:t>À temps = </a:t>
            </a:r>
            <a:r>
              <a:rPr lang="en-US" sz="2400" dirty="0" smtClean="0"/>
              <a:t>1/2 * 2W * W</a:t>
            </a:r>
          </a:p>
          <a:p>
            <a:r>
              <a:rPr lang="fr-FR" sz="2400" dirty="0" smtClean="0"/>
              <a:t>Retardée</a:t>
            </a:r>
            <a:r>
              <a:rPr lang="en-US" sz="2400" dirty="0" smtClean="0"/>
              <a:t> = 1/2 * (W-D+W)*(W-D) </a:t>
            </a:r>
            <a:endParaRPr lang="fr-FR" dirty="0" smtClean="0"/>
          </a:p>
          <a:p>
            <a:r>
              <a:rPr lang="fr-FR" dirty="0" smtClean="0"/>
              <a:t>Pourcentage de perte </a:t>
            </a:r>
            <a:br>
              <a:rPr lang="fr-FR" dirty="0" smtClean="0"/>
            </a:br>
            <a:r>
              <a:rPr lang="en-US" dirty="0" smtClean="0"/>
              <a:t>= </a:t>
            </a:r>
            <a:r>
              <a:rPr lang="en-US" sz="2400" dirty="0" smtClean="0"/>
              <a:t>(D(3W-D)/2W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)*100%</a:t>
            </a:r>
            <a:endParaRPr lang="en-US" dirty="0" smtClean="0"/>
          </a:p>
          <a:p>
            <a:r>
              <a:rPr lang="fr-FR" dirty="0" smtClean="0"/>
              <a:t>Exemples:</a:t>
            </a:r>
          </a:p>
          <a:p>
            <a:pPr lvl="1">
              <a:buFontTx/>
              <a:buChar char="–"/>
            </a:pPr>
            <a:r>
              <a:rPr kumimoji="1" lang="en-US" dirty="0" smtClean="0"/>
              <a:t>Vie 2W=52 </a:t>
            </a:r>
            <a:r>
              <a:rPr kumimoji="1" lang="en-US" dirty="0" err="1" smtClean="0"/>
              <a:t>sems</a:t>
            </a:r>
            <a:r>
              <a:rPr kumimoji="1" lang="en-US" dirty="0" smtClean="0"/>
              <a:t>, retard D=4 </a:t>
            </a:r>
            <a:r>
              <a:rPr kumimoji="1" lang="en-US" dirty="0" err="1" smtClean="0"/>
              <a:t>sem</a:t>
            </a:r>
            <a:endParaRPr kumimoji="1" lang="en-US" dirty="0" smtClean="0"/>
          </a:p>
          <a:p>
            <a:pPr lvl="1">
              <a:lnSpc>
                <a:spcPct val="90000"/>
              </a:lnSpc>
              <a:buFontTx/>
              <a:buChar char="–"/>
            </a:pPr>
            <a:r>
              <a:rPr kumimoji="1" lang="en-US" dirty="0" smtClean="0"/>
              <a:t>(4*(3*26 –4)/2*26^2) = </a:t>
            </a:r>
            <a:r>
              <a:rPr kumimoji="1" lang="en-US" sz="3300" dirty="0" smtClean="0"/>
              <a:t>22%</a:t>
            </a:r>
            <a:endParaRPr kumimoji="1" lang="en-US" dirty="0" smtClean="0"/>
          </a:p>
          <a:p>
            <a:pPr lvl="1">
              <a:lnSpc>
                <a:spcPct val="90000"/>
              </a:lnSpc>
              <a:buFontTx/>
              <a:buChar char="–"/>
            </a:pPr>
            <a:r>
              <a:rPr kumimoji="1" lang="en-US" dirty="0" smtClean="0"/>
              <a:t>Vie 2W=52 wks, retard D=10 </a:t>
            </a:r>
            <a:r>
              <a:rPr kumimoji="1" lang="en-US" dirty="0" err="1" smtClean="0"/>
              <a:t>sems</a:t>
            </a:r>
            <a:endParaRPr kumimoji="1" lang="en-US" dirty="0" smtClean="0"/>
          </a:p>
          <a:p>
            <a:pPr lvl="1">
              <a:lnSpc>
                <a:spcPct val="90000"/>
              </a:lnSpc>
              <a:buFontTx/>
              <a:buChar char="–"/>
            </a:pPr>
            <a:r>
              <a:rPr kumimoji="1" lang="en-US" dirty="0" smtClean="0"/>
              <a:t>(10*(3*26 –10)/2*26^2) = </a:t>
            </a:r>
            <a:r>
              <a:rPr kumimoji="1" lang="en-US" sz="3000" b="1" dirty="0" smtClean="0"/>
              <a:t>50%</a:t>
            </a:r>
            <a:endParaRPr kumimoji="1" lang="en-US" b="1" dirty="0" smtClean="0"/>
          </a:p>
          <a:p>
            <a:pPr lvl="1"/>
            <a:endParaRPr lang="fr-FR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256506" y="361870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794" y="5257006"/>
            <a:ext cx="411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676400"/>
            <a:ext cx="12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Revenus (€)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5181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(mois)</a:t>
            </a:r>
            <a:endParaRPr lang="fr-FR" dirty="0"/>
          </a:p>
        </p:txBody>
      </p:sp>
      <p:sp>
        <p:nvSpPr>
          <p:cNvPr id="16" name="Isosceles Triangle 15"/>
          <p:cNvSpPr/>
          <p:nvPr/>
        </p:nvSpPr>
        <p:spPr>
          <a:xfrm>
            <a:off x="381000" y="2438400"/>
            <a:ext cx="3429000" cy="2819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Isosceles Triangle 17"/>
          <p:cNvSpPr/>
          <p:nvPr/>
        </p:nvSpPr>
        <p:spPr>
          <a:xfrm>
            <a:off x="1143000" y="3733800"/>
            <a:ext cx="2667000" cy="1524000"/>
          </a:xfrm>
          <a:prstGeom prst="triangle">
            <a:avLst>
              <a:gd name="adj" fmla="val 3441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 rot="5400000" flipH="1">
            <a:off x="458911" y="3655889"/>
            <a:ext cx="3200400" cy="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3505200" y="5269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2W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906869"/>
            <a:ext cx="96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 à</a:t>
            </a:r>
            <a:br>
              <a:rPr lang="fr-FR" dirty="0" smtClean="0"/>
            </a:br>
            <a:r>
              <a:rPr lang="fr-FR" dirty="0" smtClean="0"/>
              <a:t>temps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143000" y="5906869"/>
            <a:ext cx="9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 </a:t>
            </a:r>
          </a:p>
          <a:p>
            <a:r>
              <a:rPr lang="fr-FR" dirty="0" smtClean="0"/>
              <a:t>retardée</a:t>
            </a:r>
            <a:endParaRPr lang="fr-FR" dirty="0"/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rot="5400000" flipH="1" flipV="1">
            <a:off x="-38100" y="55245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18" idx="2"/>
          </p:cNvCxnSpPr>
          <p:nvPr/>
        </p:nvCxnSpPr>
        <p:spPr>
          <a:xfrm rot="16200000" flipV="1">
            <a:off x="1066066" y="5334735"/>
            <a:ext cx="649069" cy="49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rot="10800000" flipV="1">
            <a:off x="2095500" y="1905000"/>
            <a:ext cx="7239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0"/>
          </p:cNvCxnSpPr>
          <p:nvPr/>
        </p:nvCxnSpPr>
        <p:spPr>
          <a:xfrm rot="5400000">
            <a:off x="1563811" y="2478211"/>
            <a:ext cx="1752600" cy="758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19400" y="1600200"/>
            <a:ext cx="10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Max des </a:t>
            </a:r>
            <a:br>
              <a:rPr lang="fr-FR" dirty="0" smtClean="0"/>
            </a:br>
            <a:r>
              <a:rPr lang="fr-FR" dirty="0" smtClean="0"/>
              <a:t>revenus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5269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NRE et coût unitaire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Coût unitaire: coût monétaire de chaque copie du système sans inclure le NRE</a:t>
            </a:r>
          </a:p>
          <a:p>
            <a:r>
              <a:rPr lang="fr-FR" dirty="0" smtClean="0"/>
              <a:t>NRE: coût singulier de conception du système</a:t>
            </a:r>
          </a:p>
          <a:p>
            <a:r>
              <a:rPr lang="fr-FR" dirty="0" smtClean="0"/>
              <a:t>Coût total= NRE + coût unitaire * # d’unités</a:t>
            </a:r>
          </a:p>
          <a:p>
            <a:r>
              <a:rPr lang="fr-FR" dirty="0" smtClean="0"/>
              <a:t>Coût par produit 	= Coût total / # d’unités</a:t>
            </a:r>
            <a:br>
              <a:rPr lang="fr-FR" dirty="0" smtClean="0"/>
            </a:br>
            <a:r>
              <a:rPr lang="fr-FR" dirty="0" smtClean="0"/>
              <a:t>			 = (NRE / # d’unités) + coût unitaire  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NRE et coût unitaire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Exemple:</a:t>
            </a:r>
          </a:p>
          <a:p>
            <a:pPr lvl="1"/>
            <a:r>
              <a:rPr lang="fr-FR" dirty="0" smtClean="0"/>
              <a:t>NRE = 10000€, coût unitaire = 500€</a:t>
            </a:r>
          </a:p>
          <a:p>
            <a:pPr lvl="1"/>
            <a:r>
              <a:rPr lang="fr-FR" dirty="0" smtClean="0"/>
              <a:t>Pour 100 unités:</a:t>
            </a:r>
          </a:p>
          <a:p>
            <a:pPr lvl="2"/>
            <a:r>
              <a:rPr lang="fr-FR" dirty="0" smtClean="0"/>
              <a:t>Coût total = 10000 + 500*100 = 60000€</a:t>
            </a:r>
          </a:p>
          <a:p>
            <a:pPr lvl="2"/>
            <a:r>
              <a:rPr lang="fr-FR" dirty="0" smtClean="0"/>
              <a:t>Coût par produit = 10000/100 + 500 = 600€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NRE et coût unitaire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Comparaison</a:t>
            </a:r>
          </a:p>
          <a:p>
            <a:pPr lvl="1"/>
            <a:r>
              <a:rPr lang="fr-FR" sz="2000" dirty="0" smtClean="0"/>
              <a:t>NRE 2000, Unité 100</a:t>
            </a:r>
          </a:p>
          <a:p>
            <a:pPr lvl="1"/>
            <a:r>
              <a:rPr lang="fr-FR" sz="2000" dirty="0" smtClean="0"/>
              <a:t>NRE 30000, Unité 30</a:t>
            </a:r>
          </a:p>
          <a:p>
            <a:pPr lvl="1"/>
            <a:r>
              <a:rPr lang="fr-FR" sz="2000" dirty="0" smtClean="0"/>
              <a:t>NRE 100 000, Unité 2</a:t>
            </a:r>
          </a:p>
          <a:p>
            <a:pPr lvl="1"/>
            <a:endParaRPr lang="fr-FR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3200400"/>
          <a:ext cx="5715000" cy="351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617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Coût total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NRE et coût unitaire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Comparaison</a:t>
            </a:r>
          </a:p>
          <a:p>
            <a:pPr lvl="1"/>
            <a:r>
              <a:rPr lang="fr-FR" sz="2000" dirty="0" smtClean="0"/>
              <a:t>NRE 2000, Unité 100</a:t>
            </a:r>
          </a:p>
          <a:p>
            <a:pPr lvl="1"/>
            <a:r>
              <a:rPr lang="fr-FR" sz="2000" dirty="0" smtClean="0"/>
              <a:t>NRE 30000, Unité 30</a:t>
            </a:r>
          </a:p>
          <a:p>
            <a:pPr lvl="1"/>
            <a:r>
              <a:rPr lang="fr-FR" sz="2000" dirty="0" smtClean="0"/>
              <a:t>NRE 100 000, Unité 2</a:t>
            </a:r>
          </a:p>
          <a:p>
            <a:pPr lvl="1"/>
            <a:endParaRPr lang="fr-FR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3124200"/>
          <a:ext cx="7467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Coût unitaire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chapitre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système embarqué</a:t>
            </a:r>
          </a:p>
          <a:p>
            <a:pPr lvl="1"/>
            <a:r>
              <a:rPr lang="fr-FR" dirty="0" smtClean="0"/>
              <a:t>C’est quoi un système embarqué?</a:t>
            </a:r>
          </a:p>
          <a:p>
            <a:pPr lvl="1"/>
            <a:r>
              <a:rPr lang="fr-FR" dirty="0" smtClean="0"/>
              <a:t>C’est quoi un logiciel embarqué?</a:t>
            </a:r>
          </a:p>
          <a:p>
            <a:pPr lvl="1"/>
            <a:r>
              <a:rPr lang="fr-FR" dirty="0" smtClean="0"/>
              <a:t>Les évolutions des systèmes embarqués?</a:t>
            </a:r>
          </a:p>
          <a:p>
            <a:r>
              <a:rPr lang="fr-FR" dirty="0" smtClean="0"/>
              <a:t>Défis de conception – Métrologie</a:t>
            </a:r>
          </a:p>
          <a:p>
            <a:r>
              <a:rPr lang="fr-FR" dirty="0" smtClean="0"/>
              <a:t>Technologies des systèmes embarqués</a:t>
            </a:r>
          </a:p>
          <a:p>
            <a:pPr lvl="1"/>
            <a:r>
              <a:rPr lang="fr-FR" dirty="0" smtClean="0"/>
              <a:t>Processeurs</a:t>
            </a:r>
          </a:p>
          <a:p>
            <a:pPr lvl="1"/>
            <a:r>
              <a:rPr lang="fr-FR" dirty="0" smtClean="0"/>
              <a:t>Méthodes de conception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métriques de performance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Mesures utilisées pour indiquer les perfs</a:t>
            </a:r>
          </a:p>
          <a:p>
            <a:pPr lvl="1"/>
            <a:r>
              <a:rPr lang="fr-FR" dirty="0" smtClean="0"/>
              <a:t>Fréquence horloge, instruction par sec.</a:t>
            </a:r>
          </a:p>
          <a:p>
            <a:pPr lvl="1"/>
            <a:r>
              <a:rPr lang="fr-FR" dirty="0" smtClean="0"/>
              <a:t>Des mesures limitées car quantitatives et pas qualitatives: Ex. Appareil photo numérique</a:t>
            </a:r>
          </a:p>
          <a:p>
            <a:r>
              <a:rPr lang="fr-FR" dirty="0" smtClean="0"/>
              <a:t>Temps de latence (temps de réponse)</a:t>
            </a:r>
          </a:p>
          <a:p>
            <a:pPr lvl="1"/>
            <a:r>
              <a:rPr lang="fr-FR" dirty="0" smtClean="0"/>
              <a:t>Temps de début et de fin d’une tâche</a:t>
            </a:r>
          </a:p>
          <a:p>
            <a:r>
              <a:rPr lang="fr-FR" dirty="0" smtClean="0"/>
              <a:t>Production</a:t>
            </a:r>
          </a:p>
          <a:p>
            <a:pPr lvl="1"/>
            <a:r>
              <a:rPr lang="fr-FR" dirty="0" smtClean="0"/>
              <a:t>Nombre de tâches par sec.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Technologies des systèmes embarqués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Technologie: </a:t>
            </a:r>
          </a:p>
          <a:p>
            <a:pPr lvl="1"/>
            <a:r>
              <a:rPr lang="fr-FR" dirty="0" smtClean="0"/>
              <a:t>accomplir des tâches en utilisant des procédés techniques, méthodologiques ou du savoir faire</a:t>
            </a:r>
          </a:p>
          <a:p>
            <a:r>
              <a:rPr lang="fr-FR" dirty="0" smtClean="0"/>
              <a:t>3 technologies clefs à maitriser</a:t>
            </a:r>
          </a:p>
          <a:p>
            <a:pPr lvl="1"/>
            <a:r>
              <a:rPr lang="fr-FR" dirty="0" smtClean="0"/>
              <a:t>Processeur</a:t>
            </a:r>
          </a:p>
          <a:p>
            <a:pPr lvl="1"/>
            <a:r>
              <a:rPr lang="fr-FR" dirty="0" smtClean="0"/>
              <a:t>Circuits intégrés </a:t>
            </a:r>
          </a:p>
          <a:p>
            <a:pPr lvl="1"/>
            <a:r>
              <a:rPr lang="fr-FR" dirty="0" smtClean="0"/>
              <a:t>Méthodes de conception et d’implémentation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Technologies: Processeur(s)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447799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C’est le moteur de la computation</a:t>
            </a:r>
          </a:p>
          <a:p>
            <a:r>
              <a:rPr lang="fr-FR" dirty="0" smtClean="0"/>
              <a:t>Dans le monde des SE on utilise plusieurs familles de processeurs </a:t>
            </a:r>
          </a:p>
          <a:p>
            <a:r>
              <a:rPr lang="fr-FR" dirty="0" smtClean="0"/>
              <a:t>Ne pas confondre processeur et processeur programmable</a:t>
            </a:r>
            <a:endParaRPr lang="fr-FR" dirty="0"/>
          </a:p>
        </p:txBody>
      </p:sp>
      <p:sp>
        <p:nvSpPr>
          <p:cNvPr id="4" name="Text Box 23"/>
          <p:cNvSpPr txBox="1">
            <a:spLocks noChangeAspect="1" noChangeArrowheads="1"/>
          </p:cNvSpPr>
          <p:nvPr/>
        </p:nvSpPr>
        <p:spPr bwMode="auto">
          <a:xfrm>
            <a:off x="3395357" y="6520934"/>
            <a:ext cx="12528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200" b="1" noProof="1"/>
              <a:t>Application-specific</a:t>
            </a:r>
          </a:p>
        </p:txBody>
      </p:sp>
      <p:sp>
        <p:nvSpPr>
          <p:cNvPr id="5" name="Text Box 24"/>
          <p:cNvSpPr txBox="1">
            <a:spLocks noChangeAspect="1" noChangeArrowheads="1"/>
          </p:cNvSpPr>
          <p:nvPr/>
        </p:nvSpPr>
        <p:spPr bwMode="auto">
          <a:xfrm>
            <a:off x="4327525" y="3798371"/>
            <a:ext cx="733425" cy="279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Registers</a:t>
            </a:r>
          </a:p>
        </p:txBody>
      </p:sp>
      <p:sp>
        <p:nvSpPr>
          <p:cNvPr id="6" name="Text Box 25"/>
          <p:cNvSpPr txBox="1">
            <a:spLocks noChangeAspect="1" noChangeArrowheads="1"/>
          </p:cNvSpPr>
          <p:nvPr/>
        </p:nvSpPr>
        <p:spPr bwMode="auto">
          <a:xfrm>
            <a:off x="4327525" y="4169846"/>
            <a:ext cx="73342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Custom</a:t>
            </a:r>
          </a:p>
          <a:p>
            <a:r>
              <a:rPr lang="en-US" sz="1200" b="1"/>
              <a:t>ALU</a:t>
            </a:r>
          </a:p>
        </p:txBody>
      </p:sp>
      <p:sp>
        <p:nvSpPr>
          <p:cNvPr id="7" name="Rectangle 26"/>
          <p:cNvSpPr>
            <a:spLocks noChangeAspect="1" noChangeArrowheads="1"/>
          </p:cNvSpPr>
          <p:nvPr/>
        </p:nvSpPr>
        <p:spPr bwMode="auto">
          <a:xfrm>
            <a:off x="4270375" y="3520559"/>
            <a:ext cx="847725" cy="1112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8" name="Text Box 27"/>
          <p:cNvSpPr txBox="1">
            <a:spLocks noChangeAspect="1" noChangeArrowheads="1"/>
          </p:cNvSpPr>
          <p:nvPr/>
        </p:nvSpPr>
        <p:spPr bwMode="auto">
          <a:xfrm>
            <a:off x="4270375" y="3520559"/>
            <a:ext cx="77628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fr-FR" sz="1200" b="1" noProof="1"/>
              <a:t>Datapath</a:t>
            </a:r>
          </a:p>
        </p:txBody>
      </p:sp>
      <p:sp>
        <p:nvSpPr>
          <p:cNvPr id="9" name="Rectangle 28"/>
          <p:cNvSpPr>
            <a:spLocks noChangeAspect="1" noChangeArrowheads="1"/>
          </p:cNvSpPr>
          <p:nvPr/>
        </p:nvSpPr>
        <p:spPr bwMode="auto">
          <a:xfrm>
            <a:off x="3125787" y="3520559"/>
            <a:ext cx="969963" cy="1490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10" name="Text Box 29"/>
          <p:cNvSpPr txBox="1">
            <a:spLocks noChangeAspect="1" noChangeArrowheads="1"/>
          </p:cNvSpPr>
          <p:nvPr/>
        </p:nvSpPr>
        <p:spPr bwMode="auto">
          <a:xfrm>
            <a:off x="3125787" y="3520559"/>
            <a:ext cx="9302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Controller</a:t>
            </a:r>
          </a:p>
        </p:txBody>
      </p:sp>
      <p:sp>
        <p:nvSpPr>
          <p:cNvPr id="11" name="Text Box 30"/>
          <p:cNvSpPr txBox="1">
            <a:spLocks noChangeAspect="1" noChangeArrowheads="1"/>
          </p:cNvSpPr>
          <p:nvPr/>
        </p:nvSpPr>
        <p:spPr bwMode="auto">
          <a:xfrm>
            <a:off x="3154362" y="5193784"/>
            <a:ext cx="9001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Program memory</a:t>
            </a:r>
          </a:p>
        </p:txBody>
      </p:sp>
      <p:sp>
        <p:nvSpPr>
          <p:cNvPr id="12" name="Text Box 31"/>
          <p:cNvSpPr txBox="1">
            <a:spLocks noChangeAspect="1" noChangeArrowheads="1"/>
          </p:cNvSpPr>
          <p:nvPr/>
        </p:nvSpPr>
        <p:spPr bwMode="auto">
          <a:xfrm>
            <a:off x="3132137" y="5509696"/>
            <a:ext cx="947738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Assembly code for:</a:t>
            </a:r>
          </a:p>
          <a:p>
            <a:pPr algn="l"/>
            <a:r>
              <a:rPr lang="en-US" sz="1200" b="1"/>
              <a:t>  </a:t>
            </a:r>
          </a:p>
          <a:p>
            <a:pPr algn="l"/>
            <a:r>
              <a:rPr lang="en-US" sz="1200" b="1"/>
              <a:t>  total = 0</a:t>
            </a:r>
          </a:p>
          <a:p>
            <a:pPr algn="l"/>
            <a:r>
              <a:rPr lang="en-US" sz="1200" b="1"/>
              <a:t>  for i =1 to …</a:t>
            </a:r>
          </a:p>
        </p:txBody>
      </p:sp>
      <p:sp>
        <p:nvSpPr>
          <p:cNvPr id="13" name="Line 32"/>
          <p:cNvSpPr>
            <a:spLocks noChangeAspect="1" noChangeShapeType="1"/>
          </p:cNvSpPr>
          <p:nvPr/>
        </p:nvSpPr>
        <p:spPr bwMode="auto">
          <a:xfrm flipV="1">
            <a:off x="3384550" y="4815959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14" name="Line 33"/>
          <p:cNvSpPr>
            <a:spLocks noChangeAspect="1" noChangeShapeType="1"/>
          </p:cNvSpPr>
          <p:nvPr/>
        </p:nvSpPr>
        <p:spPr bwMode="auto">
          <a:xfrm>
            <a:off x="3836987" y="4815959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15" name="Rectangle 34"/>
          <p:cNvSpPr>
            <a:spLocks noChangeAspect="1" noChangeArrowheads="1"/>
          </p:cNvSpPr>
          <p:nvPr/>
        </p:nvSpPr>
        <p:spPr bwMode="auto">
          <a:xfrm>
            <a:off x="3255962" y="3798371"/>
            <a:ext cx="706438" cy="730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fr-FR" sz="1200" b="1" noProof="1"/>
              <a:t>Control logic and State register</a:t>
            </a:r>
          </a:p>
        </p:txBody>
      </p:sp>
      <p:sp>
        <p:nvSpPr>
          <p:cNvPr id="16" name="Freeform 35"/>
          <p:cNvSpPr>
            <a:spLocks noChangeAspect="1"/>
          </p:cNvSpPr>
          <p:nvPr/>
        </p:nvSpPr>
        <p:spPr bwMode="auto">
          <a:xfrm>
            <a:off x="4102100" y="4077771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7" y="2"/>
              </a:cxn>
            </a:cxnLst>
            <a:rect l="0" t="0" r="r" b="b"/>
            <a:pathLst>
              <a:path w="177" h="2">
                <a:moveTo>
                  <a:pt x="0" y="0"/>
                </a:moveTo>
                <a:lnTo>
                  <a:pt x="177" y="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17" name="Line 36"/>
          <p:cNvSpPr>
            <a:spLocks noChangeAspect="1" noChangeShapeType="1"/>
          </p:cNvSpPr>
          <p:nvPr/>
        </p:nvSpPr>
        <p:spPr bwMode="auto">
          <a:xfrm>
            <a:off x="3384550" y="4536559"/>
            <a:ext cx="0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18" name="Line 37"/>
          <p:cNvSpPr>
            <a:spLocks noChangeAspect="1" noChangeShapeType="1"/>
          </p:cNvSpPr>
          <p:nvPr/>
        </p:nvSpPr>
        <p:spPr bwMode="auto">
          <a:xfrm>
            <a:off x="3836987" y="4536559"/>
            <a:ext cx="0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19" name="Line 38"/>
          <p:cNvSpPr>
            <a:spLocks noChangeAspect="1" noChangeShapeType="1"/>
          </p:cNvSpPr>
          <p:nvPr/>
        </p:nvSpPr>
        <p:spPr bwMode="auto">
          <a:xfrm>
            <a:off x="4714875" y="4077771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20" name="Text Box 39"/>
          <p:cNvSpPr txBox="1">
            <a:spLocks noChangeAspect="1" noChangeArrowheads="1"/>
          </p:cNvSpPr>
          <p:nvPr/>
        </p:nvSpPr>
        <p:spPr bwMode="auto">
          <a:xfrm>
            <a:off x="4270375" y="4819134"/>
            <a:ext cx="855662" cy="465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Data</a:t>
            </a:r>
          </a:p>
          <a:p>
            <a:r>
              <a:rPr lang="en-US" sz="1200" b="1"/>
              <a:t>memory</a:t>
            </a:r>
          </a:p>
        </p:txBody>
      </p:sp>
      <p:sp>
        <p:nvSpPr>
          <p:cNvPr id="21" name="Line 40"/>
          <p:cNvSpPr>
            <a:spLocks noChangeAspect="1" noChangeShapeType="1"/>
          </p:cNvSpPr>
          <p:nvPr/>
        </p:nvSpPr>
        <p:spPr bwMode="auto">
          <a:xfrm>
            <a:off x="4714875" y="4633396"/>
            <a:ext cx="0" cy="185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22" name="Rectangle 41"/>
          <p:cNvSpPr>
            <a:spLocks noChangeAspect="1" noChangeArrowheads="1"/>
          </p:cNvSpPr>
          <p:nvPr/>
        </p:nvSpPr>
        <p:spPr bwMode="auto">
          <a:xfrm>
            <a:off x="3255962" y="4630221"/>
            <a:ext cx="257175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IR</a:t>
            </a:r>
          </a:p>
        </p:txBody>
      </p:sp>
      <p:sp>
        <p:nvSpPr>
          <p:cNvPr id="23" name="Rectangle 42"/>
          <p:cNvSpPr>
            <a:spLocks noChangeAspect="1" noChangeArrowheads="1"/>
          </p:cNvSpPr>
          <p:nvPr/>
        </p:nvSpPr>
        <p:spPr bwMode="auto">
          <a:xfrm>
            <a:off x="3690937" y="4630221"/>
            <a:ext cx="258763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200" b="1" noProof="1"/>
              <a:t>PC</a:t>
            </a:r>
          </a:p>
        </p:txBody>
      </p: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124200" y="5189021"/>
            <a:ext cx="977900" cy="1112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25" name="Text Box 44"/>
          <p:cNvSpPr txBox="1">
            <a:spLocks noChangeAspect="1" noChangeArrowheads="1"/>
          </p:cNvSpPr>
          <p:nvPr/>
        </p:nvSpPr>
        <p:spPr bwMode="auto">
          <a:xfrm>
            <a:off x="6248400" y="6477000"/>
            <a:ext cx="183499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200" b="1" noProof="1"/>
              <a:t>Single-purpose</a:t>
            </a:r>
            <a:r>
              <a:rPr lang="en-US" sz="1200" b="1" dirty="0"/>
              <a:t> (“hardware”)</a:t>
            </a:r>
            <a:endParaRPr lang="en-US" sz="1200" b="1" noProof="1"/>
          </a:p>
        </p:txBody>
      </p:sp>
      <p:sp>
        <p:nvSpPr>
          <p:cNvPr id="26" name="Rectangle 45"/>
          <p:cNvSpPr>
            <a:spLocks noChangeAspect="1" noChangeArrowheads="1"/>
          </p:cNvSpPr>
          <p:nvPr/>
        </p:nvSpPr>
        <p:spPr bwMode="auto">
          <a:xfrm>
            <a:off x="7018338" y="3475038"/>
            <a:ext cx="820737" cy="1112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27" name="Text Box 46"/>
          <p:cNvSpPr txBox="1">
            <a:spLocks noChangeAspect="1" noChangeArrowheads="1"/>
          </p:cNvSpPr>
          <p:nvPr/>
        </p:nvSpPr>
        <p:spPr bwMode="auto">
          <a:xfrm>
            <a:off x="7037388" y="3487738"/>
            <a:ext cx="81121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200" b="1" noProof="1"/>
              <a:t>Datapath</a:t>
            </a:r>
          </a:p>
        </p:txBody>
      </p:sp>
      <p:sp>
        <p:nvSpPr>
          <p:cNvPr id="28" name="Freeform 47"/>
          <p:cNvSpPr>
            <a:spLocks noChangeAspect="1"/>
          </p:cNvSpPr>
          <p:nvPr/>
        </p:nvSpPr>
        <p:spPr bwMode="auto">
          <a:xfrm>
            <a:off x="6783388" y="4148138"/>
            <a:ext cx="2238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0"/>
              </a:cxn>
            </a:cxnLst>
            <a:rect l="0" t="0" r="r" b="b"/>
            <a:pathLst>
              <a:path w="250" h="1">
                <a:moveTo>
                  <a:pt x="0" y="0"/>
                </a:moveTo>
                <a:lnTo>
                  <a:pt x="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29" name="Rectangle 48"/>
          <p:cNvSpPr>
            <a:spLocks noChangeAspect="1" noChangeArrowheads="1"/>
          </p:cNvSpPr>
          <p:nvPr/>
        </p:nvSpPr>
        <p:spPr bwMode="auto">
          <a:xfrm>
            <a:off x="5940425" y="3481388"/>
            <a:ext cx="833438" cy="1108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30" name="Text Box 49"/>
          <p:cNvSpPr txBox="1">
            <a:spLocks noChangeAspect="1" noChangeArrowheads="1"/>
          </p:cNvSpPr>
          <p:nvPr/>
        </p:nvSpPr>
        <p:spPr bwMode="auto">
          <a:xfrm>
            <a:off x="5940425" y="3487738"/>
            <a:ext cx="838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Controller</a:t>
            </a:r>
          </a:p>
        </p:txBody>
      </p:sp>
      <p:sp>
        <p:nvSpPr>
          <p:cNvPr id="31" name="Rectangle 50"/>
          <p:cNvSpPr>
            <a:spLocks noChangeAspect="1" noChangeArrowheads="1"/>
          </p:cNvSpPr>
          <p:nvPr/>
        </p:nvSpPr>
        <p:spPr bwMode="auto">
          <a:xfrm>
            <a:off x="6032500" y="3730625"/>
            <a:ext cx="646113" cy="279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200" b="1" noProof="1"/>
              <a:t>Control</a:t>
            </a:r>
          </a:p>
          <a:p>
            <a:r>
              <a:rPr lang="fr-FR" sz="1200" b="1" noProof="1"/>
              <a:t> logic</a:t>
            </a:r>
          </a:p>
        </p:txBody>
      </p:sp>
      <p:sp>
        <p:nvSpPr>
          <p:cNvPr id="32" name="Freeform 51"/>
          <p:cNvSpPr>
            <a:spLocks noChangeAspect="1"/>
          </p:cNvSpPr>
          <p:nvPr/>
        </p:nvSpPr>
        <p:spPr bwMode="auto">
          <a:xfrm>
            <a:off x="6346825" y="4016375"/>
            <a:ext cx="4763" cy="1524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237"/>
              </a:cxn>
            </a:cxnLst>
            <a:rect l="0" t="0" r="r" b="b"/>
            <a:pathLst>
              <a:path w="7" h="237">
                <a:moveTo>
                  <a:pt x="7" y="0"/>
                </a:moveTo>
                <a:lnTo>
                  <a:pt x="0" y="2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33" name="Text Box 52"/>
          <p:cNvSpPr txBox="1">
            <a:spLocks noChangeAspect="1" noChangeArrowheads="1"/>
          </p:cNvSpPr>
          <p:nvPr/>
        </p:nvSpPr>
        <p:spPr bwMode="auto">
          <a:xfrm>
            <a:off x="6032500" y="4167188"/>
            <a:ext cx="646113" cy="2778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State register</a:t>
            </a:r>
          </a:p>
        </p:txBody>
      </p:sp>
      <p:sp>
        <p:nvSpPr>
          <p:cNvPr id="34" name="Text Box 53"/>
          <p:cNvSpPr txBox="1">
            <a:spLocks noChangeAspect="1" noChangeArrowheads="1"/>
          </p:cNvSpPr>
          <p:nvPr/>
        </p:nvSpPr>
        <p:spPr bwMode="auto">
          <a:xfrm>
            <a:off x="7000875" y="4773613"/>
            <a:ext cx="838200" cy="465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Data</a:t>
            </a:r>
          </a:p>
          <a:p>
            <a:r>
              <a:rPr lang="en-US" sz="1200" b="1"/>
              <a:t>memory</a:t>
            </a:r>
          </a:p>
        </p:txBody>
      </p:sp>
      <p:sp>
        <p:nvSpPr>
          <p:cNvPr id="35" name="Line 54"/>
          <p:cNvSpPr>
            <a:spLocks noChangeAspect="1" noChangeShapeType="1"/>
          </p:cNvSpPr>
          <p:nvPr/>
        </p:nvSpPr>
        <p:spPr bwMode="auto">
          <a:xfrm>
            <a:off x="7418388" y="4587875"/>
            <a:ext cx="0" cy="185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36" name="Rectangle 55"/>
          <p:cNvSpPr>
            <a:spLocks noChangeAspect="1" noChangeArrowheads="1"/>
          </p:cNvSpPr>
          <p:nvPr/>
        </p:nvSpPr>
        <p:spPr bwMode="auto">
          <a:xfrm>
            <a:off x="7227888" y="3733800"/>
            <a:ext cx="387350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index</a:t>
            </a:r>
          </a:p>
        </p:txBody>
      </p:sp>
      <p:sp>
        <p:nvSpPr>
          <p:cNvPr id="37" name="Rectangle 56"/>
          <p:cNvSpPr>
            <a:spLocks noChangeAspect="1" noChangeArrowheads="1"/>
          </p:cNvSpPr>
          <p:nvPr/>
        </p:nvSpPr>
        <p:spPr bwMode="auto">
          <a:xfrm>
            <a:off x="7234238" y="3978275"/>
            <a:ext cx="387350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total</a:t>
            </a:r>
          </a:p>
        </p:txBody>
      </p:sp>
      <p:sp>
        <p:nvSpPr>
          <p:cNvPr id="38" name="Rectangle 57"/>
          <p:cNvSpPr>
            <a:spLocks noChangeAspect="1" noChangeArrowheads="1"/>
          </p:cNvSpPr>
          <p:nvPr/>
        </p:nvSpPr>
        <p:spPr bwMode="auto">
          <a:xfrm>
            <a:off x="7234238" y="4230688"/>
            <a:ext cx="387350" cy="185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+</a:t>
            </a:r>
          </a:p>
        </p:txBody>
      </p:sp>
      <p:sp>
        <p:nvSpPr>
          <p:cNvPr id="39" name="Rectangle 58"/>
          <p:cNvSpPr>
            <a:spLocks noChangeAspect="1" noChangeArrowheads="1"/>
          </p:cNvSpPr>
          <p:nvPr/>
        </p:nvSpPr>
        <p:spPr bwMode="auto">
          <a:xfrm>
            <a:off x="371475" y="4587875"/>
            <a:ext cx="258762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b="1"/>
              <a:t>IR</a:t>
            </a:r>
          </a:p>
        </p:txBody>
      </p:sp>
      <p:sp>
        <p:nvSpPr>
          <p:cNvPr id="40" name="Rectangle 59"/>
          <p:cNvSpPr>
            <a:spLocks noChangeAspect="1" noChangeArrowheads="1"/>
          </p:cNvSpPr>
          <p:nvPr/>
        </p:nvSpPr>
        <p:spPr bwMode="auto">
          <a:xfrm>
            <a:off x="788987" y="4587875"/>
            <a:ext cx="258763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200" b="1" noProof="1"/>
              <a:t>PC</a:t>
            </a:r>
          </a:p>
        </p:txBody>
      </p:sp>
      <p:sp>
        <p:nvSpPr>
          <p:cNvPr id="41" name="Text Box 60"/>
          <p:cNvSpPr txBox="1">
            <a:spLocks noChangeAspect="1" noChangeArrowheads="1"/>
          </p:cNvSpPr>
          <p:nvPr/>
        </p:nvSpPr>
        <p:spPr bwMode="auto">
          <a:xfrm>
            <a:off x="1495425" y="3759200"/>
            <a:ext cx="839787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/>
          <a:lstStyle/>
          <a:p>
            <a:r>
              <a:rPr lang="en-US" sz="1200" b="1"/>
              <a:t>Register</a:t>
            </a:r>
          </a:p>
          <a:p>
            <a:r>
              <a:rPr lang="en-US" sz="1200" b="1"/>
              <a:t>file</a:t>
            </a:r>
          </a:p>
        </p:txBody>
      </p:sp>
      <p:sp>
        <p:nvSpPr>
          <p:cNvPr id="42" name="Text Box 61"/>
          <p:cNvSpPr txBox="1">
            <a:spLocks noChangeAspect="1" noChangeArrowheads="1"/>
          </p:cNvSpPr>
          <p:nvPr/>
        </p:nvSpPr>
        <p:spPr bwMode="auto">
          <a:xfrm>
            <a:off x="1504950" y="4310063"/>
            <a:ext cx="83820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/>
          <a:lstStyle/>
          <a:p>
            <a:r>
              <a:rPr lang="en-US" sz="1200" b="1"/>
              <a:t>General</a:t>
            </a:r>
          </a:p>
          <a:p>
            <a:r>
              <a:rPr lang="en-US" sz="1200" b="1"/>
              <a:t>ALU</a:t>
            </a:r>
          </a:p>
        </p:txBody>
      </p:sp>
      <p:sp>
        <p:nvSpPr>
          <p:cNvPr id="43" name="Rectangle 62"/>
          <p:cNvSpPr>
            <a:spLocks noChangeAspect="1" noChangeArrowheads="1"/>
          </p:cNvSpPr>
          <p:nvPr/>
        </p:nvSpPr>
        <p:spPr bwMode="auto">
          <a:xfrm>
            <a:off x="1411287" y="3475038"/>
            <a:ext cx="1000125" cy="148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44" name="Text Box 63"/>
          <p:cNvSpPr txBox="1">
            <a:spLocks noChangeAspect="1" noChangeArrowheads="1"/>
          </p:cNvSpPr>
          <p:nvPr/>
        </p:nvSpPr>
        <p:spPr bwMode="auto">
          <a:xfrm>
            <a:off x="1411287" y="3475038"/>
            <a:ext cx="1000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/>
          <a:lstStyle/>
          <a:p>
            <a:r>
              <a:rPr lang="fr-FR" sz="1200" b="1" noProof="1"/>
              <a:t>Datapath</a:t>
            </a:r>
          </a:p>
        </p:txBody>
      </p:sp>
      <p:sp>
        <p:nvSpPr>
          <p:cNvPr id="45" name="Rectangle 64"/>
          <p:cNvSpPr>
            <a:spLocks noChangeAspect="1" noChangeArrowheads="1"/>
          </p:cNvSpPr>
          <p:nvPr/>
        </p:nvSpPr>
        <p:spPr bwMode="auto">
          <a:xfrm>
            <a:off x="242887" y="3475038"/>
            <a:ext cx="963613" cy="148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46" name="Text Box 65"/>
          <p:cNvSpPr txBox="1">
            <a:spLocks noChangeAspect="1" noChangeArrowheads="1"/>
          </p:cNvSpPr>
          <p:nvPr/>
        </p:nvSpPr>
        <p:spPr bwMode="auto">
          <a:xfrm>
            <a:off x="242887" y="3475038"/>
            <a:ext cx="9636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/>
          <a:lstStyle/>
          <a:p>
            <a:r>
              <a:rPr lang="en-US" sz="1200" b="1"/>
              <a:t>Controller</a:t>
            </a:r>
          </a:p>
        </p:txBody>
      </p:sp>
      <p:sp>
        <p:nvSpPr>
          <p:cNvPr id="47" name="Rectangle 66"/>
          <p:cNvSpPr>
            <a:spLocks noChangeAspect="1" noChangeArrowheads="1"/>
          </p:cNvSpPr>
          <p:nvPr/>
        </p:nvSpPr>
        <p:spPr bwMode="auto">
          <a:xfrm>
            <a:off x="242887" y="5146675"/>
            <a:ext cx="982663" cy="1114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48" name="Text Box 67"/>
          <p:cNvSpPr txBox="1">
            <a:spLocks noChangeAspect="1" noChangeArrowheads="1"/>
          </p:cNvSpPr>
          <p:nvPr/>
        </p:nvSpPr>
        <p:spPr bwMode="auto">
          <a:xfrm>
            <a:off x="242887" y="5146675"/>
            <a:ext cx="793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Program memory</a:t>
            </a:r>
          </a:p>
        </p:txBody>
      </p:sp>
      <p:sp>
        <p:nvSpPr>
          <p:cNvPr id="49" name="Text Box 68"/>
          <p:cNvSpPr txBox="1">
            <a:spLocks noChangeAspect="1" noChangeArrowheads="1"/>
          </p:cNvSpPr>
          <p:nvPr/>
        </p:nvSpPr>
        <p:spPr bwMode="auto">
          <a:xfrm>
            <a:off x="242887" y="5486400"/>
            <a:ext cx="938213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Assembly code for:</a:t>
            </a:r>
          </a:p>
          <a:p>
            <a:endParaRPr lang="en-US" sz="1200" b="1"/>
          </a:p>
          <a:p>
            <a:pPr algn="l"/>
            <a:r>
              <a:rPr lang="en-US" sz="1200" b="1"/>
              <a:t>  total = 0</a:t>
            </a:r>
          </a:p>
          <a:p>
            <a:pPr algn="l"/>
            <a:r>
              <a:rPr lang="en-US" sz="1200" b="1"/>
              <a:t>  for i =1 to …</a:t>
            </a:r>
          </a:p>
        </p:txBody>
      </p:sp>
      <p:sp>
        <p:nvSpPr>
          <p:cNvPr id="50" name="Line 69"/>
          <p:cNvSpPr>
            <a:spLocks noChangeAspect="1" noChangeShapeType="1"/>
          </p:cNvSpPr>
          <p:nvPr/>
        </p:nvSpPr>
        <p:spPr bwMode="auto">
          <a:xfrm flipV="1">
            <a:off x="501650" y="4773613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1" name="Line 70"/>
          <p:cNvSpPr>
            <a:spLocks noChangeAspect="1" noChangeShapeType="1"/>
          </p:cNvSpPr>
          <p:nvPr/>
        </p:nvSpPr>
        <p:spPr bwMode="auto">
          <a:xfrm>
            <a:off x="912812" y="4773613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2" name="Rectangle 71"/>
          <p:cNvSpPr>
            <a:spLocks noChangeAspect="1" noChangeArrowheads="1"/>
          </p:cNvSpPr>
          <p:nvPr/>
        </p:nvSpPr>
        <p:spPr bwMode="auto">
          <a:xfrm>
            <a:off x="371475" y="3752850"/>
            <a:ext cx="679450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bIns="0"/>
          <a:lstStyle/>
          <a:p>
            <a:r>
              <a:rPr lang="fr-FR" sz="1200" b="1" noProof="1"/>
              <a:t>Control </a:t>
            </a:r>
          </a:p>
          <a:p>
            <a:r>
              <a:rPr lang="fr-FR" sz="1200" b="1" noProof="1"/>
              <a:t>logic and State register</a:t>
            </a:r>
          </a:p>
        </p:txBody>
      </p:sp>
      <p:sp>
        <p:nvSpPr>
          <p:cNvPr id="53" name="Freeform 72"/>
          <p:cNvSpPr>
            <a:spLocks noChangeAspect="1"/>
          </p:cNvSpPr>
          <p:nvPr/>
        </p:nvSpPr>
        <p:spPr bwMode="auto">
          <a:xfrm>
            <a:off x="1216025" y="4217988"/>
            <a:ext cx="1889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0"/>
              </a:cxn>
            </a:cxnLst>
            <a:rect l="0" t="0" r="r" b="b"/>
            <a:pathLst>
              <a:path w="209" h="1">
                <a:moveTo>
                  <a:pt x="0" y="0"/>
                </a:moveTo>
                <a:lnTo>
                  <a:pt x="20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4" name="Line 73"/>
          <p:cNvSpPr>
            <a:spLocks noChangeAspect="1" noChangeShapeType="1"/>
          </p:cNvSpPr>
          <p:nvPr/>
        </p:nvSpPr>
        <p:spPr bwMode="auto">
          <a:xfrm>
            <a:off x="501650" y="4495800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5" name="Line 74"/>
          <p:cNvSpPr>
            <a:spLocks noChangeAspect="1" noChangeShapeType="1"/>
          </p:cNvSpPr>
          <p:nvPr/>
        </p:nvSpPr>
        <p:spPr bwMode="auto">
          <a:xfrm>
            <a:off x="912812" y="4495800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6" name="Freeform 75"/>
          <p:cNvSpPr>
            <a:spLocks noChangeAspect="1"/>
          </p:cNvSpPr>
          <p:nvPr/>
        </p:nvSpPr>
        <p:spPr bwMode="auto">
          <a:xfrm>
            <a:off x="1897062" y="4224338"/>
            <a:ext cx="0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0"/>
              </a:cxn>
            </a:cxnLst>
            <a:rect l="0" t="0" r="r" b="b"/>
            <a:pathLst>
              <a:path w="1" h="130">
                <a:moveTo>
                  <a:pt x="0" y="0"/>
                </a:moveTo>
                <a:lnTo>
                  <a:pt x="0" y="13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7" name="Text Box 76"/>
          <p:cNvSpPr txBox="1">
            <a:spLocks noChangeAspect="1" noChangeArrowheads="1"/>
          </p:cNvSpPr>
          <p:nvPr/>
        </p:nvSpPr>
        <p:spPr bwMode="auto">
          <a:xfrm>
            <a:off x="1403350" y="5146675"/>
            <a:ext cx="10001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 b="1"/>
              <a:t>Data</a:t>
            </a:r>
          </a:p>
          <a:p>
            <a:r>
              <a:rPr lang="en-US" sz="1200" b="1"/>
              <a:t>memory</a:t>
            </a:r>
          </a:p>
        </p:txBody>
      </p:sp>
      <p:sp>
        <p:nvSpPr>
          <p:cNvPr id="58" name="Freeform 77"/>
          <p:cNvSpPr>
            <a:spLocks noChangeAspect="1"/>
          </p:cNvSpPr>
          <p:nvPr/>
        </p:nvSpPr>
        <p:spPr bwMode="auto">
          <a:xfrm>
            <a:off x="1897062" y="4959350"/>
            <a:ext cx="3175" cy="1873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288"/>
              </a:cxn>
            </a:cxnLst>
            <a:rect l="0" t="0" r="r" b="b"/>
            <a:pathLst>
              <a:path w="5" h="288">
                <a:moveTo>
                  <a:pt x="5" y="0"/>
                </a:moveTo>
                <a:lnTo>
                  <a:pt x="0" y="2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59" name="Text Box 78"/>
          <p:cNvSpPr txBox="1">
            <a:spLocks noChangeAspect="1" noChangeArrowheads="1"/>
          </p:cNvSpPr>
          <p:nvPr/>
        </p:nvSpPr>
        <p:spPr bwMode="auto">
          <a:xfrm>
            <a:off x="304800" y="6477000"/>
            <a:ext cx="18993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200" b="1" noProof="1"/>
              <a:t>General-purpose</a:t>
            </a:r>
            <a:r>
              <a:rPr lang="en-US" sz="1200" b="1" dirty="0"/>
              <a:t> (“software”)</a:t>
            </a:r>
            <a:endParaRPr lang="en-US" sz="1200" b="1" noProof="1"/>
          </a:p>
        </p:txBody>
      </p:sp>
      <p:sp>
        <p:nvSpPr>
          <p:cNvPr id="60" name="Line 79"/>
          <p:cNvSpPr>
            <a:spLocks noChangeAspect="1" noChangeShapeType="1"/>
          </p:cNvSpPr>
          <p:nvPr/>
        </p:nvSpPr>
        <p:spPr bwMode="auto">
          <a:xfrm>
            <a:off x="2514600" y="3473450"/>
            <a:ext cx="0" cy="29972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61" name="Line 80"/>
          <p:cNvSpPr>
            <a:spLocks noChangeAspect="1" noChangeShapeType="1"/>
          </p:cNvSpPr>
          <p:nvPr/>
        </p:nvSpPr>
        <p:spPr bwMode="auto">
          <a:xfrm>
            <a:off x="5715000" y="3518971"/>
            <a:ext cx="0" cy="29972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2800" b="1"/>
          </a:p>
        </p:txBody>
      </p:sp>
      <p:sp>
        <p:nvSpPr>
          <p:cNvPr id="62" name="TextBox 61"/>
          <p:cNvSpPr txBox="1"/>
          <p:nvPr/>
        </p:nvSpPr>
        <p:spPr>
          <a:xfrm>
            <a:off x="7848600" y="6564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Photo de [1]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Processeur: générique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Processeur programmable</a:t>
            </a:r>
          </a:p>
          <a:p>
            <a:r>
              <a:rPr lang="fr-FR" dirty="0" smtClean="0"/>
              <a:t>Caractéristiques</a:t>
            </a:r>
          </a:p>
          <a:p>
            <a:pPr lvl="1"/>
            <a:r>
              <a:rPr lang="fr-FR" dirty="0" smtClean="0"/>
              <a:t>Programme traité comme une donnée</a:t>
            </a:r>
          </a:p>
          <a:p>
            <a:pPr lvl="1"/>
            <a:r>
              <a:rPr lang="fr-FR" dirty="0" smtClean="0"/>
              <a:t>Programme dans la mémoire</a:t>
            </a:r>
          </a:p>
          <a:p>
            <a:pPr lvl="1"/>
            <a:r>
              <a:rPr lang="fr-FR" dirty="0" smtClean="0"/>
              <a:t>ALU générale + Registres de données</a:t>
            </a:r>
          </a:p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TTM très court + NRE très bas</a:t>
            </a:r>
          </a:p>
          <a:p>
            <a:pPr lvl="1"/>
            <a:r>
              <a:rPr lang="fr-FR" dirty="0" smtClean="0"/>
              <a:t>Très flexible</a:t>
            </a:r>
          </a:p>
          <a:p>
            <a:r>
              <a:rPr lang="fr-FR" dirty="0" smtClean="0"/>
              <a:t>PC =&gt; Intel domine</a:t>
            </a:r>
          </a:p>
          <a:p>
            <a:r>
              <a:rPr lang="fr-FR" dirty="0" smtClean="0"/>
              <a:t>Dans les SE une variété plus large d’architectures</a:t>
            </a:r>
            <a:endParaRPr lang="fr-FR" dirty="0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 bwMode="auto">
          <a:xfrm>
            <a:off x="4648200" y="1920875"/>
            <a:ext cx="4038600" cy="4433888"/>
            <a:chOff x="3979" y="1375"/>
            <a:chExt cx="1589" cy="246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73" y="2348"/>
              <a:ext cx="230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IR</a:t>
              </a:r>
              <a:endParaRPr lang="en-US" sz="9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28" y="2348"/>
              <a:ext cx="230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1400" noProof="1"/>
                <a:t>PC</a:t>
              </a:r>
              <a:endParaRPr lang="fr-FR" sz="900" noProof="1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910" y="1614"/>
              <a:ext cx="576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91440" rIns="0"/>
            <a:lstStyle/>
            <a:p>
              <a:r>
                <a:rPr lang="en-US" sz="1400"/>
                <a:t>Register</a:t>
              </a:r>
            </a:p>
            <a:p>
              <a:r>
                <a:rPr lang="en-US" sz="1400"/>
                <a:t>file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910" y="2139"/>
              <a:ext cx="576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91440" rIns="0"/>
            <a:lstStyle/>
            <a:p>
              <a:r>
                <a:rPr lang="en-US" sz="1400"/>
                <a:t>General</a:t>
              </a:r>
            </a:p>
            <a:p>
              <a:r>
                <a:rPr lang="en-US" sz="1400"/>
                <a:t>ALU</a:t>
              </a:r>
              <a:endParaRPr lang="en-US" sz="9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819" y="1375"/>
              <a:ext cx="749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1400"/>
                <a:t>Datapath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79" y="1375"/>
              <a:ext cx="749" cy="1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1400"/>
                <a:t>Controller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5" y="2754"/>
              <a:ext cx="738" cy="10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985" y="2724"/>
              <a:ext cx="74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400"/>
                <a:t>Program 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45" y="3120"/>
              <a:ext cx="628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200"/>
                <a:t>Assembly code for:</a:t>
              </a:r>
            </a:p>
            <a:p>
              <a:endParaRPr lang="en-US" sz="1200"/>
            </a:p>
            <a:p>
              <a:pPr algn="l"/>
              <a:r>
                <a:rPr lang="en-US" sz="1200"/>
                <a:t>  total = 0</a:t>
              </a:r>
            </a:p>
            <a:p>
              <a:pPr algn="l"/>
              <a:r>
                <a:rPr lang="en-US" sz="1200"/>
                <a:t>  for i =1 to …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194" y="2523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542" y="2523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67" y="1614"/>
              <a:ext cx="591" cy="6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bIns="0"/>
            <a:lstStyle/>
            <a:p>
              <a:r>
                <a:rPr lang="fr-FR" sz="1400" noProof="1"/>
                <a:t>Control </a:t>
              </a:r>
            </a:p>
            <a:p>
              <a:r>
                <a:rPr lang="fr-FR" sz="1400" noProof="1"/>
                <a:t>logic and State register</a:t>
              </a:r>
              <a:endParaRPr lang="fr-FR" sz="900" noProof="1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31" y="1974"/>
              <a:ext cx="8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0"/>
                </a:cxn>
              </a:cxnLst>
              <a:rect l="0" t="0" r="r" b="b"/>
              <a:pathLst>
                <a:path w="209" h="1">
                  <a:moveTo>
                    <a:pt x="0" y="0"/>
                  </a:moveTo>
                  <a:lnTo>
                    <a:pt x="20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190" y="2016"/>
              <a:ext cx="1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</a:cxnLst>
              <a:rect l="0" t="0" r="r" b="b"/>
              <a:pathLst>
                <a:path w="1" h="126">
                  <a:moveTo>
                    <a:pt x="0" y="0"/>
                  </a:moveTo>
                  <a:lnTo>
                    <a:pt x="0" y="12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815" y="2754"/>
              <a:ext cx="74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400"/>
                <a:t>Data</a:t>
              </a:r>
            </a:p>
            <a:p>
              <a:r>
                <a:rPr lang="en-US" sz="1400"/>
                <a:t>memory</a:t>
              </a: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190" y="2609"/>
              <a:ext cx="1" cy="15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51"/>
                </a:cxn>
              </a:cxnLst>
              <a:rect l="0" t="0" r="r" b="b"/>
              <a:pathLst>
                <a:path w="1" h="151">
                  <a:moveTo>
                    <a:pt x="1" y="0"/>
                  </a:moveTo>
                  <a:lnTo>
                    <a:pt x="0" y="1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194" y="2256"/>
              <a:ext cx="1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542" y="2256"/>
              <a:ext cx="1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Fig. de [1]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Processeur: </a:t>
            </a:r>
            <a:r>
              <a:rPr lang="fr-FR" dirty="0" err="1" smtClean="0"/>
              <a:t>Monofonction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Circuit numérique qui exécute une seule fonction</a:t>
            </a:r>
          </a:p>
          <a:p>
            <a:pPr lvl="1"/>
            <a:r>
              <a:rPr lang="fr-FR" dirty="0" smtClean="0"/>
              <a:t>Coprocesseur, contrôleurs</a:t>
            </a:r>
          </a:p>
          <a:p>
            <a:r>
              <a:rPr lang="fr-FR" dirty="0" smtClean="0"/>
              <a:t>Caractéristiques</a:t>
            </a:r>
          </a:p>
          <a:p>
            <a:pPr lvl="1"/>
            <a:r>
              <a:rPr lang="fr-FR" dirty="0" smtClean="0"/>
              <a:t>Contient seulement les composants requis pour l’exécution du programme</a:t>
            </a:r>
          </a:p>
          <a:p>
            <a:pPr lvl="1"/>
            <a:r>
              <a:rPr lang="fr-FR" dirty="0" smtClean="0"/>
              <a:t>Pas de mémoire programme</a:t>
            </a:r>
          </a:p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Rapidité</a:t>
            </a:r>
          </a:p>
          <a:p>
            <a:pPr lvl="1"/>
            <a:r>
              <a:rPr lang="fr-FR" dirty="0" smtClean="0"/>
              <a:t>Economie d’énergie</a:t>
            </a:r>
          </a:p>
          <a:p>
            <a:pPr lvl="1"/>
            <a:r>
              <a:rPr lang="fr-FR" dirty="0" smtClean="0"/>
              <a:t>Taille réduite</a:t>
            </a:r>
          </a:p>
          <a:p>
            <a:endParaRPr lang="fr-FR" dirty="0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 bwMode="auto">
          <a:xfrm>
            <a:off x="4876800" y="1828800"/>
            <a:ext cx="3581400" cy="3810000"/>
            <a:chOff x="3897" y="1247"/>
            <a:chExt cx="1532" cy="153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709" y="1247"/>
              <a:ext cx="720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1400"/>
                <a:t>Datapath</a:t>
              </a:r>
              <a:endParaRPr lang="en-US" sz="20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616" y="1664"/>
              <a:ext cx="10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0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lnTo>
                    <a:pt x="10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97" y="1251"/>
              <a:ext cx="720" cy="10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1400"/>
                <a:t>Controller</a:t>
              </a:r>
              <a:endParaRPr lang="en-US" sz="20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005" y="1478"/>
              <a:ext cx="51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1400" noProof="1"/>
                <a:t>Control logic</a:t>
              </a:r>
              <a:endParaRPr lang="fr-FR" sz="900" noProof="1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61" y="1769"/>
              <a:ext cx="7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17"/>
                </a:cxn>
              </a:cxnLst>
              <a:rect l="0" t="0" r="r" b="b"/>
              <a:pathLst>
                <a:path w="7" h="117">
                  <a:moveTo>
                    <a:pt x="0" y="0"/>
                  </a:moveTo>
                  <a:lnTo>
                    <a:pt x="7" y="11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05" y="1887"/>
              <a:ext cx="51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State register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731" y="2413"/>
              <a:ext cx="696" cy="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400"/>
                <a:t>Data</a:t>
              </a:r>
            </a:p>
            <a:p>
              <a:r>
                <a:rPr lang="en-US" sz="1400"/>
                <a:t>memory</a:t>
              </a: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072" y="2258"/>
              <a:ext cx="1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6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886" y="1478"/>
              <a:ext cx="347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index</a:t>
              </a:r>
              <a:endParaRPr lang="en-US" sz="9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89" y="1740"/>
              <a:ext cx="345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/>
                <a:t>total</a:t>
              </a:r>
              <a:endParaRPr lang="en-US" sz="9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889" y="2002"/>
              <a:ext cx="345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+</a:t>
              </a:r>
              <a:endParaRPr lang="en-US" sz="9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Fig. de [1]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Processeur: Spécialisé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Processeur programmable spécialisé pour un domaine d’applications (ex. GPU)</a:t>
            </a:r>
          </a:p>
          <a:p>
            <a:r>
              <a:rPr lang="fr-FR" dirty="0" smtClean="0"/>
              <a:t>Caractéristiques:</a:t>
            </a:r>
          </a:p>
          <a:p>
            <a:pPr lvl="1"/>
            <a:r>
              <a:rPr lang="fr-FR" dirty="0" smtClean="0"/>
              <a:t>Mémoire programme</a:t>
            </a:r>
          </a:p>
          <a:p>
            <a:pPr lvl="1"/>
            <a:r>
              <a:rPr lang="fr-FR" dirty="0" smtClean="0"/>
              <a:t>Très forte optimisation du </a:t>
            </a:r>
            <a:r>
              <a:rPr lang="fr-FR" dirty="0" err="1" smtClean="0"/>
              <a:t>datapath</a:t>
            </a:r>
            <a:endParaRPr lang="fr-FR" dirty="0" smtClean="0"/>
          </a:p>
          <a:p>
            <a:pPr lvl="1"/>
            <a:r>
              <a:rPr lang="fr-FR" dirty="0" smtClean="0"/>
              <a:t>Unités fonctionnelles spécialisées</a:t>
            </a:r>
          </a:p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Une certaine flexibilité, performance, taille et énergie  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83225" y="3649663"/>
            <a:ext cx="36512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400"/>
              <a:t>IR</a:t>
            </a:r>
            <a:endParaRPr lang="en-US" sz="90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046787" y="3649663"/>
            <a:ext cx="36512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400" noProof="1"/>
              <a:t>PC</a:t>
            </a:r>
            <a:endParaRPr lang="fr-FR" sz="900" noProof="1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811962" y="2484438"/>
            <a:ext cx="914400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/>
          <a:lstStyle/>
          <a:p>
            <a:r>
              <a:rPr lang="en-US" sz="1400"/>
              <a:t>Registers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789737" y="3171825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/>
          <a:lstStyle/>
          <a:p>
            <a:r>
              <a:rPr lang="en-US" sz="1400"/>
              <a:t>Custom</a:t>
            </a:r>
          </a:p>
          <a:p>
            <a:r>
              <a:rPr lang="en-US" sz="1400"/>
              <a:t>ALU</a:t>
            </a:r>
            <a:endParaRPr lang="en-US" sz="90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667500" y="2105025"/>
            <a:ext cx="1189037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400"/>
              <a:t>Datapath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334000" y="2105025"/>
            <a:ext cx="1189037" cy="1968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400"/>
              <a:t>Controller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343525" y="4294188"/>
            <a:ext cx="1171575" cy="172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343525" y="4246563"/>
            <a:ext cx="11811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400"/>
              <a:t>Program memory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5438775" y="4875213"/>
            <a:ext cx="9969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200"/>
              <a:t>Assembly code for:</a:t>
            </a:r>
          </a:p>
          <a:p>
            <a:endParaRPr lang="en-US" sz="1200"/>
          </a:p>
          <a:p>
            <a:pPr algn="l"/>
            <a:r>
              <a:rPr lang="en-US" sz="1200"/>
              <a:t>  total = 0</a:t>
            </a:r>
          </a:p>
          <a:p>
            <a:pPr algn="l"/>
            <a:r>
              <a:rPr lang="en-US" sz="1200"/>
              <a:t>  for i =1 to …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75312" y="3927475"/>
            <a:ext cx="0" cy="366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227762" y="3927475"/>
            <a:ext cx="0" cy="366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473700" y="2484438"/>
            <a:ext cx="938212" cy="1017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bIns="0"/>
          <a:lstStyle/>
          <a:p>
            <a:r>
              <a:rPr lang="fr-FR" sz="1400" noProof="1"/>
              <a:t>Control </a:t>
            </a:r>
          </a:p>
          <a:p>
            <a:r>
              <a:rPr lang="fr-FR" sz="1400" noProof="1"/>
              <a:t>logic and State register</a:t>
            </a:r>
            <a:endParaRPr lang="fr-FR" sz="900" noProof="1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6527800" y="3055938"/>
            <a:ext cx="133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0"/>
              </a:cxn>
            </a:cxnLst>
            <a:rect l="0" t="0" r="r" b="b"/>
            <a:pathLst>
              <a:path w="209" h="1">
                <a:moveTo>
                  <a:pt x="0" y="0"/>
                </a:moveTo>
                <a:lnTo>
                  <a:pt x="209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7246937" y="2943225"/>
            <a:ext cx="1588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6"/>
              </a:cxn>
            </a:cxnLst>
            <a:rect l="0" t="0" r="r" b="b"/>
            <a:pathLst>
              <a:path w="1" h="126">
                <a:moveTo>
                  <a:pt x="0" y="0"/>
                </a:moveTo>
                <a:lnTo>
                  <a:pt x="0" y="12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6637337" y="4010025"/>
            <a:ext cx="1174750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sz="1400"/>
              <a:t>Data</a:t>
            </a:r>
          </a:p>
          <a:p>
            <a:r>
              <a:rPr lang="en-US" sz="1400"/>
              <a:t>memory</a:t>
            </a:r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7232650" y="3779838"/>
            <a:ext cx="1587" cy="239712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51"/>
              </a:cxn>
            </a:cxnLst>
            <a:rect l="0" t="0" r="r" b="b"/>
            <a:pathLst>
              <a:path w="1" h="151">
                <a:moveTo>
                  <a:pt x="1" y="0"/>
                </a:moveTo>
                <a:lnTo>
                  <a:pt x="0" y="15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0" name="Freeform 21"/>
          <p:cNvSpPr>
            <a:spLocks/>
          </p:cNvSpPr>
          <p:nvPr/>
        </p:nvSpPr>
        <p:spPr bwMode="auto">
          <a:xfrm>
            <a:off x="5675312" y="3503613"/>
            <a:ext cx="1588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0"/>
              </a:cxn>
            </a:cxnLst>
            <a:rect l="0" t="0" r="r" b="b"/>
            <a:pathLst>
              <a:path w="1" h="90">
                <a:moveTo>
                  <a:pt x="0" y="0"/>
                </a:moveTo>
                <a:lnTo>
                  <a:pt x="0" y="9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1" name="Freeform 22"/>
          <p:cNvSpPr>
            <a:spLocks/>
          </p:cNvSpPr>
          <p:nvPr/>
        </p:nvSpPr>
        <p:spPr bwMode="auto">
          <a:xfrm>
            <a:off x="6227762" y="3503613"/>
            <a:ext cx="1588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0"/>
              </a:cxn>
            </a:cxnLst>
            <a:rect l="0" t="0" r="r" b="b"/>
            <a:pathLst>
              <a:path w="1" h="90">
                <a:moveTo>
                  <a:pt x="0" y="0"/>
                </a:moveTo>
                <a:lnTo>
                  <a:pt x="0" y="9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2" name="TextBox 41"/>
          <p:cNvSpPr txBox="1"/>
          <p:nvPr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Fig. de [1]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conception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 rot="10800000">
            <a:off x="2514600" y="5943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905000" y="5334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4600" y="4724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400" y="502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2514600" y="45720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905000" y="3962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14600" y="3352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6400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Co-design software/hardware</a:t>
            </a:r>
            <a:endParaRPr lang="fr-FR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66800" y="1828800"/>
            <a:ext cx="6096000" cy="4953000"/>
            <a:chOff x="2616" y="260"/>
            <a:chExt cx="2878" cy="2357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616" y="2131"/>
              <a:ext cx="2878" cy="469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Implementation</a:t>
              </a:r>
              <a:endParaRPr lang="en-US" sz="10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719" y="415"/>
              <a:ext cx="174" cy="1785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200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113" y="415"/>
              <a:ext cx="132" cy="1785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2000" b="1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852" y="991"/>
              <a:ext cx="1094" cy="19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Assembly instructions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852" y="1682"/>
              <a:ext cx="1094" cy="19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Machine instructions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4210" y="850"/>
              <a:ext cx="1094" cy="19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Register transfers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901" y="415"/>
              <a:ext cx="132" cy="1785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2000" b="1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914" y="603"/>
              <a:ext cx="6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Compilers</a:t>
              </a:r>
            </a:p>
            <a:p>
              <a:r>
                <a:rPr lang="en-US" sz="1400" b="1" i="1"/>
                <a:t>(1960's,1970's)</a:t>
              </a:r>
              <a:endParaRPr lang="en-US" sz="1050" b="1" i="1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896" y="1299"/>
              <a:ext cx="931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Assemblers, linkers</a:t>
              </a:r>
            </a:p>
            <a:p>
              <a:r>
                <a:rPr lang="en-US" sz="1400" b="1" i="1"/>
                <a:t>(1950's, 1960's)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55" y="531"/>
              <a:ext cx="91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Behavioral synthesis</a:t>
              </a:r>
            </a:p>
            <a:p>
              <a:r>
                <a:rPr lang="en-US" sz="1400" b="1" i="1"/>
                <a:t>(1990's)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339" y="1064"/>
              <a:ext cx="76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RT synthesis</a:t>
              </a:r>
            </a:p>
            <a:p>
              <a:r>
                <a:rPr lang="en-US" sz="1400" b="1" i="1"/>
                <a:t>(1980's, 1990's)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339" y="1561"/>
              <a:ext cx="81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Logic synthesis</a:t>
              </a:r>
            </a:p>
            <a:p>
              <a:r>
                <a:rPr lang="en-US" sz="1400" b="1" i="1"/>
                <a:t>(1970's, 1980's)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642" y="2306"/>
              <a:ext cx="111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Microprocessor plus program bits: “software”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183" y="2312"/>
              <a:ext cx="1147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 i="1"/>
                <a:t>VLSI, ASIC, or PLD implementation: “hardware”</a:t>
              </a: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4210" y="1820"/>
              <a:ext cx="1094" cy="19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Logic gates</a:t>
              </a:r>
              <a:endParaRPr lang="en-US" sz="1050" b="1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4210" y="1347"/>
              <a:ext cx="1094" cy="19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Logic equations / FSM's</a:t>
              </a:r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5249" y="415"/>
              <a:ext cx="180" cy="1785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2000" b="1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2718" y="260"/>
              <a:ext cx="2710" cy="20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/>
                <a:t>Sequential program code (e.g., C, VHDL)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Fig. de [1]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embarqué</a:t>
            </a:r>
          </a:p>
          <a:p>
            <a:r>
              <a:rPr lang="fr-FR" dirty="0" smtClean="0"/>
              <a:t>Métriques différentes</a:t>
            </a:r>
          </a:p>
          <a:p>
            <a:r>
              <a:rPr lang="fr-FR" dirty="0" smtClean="0"/>
              <a:t>Savoir faire et compétences soft. Et hard.</a:t>
            </a:r>
          </a:p>
          <a:p>
            <a:r>
              <a:rPr lang="fr-FR" dirty="0" smtClean="0"/>
              <a:t>Technologies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co</a:t>
            </a:r>
            <a:r>
              <a:rPr lang="fr-FR" dirty="0" smtClean="0"/>
              <a:t>-design et rapprochement soft et hard.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[1] Embedded System Design, </a:t>
            </a:r>
            <a:r>
              <a:rPr lang="fr-FR" dirty="0" err="1" smtClean="0"/>
              <a:t>Vahid</a:t>
            </a:r>
            <a:r>
              <a:rPr lang="fr-FR" dirty="0" smtClean="0"/>
              <a:t>/</a:t>
            </a:r>
            <a:r>
              <a:rPr lang="fr-FR" dirty="0" err="1" smtClean="0"/>
              <a:t>Givargis</a:t>
            </a:r>
            <a:endParaRPr lang="fr-FR" dirty="0" smtClean="0"/>
          </a:p>
          <a:p>
            <a:pPr lvl="1"/>
            <a:r>
              <a:rPr lang="fr-FR" dirty="0" smtClean="0"/>
              <a:t>excellente 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fait =&gt; Ubiquité et omniprésence des « systèmes informatiques »</a:t>
            </a:r>
          </a:p>
          <a:p>
            <a:r>
              <a:rPr lang="fr-FR" dirty="0" smtClean="0"/>
              <a:t>Que veut-on dire par « systèmes informatiques » ?</a:t>
            </a:r>
          </a:p>
          <a:p>
            <a:pPr lvl="1"/>
            <a:r>
              <a:rPr lang="fr-FR" dirty="0" smtClean="0"/>
              <a:t>Les ordinateurs personnels (PC)</a:t>
            </a:r>
          </a:p>
          <a:p>
            <a:pPr lvl="1"/>
            <a:r>
              <a:rPr lang="fr-FR" dirty="0" smtClean="0"/>
              <a:t>Les ordinateurs portables</a:t>
            </a:r>
          </a:p>
          <a:p>
            <a:pPr lvl="1"/>
            <a:r>
              <a:rPr lang="fr-FR" dirty="0" smtClean="0"/>
              <a:t>Les serveurs d’application</a:t>
            </a:r>
          </a:p>
          <a:p>
            <a:r>
              <a:rPr lang="fr-FR" dirty="0" smtClean="0"/>
              <a:t>Mais, le sens commun nous fait oublier…</a:t>
            </a:r>
          </a:p>
          <a:p>
            <a:pPr lvl="1"/>
            <a:r>
              <a:rPr lang="fr-FR" dirty="0" smtClean="0"/>
              <a:t>Une famille plus grande/riche de systèmes informatiques existe sur des architecteurs particulières !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suite…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ce cours: </a:t>
            </a:r>
          </a:p>
          <a:p>
            <a:pPr lvl="1"/>
            <a:r>
              <a:rPr lang="fr-FR" dirty="0" smtClean="0"/>
              <a:t>on s’intéresse aux aspects logiciels</a:t>
            </a:r>
          </a:p>
          <a:p>
            <a:r>
              <a:rPr lang="fr-FR" dirty="0" smtClean="0"/>
              <a:t>Mon téléphone portable est-il un système embarqué?</a:t>
            </a:r>
          </a:p>
          <a:p>
            <a:pPr lvl="1"/>
            <a:r>
              <a:rPr lang="fr-FR" dirty="0" smtClean="0"/>
              <a:t>Ensemble de composants embarqués + OS</a:t>
            </a:r>
          </a:p>
          <a:p>
            <a:r>
              <a:rPr lang="fr-FR" dirty="0" smtClean="0"/>
              <a:t>J’ai une formidable plateforme pour programmer de nouvelles générations d’applications « embarquées et communicantes» </a:t>
            </a:r>
            <a:r>
              <a:rPr lang="fr-FR" dirty="0" smtClean="0"/>
              <a:t>!</a:t>
            </a:r>
          </a:p>
          <a:p>
            <a:r>
              <a:rPr lang="fr-FR" smtClean="0"/>
              <a:t>iOS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exemple….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Exemples de ces systèmes oubliés:</a:t>
            </a:r>
          </a:p>
          <a:p>
            <a:pPr lvl="1"/>
            <a:r>
              <a:rPr lang="fr-FR" dirty="0" smtClean="0"/>
              <a:t>Les appareils électroniques</a:t>
            </a:r>
          </a:p>
          <a:p>
            <a:pPr lvl="1"/>
            <a:r>
              <a:rPr lang="fr-FR" dirty="0" smtClean="0"/>
              <a:t>Systèmes de contrôle de véhicules</a:t>
            </a:r>
          </a:p>
          <a:p>
            <a:pPr lvl="1"/>
            <a:r>
              <a:rPr lang="fr-FR" dirty="0" smtClean="0"/>
              <a:t>Systèmes de navigation</a:t>
            </a:r>
          </a:p>
          <a:p>
            <a:pPr lvl="1"/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00200"/>
            <a:ext cx="1333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981200"/>
            <a:ext cx="1600200" cy="136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429000"/>
            <a:ext cx="1652587" cy="108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3733800"/>
            <a:ext cx="2016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4648200"/>
            <a:ext cx="2732923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définir ces systèmes?</a:t>
            </a:r>
          </a:p>
          <a:p>
            <a:pPr lvl="1"/>
            <a:r>
              <a:rPr lang="fr-FR" dirty="0" smtClean="0"/>
              <a:t>Difficile de trouver une définition …</a:t>
            </a:r>
          </a:p>
          <a:p>
            <a:r>
              <a:rPr lang="fr-FR" dirty="0" smtClean="0"/>
              <a:t>Intuitivement:</a:t>
            </a:r>
          </a:p>
          <a:p>
            <a:pPr lvl="1"/>
            <a:r>
              <a:rPr lang="fr-FR" dirty="0" smtClean="0"/>
              <a:t>Tout système informatique différent de l’ordinateur personnel (desktop PC)</a:t>
            </a:r>
          </a:p>
          <a:p>
            <a:r>
              <a:rPr lang="fr-FR" dirty="0" smtClean="0"/>
              <a:t>Avec cette définition:</a:t>
            </a:r>
          </a:p>
          <a:p>
            <a:pPr lvl="1"/>
            <a:r>
              <a:rPr lang="fr-FR" dirty="0" smtClean="0"/>
              <a:t>On parle de milliards d’unités ! (PC l’ordre est de millions)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caractéristiques</a:t>
            </a:r>
            <a:br>
              <a:rPr lang="fr-FR" dirty="0" smtClean="0"/>
            </a:br>
            <a:r>
              <a:rPr lang="fr-FR" dirty="0" smtClean="0"/>
              <a:t>d’un système embarqué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Monofonctionnel (en général)</a:t>
            </a:r>
          </a:p>
          <a:p>
            <a:pPr lvl="1"/>
            <a:r>
              <a:rPr lang="fr-FR" dirty="0" smtClean="0"/>
              <a:t>Exécution d’un programme en boucle</a:t>
            </a:r>
          </a:p>
          <a:p>
            <a:r>
              <a:rPr lang="fr-FR" dirty="0" smtClean="0"/>
              <a:t>Fortement contraint</a:t>
            </a:r>
          </a:p>
          <a:p>
            <a:pPr lvl="1"/>
            <a:r>
              <a:rPr lang="fr-FR" dirty="0" smtClean="0"/>
              <a:t>Coût, taille, rapidité, consommation énergie</a:t>
            </a:r>
          </a:p>
          <a:p>
            <a:r>
              <a:rPr lang="fr-FR" dirty="0" smtClean="0"/>
              <a:t>Réactif</a:t>
            </a:r>
          </a:p>
          <a:p>
            <a:pPr lvl="1"/>
            <a:r>
              <a:rPr lang="fr-FR" dirty="0" smtClean="0"/>
              <a:t>sensible aux changements de son environnement</a:t>
            </a:r>
          </a:p>
          <a:p>
            <a:r>
              <a:rPr lang="fr-FR" dirty="0" smtClean="0"/>
              <a:t>Temps réel:</a:t>
            </a:r>
          </a:p>
          <a:p>
            <a:pPr lvl="1"/>
            <a:r>
              <a:rPr lang="fr-FR" dirty="0" smtClean="0"/>
              <a:t>Des contraintes temporelles pour donner le résultat</a:t>
            </a:r>
          </a:p>
          <a:p>
            <a:r>
              <a:rPr lang="fr-FR" dirty="0" smtClean="0"/>
              <a:t>Communicants (récemment)</a:t>
            </a:r>
          </a:p>
          <a:p>
            <a:pPr lvl="1"/>
            <a:r>
              <a:rPr lang="fr-FR" dirty="0" smtClean="0"/>
              <a:t>Interaction et communication entre composants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2438400"/>
            <a:ext cx="6172200" cy="3276600"/>
            <a:chOff x="1197" y="1849"/>
            <a:chExt cx="7215" cy="40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412" y="3563"/>
              <a:ext cx="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wrap="none" lIns="0" tIns="0" rIns="0" bIns="0">
              <a:spAutoFit/>
            </a:bodyPr>
            <a:lstStyle/>
            <a:p>
              <a:pPr algn="l"/>
              <a:endParaRPr lang="fr-FR" sz="1200" b="1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35" y="1849"/>
              <a:ext cx="2170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/>
            <a:lstStyle/>
            <a:p>
              <a:endParaRPr lang="fr-FR" sz="2800" b="1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97" y="1862"/>
              <a:ext cx="6992" cy="4039"/>
              <a:chOff x="1248" y="2179"/>
              <a:chExt cx="6992" cy="4039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99" y="2275"/>
                <a:ext cx="6126" cy="386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949" y="2179"/>
                <a:ext cx="6176" cy="38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4209" y="3787"/>
                <a:ext cx="1576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r>
                  <a:rPr lang="en-US" sz="1200" b="1"/>
                  <a:t>Microcontroller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058" y="2733"/>
                <a:ext cx="1809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r>
                  <a:rPr lang="en-US" sz="1200" b="1"/>
                  <a:t>CCD preprocessor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206" y="2733"/>
                <a:ext cx="1724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Pixel coprocessor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131" y="2899"/>
                <a:ext cx="576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A2D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334" y="2733"/>
                <a:ext cx="563" cy="41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D2A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040" y="3787"/>
                <a:ext cx="1428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JPEG codec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060" y="4436"/>
                <a:ext cx="1831" cy="40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DMA controller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060" y="5490"/>
                <a:ext cx="1818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Memory controller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989" y="5490"/>
                <a:ext cx="1702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ISA bus interface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5834" y="5490"/>
                <a:ext cx="894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UART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6900" y="5490"/>
                <a:ext cx="997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LCD ctrl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6650" y="4436"/>
                <a:ext cx="1247" cy="40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pPr algn="l"/>
                <a:r>
                  <a:rPr lang="en-US" sz="1200" b="1"/>
                  <a:t>Display ctrl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6183" y="3787"/>
                <a:ext cx="1714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lIns="0" rIns="0"/>
              <a:lstStyle/>
              <a:p>
                <a:r>
                  <a:rPr lang="en-US" sz="1200" b="1"/>
                  <a:t>Multiplier/Accum</a:t>
                </a:r>
              </a:p>
            </p:txBody>
          </p:sp>
          <p:sp>
            <p:nvSpPr>
              <p:cNvPr id="23" name="Freeform 22"/>
              <p:cNvSpPr>
                <a:spLocks noChangeArrowheads="1"/>
              </p:cNvSpPr>
              <p:nvPr/>
            </p:nvSpPr>
            <p:spPr bwMode="auto">
              <a:xfrm>
                <a:off x="2810" y="3470"/>
                <a:ext cx="481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10" y="0"/>
                  </a:cxn>
                </a:cxnLst>
                <a:rect l="0" t="0" r="r" b="b"/>
                <a:pathLst>
                  <a:path w="4810" h="1">
                    <a:moveTo>
                      <a:pt x="0" y="0"/>
                    </a:moveTo>
                    <a:lnTo>
                      <a:pt x="481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24" name="Freeform 23"/>
              <p:cNvSpPr>
                <a:spLocks noChangeArrowheads="1"/>
              </p:cNvSpPr>
              <p:nvPr/>
            </p:nvSpPr>
            <p:spPr bwMode="auto">
              <a:xfrm>
                <a:off x="2809" y="5160"/>
                <a:ext cx="4411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411" y="0"/>
                  </a:cxn>
                </a:cxnLst>
                <a:rect l="0" t="0" r="r" b="b"/>
                <a:pathLst>
                  <a:path w="4411" h="4">
                    <a:moveTo>
                      <a:pt x="0" y="4"/>
                    </a:moveTo>
                    <a:lnTo>
                      <a:pt x="441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4838" y="5895"/>
                <a:ext cx="158" cy="323"/>
                <a:chOff x="9915" y="11780"/>
                <a:chExt cx="158" cy="323"/>
              </a:xfrm>
            </p:grpSpPr>
            <p:sp>
              <p:nvSpPr>
                <p:cNvPr id="91" name="Line 25"/>
                <p:cNvSpPr>
                  <a:spLocks noChangeShapeType="1"/>
                </p:cNvSpPr>
                <p:nvPr/>
              </p:nvSpPr>
              <p:spPr bwMode="auto">
                <a:xfrm>
                  <a:off x="9994" y="11925"/>
                  <a:ext cx="1" cy="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92" name="Freeform 26"/>
                <p:cNvSpPr>
                  <a:spLocks/>
                </p:cNvSpPr>
                <p:nvPr/>
              </p:nvSpPr>
              <p:spPr bwMode="auto">
                <a:xfrm>
                  <a:off x="9918" y="11780"/>
                  <a:ext cx="155" cy="149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93" name="Freeform 27"/>
                <p:cNvSpPr>
                  <a:spLocks/>
                </p:cNvSpPr>
                <p:nvPr/>
              </p:nvSpPr>
              <p:spPr bwMode="auto">
                <a:xfrm>
                  <a:off x="9915" y="11954"/>
                  <a:ext cx="156" cy="1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26" name="Group 28"/>
              <p:cNvGrpSpPr>
                <a:grpSpLocks/>
              </p:cNvGrpSpPr>
              <p:nvPr/>
            </p:nvGrpSpPr>
            <p:grpSpPr bwMode="auto">
              <a:xfrm>
                <a:off x="6212" y="5895"/>
                <a:ext cx="158" cy="323"/>
                <a:chOff x="11499" y="11780"/>
                <a:chExt cx="158" cy="323"/>
              </a:xfrm>
            </p:grpSpPr>
            <p:sp>
              <p:nvSpPr>
                <p:cNvPr id="88" name="Line 29"/>
                <p:cNvSpPr>
                  <a:spLocks noChangeShapeType="1"/>
                </p:cNvSpPr>
                <p:nvPr/>
              </p:nvSpPr>
              <p:spPr bwMode="auto">
                <a:xfrm>
                  <a:off x="11578" y="11925"/>
                  <a:ext cx="1" cy="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9" name="Freeform 30"/>
                <p:cNvSpPr>
                  <a:spLocks/>
                </p:cNvSpPr>
                <p:nvPr/>
              </p:nvSpPr>
              <p:spPr bwMode="auto">
                <a:xfrm>
                  <a:off x="11502" y="11780"/>
                  <a:ext cx="155" cy="149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90" name="Freeform 31"/>
                <p:cNvSpPr>
                  <a:spLocks/>
                </p:cNvSpPr>
                <p:nvPr/>
              </p:nvSpPr>
              <p:spPr bwMode="auto">
                <a:xfrm>
                  <a:off x="11499" y="11954"/>
                  <a:ext cx="156" cy="1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27" name="Group 32"/>
              <p:cNvGrpSpPr>
                <a:grpSpLocks/>
              </p:cNvGrpSpPr>
              <p:nvPr/>
            </p:nvGrpSpPr>
            <p:grpSpPr bwMode="auto">
              <a:xfrm>
                <a:off x="2999" y="5895"/>
                <a:ext cx="158" cy="323"/>
                <a:chOff x="7666" y="11780"/>
                <a:chExt cx="158" cy="323"/>
              </a:xfrm>
            </p:grpSpPr>
            <p:sp>
              <p:nvSpPr>
                <p:cNvPr id="85" name="Line 33"/>
                <p:cNvSpPr>
                  <a:spLocks noChangeShapeType="1"/>
                </p:cNvSpPr>
                <p:nvPr/>
              </p:nvSpPr>
              <p:spPr bwMode="auto">
                <a:xfrm>
                  <a:off x="7745" y="11925"/>
                  <a:ext cx="1" cy="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7669" y="11780"/>
                  <a:ext cx="155" cy="149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7" name="Freeform 35"/>
                <p:cNvSpPr>
                  <a:spLocks/>
                </p:cNvSpPr>
                <p:nvPr/>
              </p:nvSpPr>
              <p:spPr bwMode="auto">
                <a:xfrm>
                  <a:off x="7666" y="11954"/>
                  <a:ext cx="156" cy="1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2730" y="5164"/>
                <a:ext cx="158" cy="326"/>
                <a:chOff x="7417" y="11049"/>
                <a:chExt cx="158" cy="326"/>
              </a:xfrm>
            </p:grpSpPr>
            <p:sp>
              <p:nvSpPr>
                <p:cNvPr id="82" name="Line 37"/>
                <p:cNvSpPr>
                  <a:spLocks noChangeShapeType="1"/>
                </p:cNvSpPr>
                <p:nvPr/>
              </p:nvSpPr>
              <p:spPr bwMode="auto">
                <a:xfrm>
                  <a:off x="7496" y="11194"/>
                  <a:ext cx="1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3" name="Freeform 38"/>
                <p:cNvSpPr>
                  <a:spLocks/>
                </p:cNvSpPr>
                <p:nvPr/>
              </p:nvSpPr>
              <p:spPr bwMode="auto">
                <a:xfrm>
                  <a:off x="7419" y="11049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156" y="150"/>
                    </a:cxn>
                    <a:cxn ang="0">
                      <a:pos x="77" y="0"/>
                    </a:cxn>
                    <a:cxn ang="0">
                      <a:pos x="0" y="150"/>
                    </a:cxn>
                    <a:cxn ang="0">
                      <a:pos x="156" y="150"/>
                    </a:cxn>
                  </a:cxnLst>
                  <a:rect l="0" t="0" r="r" b="b"/>
                  <a:pathLst>
                    <a:path w="156" h="150">
                      <a:moveTo>
                        <a:pt x="156" y="150"/>
                      </a:moveTo>
                      <a:lnTo>
                        <a:pt x="77" y="0"/>
                      </a:lnTo>
                      <a:lnTo>
                        <a:pt x="0" y="150"/>
                      </a:lnTo>
                      <a:lnTo>
                        <a:pt x="156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4" name="Freeform 39"/>
                <p:cNvSpPr>
                  <a:spLocks/>
                </p:cNvSpPr>
                <p:nvPr/>
              </p:nvSpPr>
              <p:spPr bwMode="auto">
                <a:xfrm>
                  <a:off x="7417" y="11225"/>
                  <a:ext cx="155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5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7147" y="4841"/>
                <a:ext cx="158" cy="323"/>
                <a:chOff x="12414" y="10726"/>
                <a:chExt cx="158" cy="323"/>
              </a:xfrm>
            </p:grpSpPr>
            <p:sp>
              <p:nvSpPr>
                <p:cNvPr id="79" name="Line 41"/>
                <p:cNvSpPr>
                  <a:spLocks noChangeShapeType="1"/>
                </p:cNvSpPr>
                <p:nvPr/>
              </p:nvSpPr>
              <p:spPr bwMode="auto">
                <a:xfrm>
                  <a:off x="12493" y="10871"/>
                  <a:ext cx="1" cy="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0" name="Freeform 42"/>
                <p:cNvSpPr>
                  <a:spLocks/>
                </p:cNvSpPr>
                <p:nvPr/>
              </p:nvSpPr>
              <p:spPr bwMode="auto">
                <a:xfrm>
                  <a:off x="12416" y="10726"/>
                  <a:ext cx="156" cy="149"/>
                </a:xfrm>
                <a:custGeom>
                  <a:avLst/>
                  <a:gdLst/>
                  <a:ahLst/>
                  <a:cxnLst>
                    <a:cxn ang="0">
                      <a:pos x="156" y="149"/>
                    </a:cxn>
                    <a:cxn ang="0">
                      <a:pos x="77" y="0"/>
                    </a:cxn>
                    <a:cxn ang="0">
                      <a:pos x="0" y="149"/>
                    </a:cxn>
                    <a:cxn ang="0">
                      <a:pos x="156" y="149"/>
                    </a:cxn>
                  </a:cxnLst>
                  <a:rect l="0" t="0" r="r" b="b"/>
                  <a:pathLst>
                    <a:path w="156" h="149">
                      <a:moveTo>
                        <a:pt x="156" y="149"/>
                      </a:moveTo>
                      <a:lnTo>
                        <a:pt x="77" y="0"/>
                      </a:lnTo>
                      <a:lnTo>
                        <a:pt x="0" y="149"/>
                      </a:lnTo>
                      <a:lnTo>
                        <a:pt x="156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81" name="Freeform 43"/>
                <p:cNvSpPr>
                  <a:spLocks/>
                </p:cNvSpPr>
                <p:nvPr/>
              </p:nvSpPr>
              <p:spPr bwMode="auto">
                <a:xfrm>
                  <a:off x="12414" y="10900"/>
                  <a:ext cx="155" cy="1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5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0" name="Group 44"/>
              <p:cNvGrpSpPr>
                <a:grpSpLocks/>
              </p:cNvGrpSpPr>
              <p:nvPr/>
            </p:nvGrpSpPr>
            <p:grpSpPr bwMode="auto">
              <a:xfrm>
                <a:off x="7344" y="4841"/>
                <a:ext cx="156" cy="649"/>
                <a:chOff x="12831" y="10726"/>
                <a:chExt cx="156" cy="649"/>
              </a:xfrm>
            </p:grpSpPr>
            <p:sp>
              <p:nvSpPr>
                <p:cNvPr id="77" name="Line 45"/>
                <p:cNvSpPr>
                  <a:spLocks noChangeShapeType="1"/>
                </p:cNvSpPr>
                <p:nvPr/>
              </p:nvSpPr>
              <p:spPr bwMode="auto">
                <a:xfrm>
                  <a:off x="12910" y="10726"/>
                  <a:ext cx="1" cy="5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78" name="Freeform 46"/>
                <p:cNvSpPr>
                  <a:spLocks/>
                </p:cNvSpPr>
                <p:nvPr/>
              </p:nvSpPr>
              <p:spPr bwMode="auto">
                <a:xfrm>
                  <a:off x="12831" y="11225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1" name="Group 47"/>
              <p:cNvGrpSpPr>
                <a:grpSpLocks/>
              </p:cNvGrpSpPr>
              <p:nvPr/>
            </p:nvGrpSpPr>
            <p:grpSpPr bwMode="auto">
              <a:xfrm>
                <a:off x="4848" y="5164"/>
                <a:ext cx="158" cy="326"/>
                <a:chOff x="9915" y="11049"/>
                <a:chExt cx="158" cy="326"/>
              </a:xfrm>
            </p:grpSpPr>
            <p:sp>
              <p:nvSpPr>
                <p:cNvPr id="74" name="Line 48"/>
                <p:cNvSpPr>
                  <a:spLocks noChangeShapeType="1"/>
                </p:cNvSpPr>
                <p:nvPr/>
              </p:nvSpPr>
              <p:spPr bwMode="auto">
                <a:xfrm>
                  <a:off x="9994" y="11194"/>
                  <a:ext cx="1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75" name="Freeform 49"/>
                <p:cNvSpPr>
                  <a:spLocks/>
                </p:cNvSpPr>
                <p:nvPr/>
              </p:nvSpPr>
              <p:spPr bwMode="auto">
                <a:xfrm>
                  <a:off x="9918" y="11049"/>
                  <a:ext cx="155" cy="150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76" name="Freeform 50"/>
                <p:cNvSpPr>
                  <a:spLocks/>
                </p:cNvSpPr>
                <p:nvPr/>
              </p:nvSpPr>
              <p:spPr bwMode="auto">
                <a:xfrm>
                  <a:off x="9915" y="11225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6222" y="5164"/>
                <a:ext cx="158" cy="326"/>
                <a:chOff x="11499" y="11049"/>
                <a:chExt cx="158" cy="326"/>
              </a:xfrm>
            </p:grpSpPr>
            <p:sp>
              <p:nvSpPr>
                <p:cNvPr id="71" name="Line 52"/>
                <p:cNvSpPr>
                  <a:spLocks noChangeShapeType="1"/>
                </p:cNvSpPr>
                <p:nvPr/>
              </p:nvSpPr>
              <p:spPr bwMode="auto">
                <a:xfrm>
                  <a:off x="11578" y="11194"/>
                  <a:ext cx="1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72" name="Freeform 53"/>
                <p:cNvSpPr>
                  <a:spLocks/>
                </p:cNvSpPr>
                <p:nvPr/>
              </p:nvSpPr>
              <p:spPr bwMode="auto">
                <a:xfrm>
                  <a:off x="11502" y="11049"/>
                  <a:ext cx="155" cy="150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73" name="Freeform 54"/>
                <p:cNvSpPr>
                  <a:spLocks/>
                </p:cNvSpPr>
                <p:nvPr/>
              </p:nvSpPr>
              <p:spPr bwMode="auto">
                <a:xfrm>
                  <a:off x="11499" y="11225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3" name="Group 55"/>
              <p:cNvGrpSpPr>
                <a:grpSpLocks/>
              </p:cNvGrpSpPr>
              <p:nvPr/>
            </p:nvGrpSpPr>
            <p:grpSpPr bwMode="auto">
              <a:xfrm>
                <a:off x="2730" y="3464"/>
                <a:ext cx="158" cy="323"/>
                <a:chOff x="7417" y="9349"/>
                <a:chExt cx="158" cy="323"/>
              </a:xfrm>
            </p:grpSpPr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7496" y="9493"/>
                  <a:ext cx="1" cy="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69" name="Freeform 57"/>
                <p:cNvSpPr>
                  <a:spLocks/>
                </p:cNvSpPr>
                <p:nvPr/>
              </p:nvSpPr>
              <p:spPr bwMode="auto">
                <a:xfrm>
                  <a:off x="7419" y="9349"/>
                  <a:ext cx="156" cy="149"/>
                </a:xfrm>
                <a:custGeom>
                  <a:avLst/>
                  <a:gdLst/>
                  <a:ahLst/>
                  <a:cxnLst>
                    <a:cxn ang="0">
                      <a:pos x="156" y="149"/>
                    </a:cxn>
                    <a:cxn ang="0">
                      <a:pos x="77" y="0"/>
                    </a:cxn>
                    <a:cxn ang="0">
                      <a:pos x="0" y="149"/>
                    </a:cxn>
                    <a:cxn ang="0">
                      <a:pos x="156" y="149"/>
                    </a:cxn>
                  </a:cxnLst>
                  <a:rect l="0" t="0" r="r" b="b"/>
                  <a:pathLst>
                    <a:path w="156" h="149">
                      <a:moveTo>
                        <a:pt x="156" y="149"/>
                      </a:moveTo>
                      <a:lnTo>
                        <a:pt x="77" y="0"/>
                      </a:lnTo>
                      <a:lnTo>
                        <a:pt x="0" y="149"/>
                      </a:lnTo>
                      <a:lnTo>
                        <a:pt x="156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70" name="Freeform 58"/>
                <p:cNvSpPr>
                  <a:spLocks/>
                </p:cNvSpPr>
                <p:nvPr/>
              </p:nvSpPr>
              <p:spPr bwMode="auto">
                <a:xfrm>
                  <a:off x="7417" y="9522"/>
                  <a:ext cx="155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5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4" name="Group 59"/>
              <p:cNvGrpSpPr>
                <a:grpSpLocks/>
              </p:cNvGrpSpPr>
              <p:nvPr/>
            </p:nvGrpSpPr>
            <p:grpSpPr bwMode="auto">
              <a:xfrm>
                <a:off x="3870" y="3138"/>
                <a:ext cx="158" cy="326"/>
                <a:chOff x="8667" y="9023"/>
                <a:chExt cx="158" cy="326"/>
              </a:xfrm>
            </p:grpSpPr>
            <p:sp>
              <p:nvSpPr>
                <p:cNvPr id="65" name="Line 60"/>
                <p:cNvSpPr>
                  <a:spLocks noChangeShapeType="1"/>
                </p:cNvSpPr>
                <p:nvPr/>
              </p:nvSpPr>
              <p:spPr bwMode="auto">
                <a:xfrm>
                  <a:off x="8746" y="9168"/>
                  <a:ext cx="1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66" name="Freeform 61"/>
                <p:cNvSpPr>
                  <a:spLocks/>
                </p:cNvSpPr>
                <p:nvPr/>
              </p:nvSpPr>
              <p:spPr bwMode="auto">
                <a:xfrm>
                  <a:off x="8670" y="9023"/>
                  <a:ext cx="155" cy="150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auto">
                <a:xfrm>
                  <a:off x="8667" y="9199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5" name="Group 63"/>
              <p:cNvGrpSpPr>
                <a:grpSpLocks/>
              </p:cNvGrpSpPr>
              <p:nvPr/>
            </p:nvGrpSpPr>
            <p:grpSpPr bwMode="auto">
              <a:xfrm>
                <a:off x="5984" y="3138"/>
                <a:ext cx="158" cy="326"/>
                <a:chOff x="11331" y="9023"/>
                <a:chExt cx="158" cy="326"/>
              </a:xfrm>
            </p:grpSpPr>
            <p:sp>
              <p:nvSpPr>
                <p:cNvPr id="62" name="Line 64"/>
                <p:cNvSpPr>
                  <a:spLocks noChangeShapeType="1"/>
                </p:cNvSpPr>
                <p:nvPr/>
              </p:nvSpPr>
              <p:spPr bwMode="auto">
                <a:xfrm>
                  <a:off x="11410" y="9168"/>
                  <a:ext cx="1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63" name="Freeform 65"/>
                <p:cNvSpPr>
                  <a:spLocks/>
                </p:cNvSpPr>
                <p:nvPr/>
              </p:nvSpPr>
              <p:spPr bwMode="auto">
                <a:xfrm>
                  <a:off x="11334" y="9023"/>
                  <a:ext cx="155" cy="150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64" name="Freeform 66"/>
                <p:cNvSpPr>
                  <a:spLocks/>
                </p:cNvSpPr>
                <p:nvPr/>
              </p:nvSpPr>
              <p:spPr bwMode="auto">
                <a:xfrm>
                  <a:off x="11331" y="9199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6" name="Group 67"/>
              <p:cNvGrpSpPr>
                <a:grpSpLocks/>
              </p:cNvGrpSpPr>
              <p:nvPr/>
            </p:nvGrpSpPr>
            <p:grpSpPr bwMode="auto">
              <a:xfrm>
                <a:off x="7542" y="3138"/>
                <a:ext cx="156" cy="326"/>
                <a:chOff x="12999" y="9023"/>
                <a:chExt cx="156" cy="326"/>
              </a:xfrm>
            </p:grpSpPr>
            <p:sp>
              <p:nvSpPr>
                <p:cNvPr id="6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3076" y="9168"/>
                  <a:ext cx="1" cy="1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61" name="Freeform 69"/>
                <p:cNvSpPr>
                  <a:spLocks/>
                </p:cNvSpPr>
                <p:nvPr/>
              </p:nvSpPr>
              <p:spPr bwMode="auto">
                <a:xfrm>
                  <a:off x="12999" y="9023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156" y="150"/>
                    </a:cxn>
                    <a:cxn ang="0">
                      <a:pos x="77" y="0"/>
                    </a:cxn>
                    <a:cxn ang="0">
                      <a:pos x="0" y="150"/>
                    </a:cxn>
                    <a:cxn ang="0">
                      <a:pos x="156" y="150"/>
                    </a:cxn>
                  </a:cxnLst>
                  <a:rect l="0" t="0" r="r" b="b"/>
                  <a:pathLst>
                    <a:path w="156" h="150">
                      <a:moveTo>
                        <a:pt x="156" y="150"/>
                      </a:moveTo>
                      <a:lnTo>
                        <a:pt x="77" y="0"/>
                      </a:lnTo>
                      <a:lnTo>
                        <a:pt x="0" y="150"/>
                      </a:lnTo>
                      <a:lnTo>
                        <a:pt x="156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7" name="Group 70"/>
              <p:cNvGrpSpPr>
                <a:grpSpLocks/>
              </p:cNvGrpSpPr>
              <p:nvPr/>
            </p:nvGrpSpPr>
            <p:grpSpPr bwMode="auto">
              <a:xfrm>
                <a:off x="7225" y="3464"/>
                <a:ext cx="158" cy="323"/>
                <a:chOff x="12332" y="9349"/>
                <a:chExt cx="158" cy="323"/>
              </a:xfrm>
            </p:grpSpPr>
            <p:sp>
              <p:nvSpPr>
                <p:cNvPr id="57" name="Line 71"/>
                <p:cNvSpPr>
                  <a:spLocks noChangeShapeType="1"/>
                </p:cNvSpPr>
                <p:nvPr/>
              </p:nvSpPr>
              <p:spPr bwMode="auto">
                <a:xfrm>
                  <a:off x="12411" y="9493"/>
                  <a:ext cx="1" cy="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58" name="Freeform 72"/>
                <p:cNvSpPr>
                  <a:spLocks/>
                </p:cNvSpPr>
                <p:nvPr/>
              </p:nvSpPr>
              <p:spPr bwMode="auto">
                <a:xfrm>
                  <a:off x="12335" y="9349"/>
                  <a:ext cx="155" cy="149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59" name="Freeform 73"/>
                <p:cNvSpPr>
                  <a:spLocks/>
                </p:cNvSpPr>
                <p:nvPr/>
              </p:nvSpPr>
              <p:spPr bwMode="auto">
                <a:xfrm>
                  <a:off x="12332" y="9522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grpSp>
            <p:nvGrpSpPr>
              <p:cNvPr id="38" name="Group 74"/>
              <p:cNvGrpSpPr>
                <a:grpSpLocks/>
              </p:cNvGrpSpPr>
              <p:nvPr/>
            </p:nvGrpSpPr>
            <p:grpSpPr bwMode="auto">
              <a:xfrm>
                <a:off x="4978" y="3464"/>
                <a:ext cx="158" cy="323"/>
                <a:chOff x="9915" y="9349"/>
                <a:chExt cx="158" cy="323"/>
              </a:xfrm>
            </p:grpSpPr>
            <p:sp>
              <p:nvSpPr>
                <p:cNvPr id="54" name="Line 75"/>
                <p:cNvSpPr>
                  <a:spLocks noChangeShapeType="1"/>
                </p:cNvSpPr>
                <p:nvPr/>
              </p:nvSpPr>
              <p:spPr bwMode="auto">
                <a:xfrm>
                  <a:off x="9994" y="9493"/>
                  <a:ext cx="1" cy="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55" name="Freeform 76"/>
                <p:cNvSpPr>
                  <a:spLocks/>
                </p:cNvSpPr>
                <p:nvPr/>
              </p:nvSpPr>
              <p:spPr bwMode="auto">
                <a:xfrm>
                  <a:off x="9918" y="9349"/>
                  <a:ext cx="155" cy="149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  <p:sp>
              <p:nvSpPr>
                <p:cNvPr id="56" name="Freeform 77"/>
                <p:cNvSpPr>
                  <a:spLocks/>
                </p:cNvSpPr>
                <p:nvPr/>
              </p:nvSpPr>
              <p:spPr bwMode="auto">
                <a:xfrm>
                  <a:off x="9915" y="9522"/>
                  <a:ext cx="156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B/>
                </a:sp3d>
              </p:spPr>
              <p:txBody>
                <a:bodyPr/>
                <a:lstStyle/>
                <a:p>
                  <a:endParaRPr lang="fr-FR" sz="2800" b="1"/>
                </a:p>
              </p:txBody>
            </p:sp>
          </p:grpSp>
          <p:sp>
            <p:nvSpPr>
              <p:cNvPr id="39" name="Rectangle 78"/>
              <p:cNvSpPr>
                <a:spLocks noChangeArrowheads="1"/>
              </p:cNvSpPr>
              <p:nvPr/>
            </p:nvSpPr>
            <p:spPr bwMode="auto">
              <a:xfrm>
                <a:off x="2170" y="2252"/>
                <a:ext cx="165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rgbClr val="000000"/>
                    </a:solidFill>
                  </a:rPr>
                  <a:t>Digital camera chip</a:t>
                </a:r>
                <a:endParaRPr lang="en-US" sz="1200" b="1"/>
              </a:p>
            </p:txBody>
          </p:sp>
          <p:sp>
            <p:nvSpPr>
              <p:cNvPr id="40" name="Oval 79"/>
              <p:cNvSpPr>
                <a:spLocks noChangeArrowheads="1"/>
              </p:cNvSpPr>
              <p:nvPr/>
            </p:nvSpPr>
            <p:spPr bwMode="auto">
              <a:xfrm>
                <a:off x="1248" y="2672"/>
                <a:ext cx="144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1" name="Rectangle 80"/>
              <p:cNvSpPr>
                <a:spLocks noChangeArrowheads="1"/>
              </p:cNvSpPr>
              <p:nvPr/>
            </p:nvSpPr>
            <p:spPr bwMode="auto">
              <a:xfrm>
                <a:off x="1617" y="2691"/>
                <a:ext cx="144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2" name="Rectangle 81"/>
              <p:cNvSpPr>
                <a:spLocks noChangeArrowheads="1"/>
              </p:cNvSpPr>
              <p:nvPr/>
            </p:nvSpPr>
            <p:spPr bwMode="auto">
              <a:xfrm>
                <a:off x="1248" y="3393"/>
                <a:ext cx="354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rgbClr val="000000"/>
                    </a:solidFill>
                  </a:rPr>
                  <a:t>lens</a:t>
                </a:r>
                <a:endParaRPr lang="en-US" sz="1200" b="1"/>
              </a:p>
            </p:txBody>
          </p:sp>
          <p:sp>
            <p:nvSpPr>
              <p:cNvPr id="43" name="Rectangle 82"/>
              <p:cNvSpPr>
                <a:spLocks noChangeArrowheads="1"/>
              </p:cNvSpPr>
              <p:nvPr/>
            </p:nvSpPr>
            <p:spPr bwMode="auto">
              <a:xfrm>
                <a:off x="1463" y="2462"/>
                <a:ext cx="37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rgbClr val="000000"/>
                    </a:solidFill>
                  </a:rPr>
                  <a:t>CCD</a:t>
                </a:r>
                <a:endParaRPr lang="en-US" sz="1200" b="1"/>
              </a:p>
            </p:txBody>
          </p:sp>
          <p:sp>
            <p:nvSpPr>
              <p:cNvPr id="44" name="Freeform 83"/>
              <p:cNvSpPr>
                <a:spLocks/>
              </p:cNvSpPr>
              <p:nvPr/>
            </p:nvSpPr>
            <p:spPr bwMode="auto">
              <a:xfrm>
                <a:off x="2710" y="3050"/>
                <a:ext cx="35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0" y="1"/>
                  </a:cxn>
                </a:cxnLst>
                <a:rect l="0" t="0" r="r" b="b"/>
                <a:pathLst>
                  <a:path w="350" h="1">
                    <a:moveTo>
                      <a:pt x="0" y="0"/>
                    </a:moveTo>
                    <a:lnTo>
                      <a:pt x="35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>
                <a:off x="1770" y="31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>
                <a:off x="1390" y="3120"/>
                <a:ext cx="2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7" name="Freeform 86"/>
              <p:cNvSpPr>
                <a:spLocks/>
              </p:cNvSpPr>
              <p:nvPr/>
            </p:nvSpPr>
            <p:spPr bwMode="auto">
              <a:xfrm>
                <a:off x="7910" y="2950"/>
                <a:ext cx="33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0" y="0"/>
                    </a:moveTo>
                    <a:lnTo>
                      <a:pt x="3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H="1">
                <a:off x="1760" y="2820"/>
                <a:ext cx="1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>
                <a:off x="5055" y="4185"/>
                <a:ext cx="0" cy="9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>
                <a:off x="2809" y="4986"/>
                <a:ext cx="1" cy="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51" name="Freeform 90"/>
              <p:cNvSpPr>
                <a:spLocks/>
              </p:cNvSpPr>
              <p:nvPr/>
            </p:nvSpPr>
            <p:spPr bwMode="auto">
              <a:xfrm>
                <a:off x="2732" y="4841"/>
                <a:ext cx="156" cy="149"/>
              </a:xfrm>
              <a:custGeom>
                <a:avLst/>
                <a:gdLst/>
                <a:ahLst/>
                <a:cxnLst>
                  <a:cxn ang="0">
                    <a:pos x="156" y="149"/>
                  </a:cxn>
                  <a:cxn ang="0">
                    <a:pos x="77" y="0"/>
                  </a:cxn>
                  <a:cxn ang="0">
                    <a:pos x="0" y="149"/>
                  </a:cxn>
                  <a:cxn ang="0">
                    <a:pos x="156" y="149"/>
                  </a:cxn>
                </a:cxnLst>
                <a:rect l="0" t="0" r="r" b="b"/>
                <a:pathLst>
                  <a:path w="156" h="149">
                    <a:moveTo>
                      <a:pt x="156" y="149"/>
                    </a:moveTo>
                    <a:lnTo>
                      <a:pt x="77" y="0"/>
                    </a:lnTo>
                    <a:lnTo>
                      <a:pt x="0" y="149"/>
                    </a:lnTo>
                    <a:lnTo>
                      <a:pt x="156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52" name="Freeform 91"/>
              <p:cNvSpPr>
                <a:spLocks/>
              </p:cNvSpPr>
              <p:nvPr/>
            </p:nvSpPr>
            <p:spPr bwMode="auto">
              <a:xfrm>
                <a:off x="2730" y="5015"/>
                <a:ext cx="155" cy="1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149"/>
                  </a:cxn>
                  <a:cxn ang="0">
                    <a:pos x="155" y="0"/>
                  </a:cxn>
                  <a:cxn ang="0">
                    <a:pos x="0" y="0"/>
                  </a:cxn>
                </a:cxnLst>
                <a:rect l="0" t="0" r="r" b="b"/>
                <a:pathLst>
                  <a:path w="155" h="149">
                    <a:moveTo>
                      <a:pt x="0" y="0"/>
                    </a:moveTo>
                    <a:lnTo>
                      <a:pt x="79" y="149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  <p:sp>
            <p:nvSpPr>
              <p:cNvPr id="53" name="Freeform 92"/>
              <p:cNvSpPr>
                <a:spLocks/>
              </p:cNvSpPr>
              <p:nvPr/>
            </p:nvSpPr>
            <p:spPr bwMode="auto">
              <a:xfrm>
                <a:off x="7910" y="5670"/>
                <a:ext cx="33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0" y="0"/>
                    </a:moveTo>
                    <a:lnTo>
                      <a:pt x="3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/>
              <a:lstStyle/>
              <a:p>
                <a:endParaRPr lang="fr-FR" sz="2800" b="1"/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7848600" y="6564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Fig. de [1]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Défis pour la conception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L’objectif </a:t>
            </a:r>
          </a:p>
          <a:p>
            <a:pPr lvl="1"/>
            <a:r>
              <a:rPr lang="fr-FR" dirty="0" smtClean="0"/>
              <a:t>Construire un système (dispositif) qui réalise une fonctionnalité désirée</a:t>
            </a:r>
          </a:p>
          <a:p>
            <a:r>
              <a:rPr lang="fr-FR" dirty="0" smtClean="0"/>
              <a:t>Le défi majeur:</a:t>
            </a:r>
          </a:p>
          <a:p>
            <a:pPr lvl="1"/>
            <a:r>
              <a:rPr lang="fr-FR" dirty="0" smtClean="0"/>
              <a:t>Optimiser simultanément plusieurs métriques de conception</a:t>
            </a:r>
          </a:p>
          <a:p>
            <a:r>
              <a:rPr lang="fr-FR" dirty="0" smtClean="0"/>
              <a:t>Métrique de conception:</a:t>
            </a:r>
          </a:p>
          <a:p>
            <a:pPr lvl="1"/>
            <a:r>
              <a:rPr lang="fr-FR" dirty="0" smtClean="0"/>
              <a:t>Une propriété mesurable d’</a:t>
            </a:r>
            <a:r>
              <a:rPr lang="fr-FR" u="sng" dirty="0" smtClean="0"/>
              <a:t>une</a:t>
            </a:r>
            <a:r>
              <a:rPr lang="fr-FR" dirty="0" smtClean="0"/>
              <a:t> réalisation d’un système</a:t>
            </a:r>
          </a:p>
          <a:p>
            <a:pPr lvl="1"/>
            <a:r>
              <a:rPr lang="fr-FR" dirty="0" smtClean="0"/>
              <a:t>L’objectif est d’optimiser l’ensemble des métriques pour juger de la qualité/viabilité d’</a:t>
            </a:r>
            <a:r>
              <a:rPr lang="fr-FR" u="sng" dirty="0" smtClean="0"/>
              <a:t>une</a:t>
            </a:r>
            <a:r>
              <a:rPr lang="fr-FR" dirty="0" smtClean="0"/>
              <a:t> réalisation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Métriques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1624" y="2209800"/>
          <a:ext cx="8527576" cy="5868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27576"/>
              </a:tblGrid>
              <a:tr h="586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fr-FR" dirty="0" smtClean="0"/>
                        <a:t>Métriques communes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773907"/>
          <a:ext cx="8534400" cy="3231789"/>
        </p:xfrm>
        <a:graphic>
          <a:graphicData uri="http://schemas.openxmlformats.org/drawingml/2006/table">
            <a:tbl>
              <a:tblPr/>
              <a:tblGrid>
                <a:gridCol w="2103374"/>
                <a:gridCol w="6431026"/>
              </a:tblGrid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Coût unitaire 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coût monétaire de la fabrication de chaque copie du système (NRE exclu)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Coût NRE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Le coût non récurrent monétaire de conception (Non-</a:t>
                      </a:r>
                      <a:r>
                        <a:rPr lang="fr-FR" dirty="0" err="1" smtClean="0"/>
                        <a:t>Recurring</a:t>
                      </a:r>
                      <a:r>
                        <a:rPr lang="fr-FR" dirty="0" smtClean="0"/>
                        <a:t> Engineering)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r>
                        <a:rPr lang="fr-FR" baseline="0" dirty="0" smtClean="0"/>
                        <a:t> de la taille </a:t>
                      </a:r>
                      <a:r>
                        <a:rPr lang="fr-FR" dirty="0" smtClean="0"/>
                        <a:t>occupée (</a:t>
                      </a:r>
                      <a:r>
                        <a:rPr lang="fr-FR" dirty="0" err="1" smtClean="0"/>
                        <a:t>nbre</a:t>
                      </a:r>
                      <a:r>
                        <a:rPr lang="fr-FR" dirty="0" smtClean="0"/>
                        <a:t> de transistor, </a:t>
                      </a:r>
                      <a:r>
                        <a:rPr lang="fr-FR" dirty="0" err="1" smtClean="0"/>
                        <a:t>nbre</a:t>
                      </a:r>
                      <a:r>
                        <a:rPr lang="fr-FR" dirty="0" smtClean="0"/>
                        <a:t> de portes </a:t>
                      </a:r>
                      <a:r>
                        <a:rPr lang="fr-FR" dirty="0" err="1" smtClean="0"/>
                        <a:t>etc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d’exécution, temps de réponse,</a:t>
                      </a:r>
                      <a:r>
                        <a:rPr lang="fr-FR" baseline="0" dirty="0" smtClean="0"/>
                        <a:t> etc.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15">
                <a:tc>
                  <a:txBody>
                    <a:bodyPr/>
                    <a:lstStyle/>
                    <a:p>
                      <a:r>
                        <a:rPr lang="fr-FR" dirty="0" smtClean="0"/>
                        <a:t>Energie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consommation en énergie du système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936</TotalTime>
  <Words>1412</Words>
  <Application>Microsoft Macintosh PowerPoint</Application>
  <PresentationFormat>On-screen Show (4:3)</PresentationFormat>
  <Paragraphs>358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Chapitre 1  Introduction aux Systèmes Embarqués</vt:lpstr>
      <vt:lpstr>Objectifs du chapitre</vt:lpstr>
      <vt:lpstr>Introduction</vt:lpstr>
      <vt:lpstr>Par exemple….</vt:lpstr>
      <vt:lpstr>Définition</vt:lpstr>
      <vt:lpstr>Les caractéristiques d’un système embarqué</vt:lpstr>
      <vt:lpstr>Exemple:</vt:lpstr>
      <vt:lpstr>Défis pour la conception</vt:lpstr>
      <vt:lpstr>Métriques</vt:lpstr>
      <vt:lpstr>Métriques</vt:lpstr>
      <vt:lpstr>Optimisation des métriques</vt:lpstr>
      <vt:lpstr>Optimisation des métriques</vt:lpstr>
      <vt:lpstr>Time to Market</vt:lpstr>
      <vt:lpstr>Pertes à cause des retards</vt:lpstr>
      <vt:lpstr>Pertes à cause des retards</vt:lpstr>
      <vt:lpstr>NRE et coût unitaire</vt:lpstr>
      <vt:lpstr>NRE et coût unitaire</vt:lpstr>
      <vt:lpstr>NRE et coût unitaire</vt:lpstr>
      <vt:lpstr>NRE et coût unitaire</vt:lpstr>
      <vt:lpstr>Les métriques de performance</vt:lpstr>
      <vt:lpstr>Technologies des systèmes embarqués</vt:lpstr>
      <vt:lpstr>Technologies: Processeur(s)</vt:lpstr>
      <vt:lpstr>Processeur: générique</vt:lpstr>
      <vt:lpstr>Processeur: Monofonction</vt:lpstr>
      <vt:lpstr>Processeur: Spécialisé</vt:lpstr>
      <vt:lpstr>Processus de conception</vt:lpstr>
      <vt:lpstr>Co-design software/hardware</vt:lpstr>
      <vt:lpstr>Conclusion</vt:lpstr>
      <vt:lpstr>Référence</vt:lpstr>
      <vt:lpstr>La suite…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1: Introduction au systèmes embarqués</dc:title>
  <dc:creator/>
  <cp:lastModifiedBy>Abdelkader Gouaich</cp:lastModifiedBy>
  <cp:revision>27</cp:revision>
  <dcterms:created xsi:type="dcterms:W3CDTF">2006-08-16T00:00:00Z</dcterms:created>
  <dcterms:modified xsi:type="dcterms:W3CDTF">2012-01-25T18:32:49Z</dcterms:modified>
</cp:coreProperties>
</file>