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1" r:id="rId3"/>
    <p:sldId id="260" r:id="rId4"/>
    <p:sldId id="263" r:id="rId5"/>
    <p:sldId id="265" r:id="rId6"/>
    <p:sldId id="309" r:id="rId7"/>
    <p:sldId id="268" r:id="rId8"/>
    <p:sldId id="266" r:id="rId9"/>
    <p:sldId id="269" r:id="rId10"/>
    <p:sldId id="264" r:id="rId11"/>
    <p:sldId id="272" r:id="rId12"/>
    <p:sldId id="295" r:id="rId13"/>
    <p:sldId id="296" r:id="rId14"/>
    <p:sldId id="297" r:id="rId15"/>
    <p:sldId id="298" r:id="rId16"/>
    <p:sldId id="299" r:id="rId17"/>
    <p:sldId id="300" r:id="rId18"/>
    <p:sldId id="294" r:id="rId19"/>
    <p:sldId id="307" r:id="rId20"/>
    <p:sldId id="308" r:id="rId21"/>
    <p:sldId id="310" r:id="rId22"/>
  </p:sldIdLst>
  <p:sldSz cx="9144000" cy="6858000" type="screen4x3"/>
  <p:notesSz cx="9144000" cy="6858000"/>
  <p:defaultTextStyle>
    <a:defPPr>
      <a:defRPr lang="fr-FR"/>
    </a:defPPr>
    <a:lvl1pPr marL="0" algn="l" defTabSz="4008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4008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4008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4008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4008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4008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4008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4008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4008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4B82D-6D2E-4C40-A394-2C5657ED832D}" type="datetime1">
              <a:rPr lang="fr-FR" smtClean="0"/>
              <a:t>14/08/19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C6BD3-0805-514A-9B2D-A2B3C173D4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4596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29C60-9467-FD4E-9DBA-797885AE6E6E}" type="datetime1">
              <a:rPr lang="fr-FR" smtClean="0"/>
              <a:t>14/08/19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CCF92-08CA-984B-BE01-A52A3BBC64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2877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008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4008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4008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4008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4008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4008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4008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4008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4008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3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0691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7615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324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856232E-25F8-734A-9461-1CA7D1697B22}" type="datetime1">
              <a:rPr lang="fr-FR" smtClean="0"/>
              <a:t>14/08/19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8197-D41F-904F-9555-C4935B87D6C9}" type="datetime1">
              <a:rPr lang="fr-FR" smtClean="0"/>
              <a:t>14/08/19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E5E-EBF8-284E-812D-1FA72B300F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C827-A827-8149-AD17-59D05B077455}" type="datetime1">
              <a:rPr lang="fr-FR" smtClean="0"/>
              <a:t>14/08/19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E5E-EBF8-284E-812D-1FA72B300F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F5CD-A036-A947-B27A-C94D4E958055}" type="datetime1">
              <a:rPr lang="fr-FR" smtClean="0"/>
              <a:t>14/08/19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E5E-EBF8-284E-812D-1FA72B300F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2B6DA88-B13A-E64C-8FAF-5E176E4D225E}" type="datetime1">
              <a:rPr lang="fr-FR" smtClean="0"/>
              <a:t>14/08/19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6293-8790-B947-B8DD-A2D01F583C85}" type="datetime1">
              <a:rPr lang="fr-FR" smtClean="0"/>
              <a:t>14/08/19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E5E-EBF8-284E-812D-1FA72B300F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936A-CCD3-464D-8D57-DBC785B48451}" type="datetime1">
              <a:rPr lang="fr-FR" smtClean="0"/>
              <a:t>14/08/19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E5E-EBF8-284E-812D-1FA72B300F36}" type="slidenum">
              <a:rPr lang="fr-FR" smtClean="0"/>
              <a:t>‹#›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086A-9862-714D-A8D4-92E0F42D67B1}" type="datetime1">
              <a:rPr lang="fr-FR" smtClean="0"/>
              <a:t>14/08/19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E5E-EBF8-284E-812D-1FA72B300F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DF86-879D-D749-8A03-5D7678E470EE}" type="datetime1">
              <a:rPr lang="fr-FR" smtClean="0"/>
              <a:t>14/08/19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E5E-EBF8-284E-812D-1FA72B300F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A914-B36B-FC49-815E-08E56A42282D}" type="datetime1">
              <a:rPr lang="fr-FR" smtClean="0"/>
              <a:t>14/08/19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A6AD-8D18-934A-855E-B549A8250838}" type="datetime1">
              <a:rPr lang="fr-FR" smtClean="0"/>
              <a:t>14/08/19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E5E-EBF8-284E-812D-1FA72B300F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2A53F0-9EFB-FC4C-B87C-8BD0F4CA9504}" type="datetime1">
              <a:rPr lang="fr-FR" smtClean="0"/>
              <a:t>14/08/19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B530E5E-EBF8-284E-812D-1FA72B300F36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Logo_OpenClassroom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901" y="562573"/>
            <a:ext cx="1108007" cy="1108007"/>
          </a:xfrm>
          <a:prstGeom prst="rect">
            <a:avLst/>
          </a:prstGeom>
        </p:spPr>
      </p:pic>
      <p:pic>
        <p:nvPicPr>
          <p:cNvPr id="10" name="Image 9" descr="dropenclassroomslogo1548693792-realisation-fancybox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0" y="2465517"/>
            <a:ext cx="8122259" cy="13728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49049" y="575025"/>
            <a:ext cx="35392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PROJET</a:t>
            </a:r>
            <a:r>
              <a:rPr lang="fr-F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fr-FR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</a:t>
            </a:r>
            <a:endParaRPr lang="fr-FR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" name="Image 1" descr="logo-javascript-png-javascript-tutorials-4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72" y="4560479"/>
            <a:ext cx="1690489" cy="16904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1620" y="1498355"/>
            <a:ext cx="331620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Nallet Thibaud</a:t>
            </a:r>
            <a:endParaRPr lang="fr-FR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1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947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plus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Etre</a:t>
            </a:r>
            <a:r>
              <a:rPr lang="fr-FR" dirty="0"/>
              <a:t> </a:t>
            </a:r>
            <a:r>
              <a:rPr lang="fr-FR" b="1" dirty="0" smtClean="0"/>
              <a:t>créatifs, curieux </a:t>
            </a:r>
            <a:r>
              <a:rPr lang="fr-FR" b="1" dirty="0"/>
              <a:t>et </a:t>
            </a:r>
            <a:r>
              <a:rPr lang="fr-FR" b="1" dirty="0" smtClean="0"/>
              <a:t>rigoureux</a:t>
            </a:r>
            <a:r>
              <a:rPr lang="fr-FR" dirty="0"/>
              <a:t> ! </a:t>
            </a:r>
            <a:endParaRPr lang="fr-FR" dirty="0" smtClean="0"/>
          </a:p>
          <a:p>
            <a:pPr lvl="1"/>
            <a:r>
              <a:rPr lang="fr-FR" dirty="0" smtClean="0"/>
              <a:t>La </a:t>
            </a:r>
            <a:r>
              <a:rPr lang="fr-FR" dirty="0"/>
              <a:t>curiosité est capitale pour se tenir au courant des </a:t>
            </a:r>
            <a:r>
              <a:rPr lang="fr-FR" b="1" dirty="0"/>
              <a:t>évolutions technologiques constantes</a:t>
            </a:r>
            <a:r>
              <a:rPr lang="fr-FR" dirty="0"/>
              <a:t> : rester à jour grâce à une veille technologique rigoureuse est une clé du métier. </a:t>
            </a:r>
            <a:endParaRPr lang="fr-FR" dirty="0" smtClean="0"/>
          </a:p>
          <a:p>
            <a:pPr lvl="1"/>
            <a:r>
              <a:rPr lang="fr-FR" dirty="0" smtClean="0"/>
              <a:t>La </a:t>
            </a:r>
            <a:r>
              <a:rPr lang="fr-FR" dirty="0"/>
              <a:t>créativité est également une compétence indispensable pour ce métier : le développeur front-end doit être capable de créer une interface qui soit conforme au cahier des charges demandé.</a:t>
            </a:r>
          </a:p>
          <a:p>
            <a:pPr lvl="1"/>
            <a:r>
              <a:rPr lang="fr-FR" dirty="0"/>
              <a:t>Enfin, la rigueur est de mise pour maîtriser parfaitement les différentes spécificités de chaque navigateur (desktop ou mobile) et mettre en place des sites qui soient accessibles peu importe les </a:t>
            </a:r>
            <a:r>
              <a:rPr lang="fr-FR" dirty="0" err="1"/>
              <a:t>devices</a:t>
            </a:r>
            <a:r>
              <a:rPr lang="fr-FR" dirty="0"/>
              <a:t> utilisés.</a:t>
            </a:r>
          </a:p>
          <a:p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E5E-EBF8-284E-812D-1FA72B300F3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76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44575"/>
            <a:ext cx="9144000" cy="2200275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accent4"/>
                </a:solidFill>
                <a:latin typeface="Charter Black"/>
                <a:cs typeface="Charter Black"/>
              </a:rPr>
              <a:t>Difficultés </a:t>
            </a:r>
            <a:r>
              <a:rPr lang="fr-FR" dirty="0" smtClean="0">
                <a:solidFill>
                  <a:schemeClr val="accent4"/>
                </a:solidFill>
                <a:latin typeface="Charter Black"/>
                <a:cs typeface="Charter Black"/>
              </a:rPr>
              <a:t>rencontrées</a:t>
            </a:r>
            <a:endParaRPr lang="fr-FR" dirty="0">
              <a:solidFill>
                <a:schemeClr val="accent4"/>
              </a:solidFill>
              <a:latin typeface="Charter Black"/>
              <a:cs typeface="Charter Black"/>
            </a:endParaRPr>
          </a:p>
        </p:txBody>
      </p:sp>
      <p:pic>
        <p:nvPicPr>
          <p:cNvPr id="3" name="Image 2" descr="programming-1873854_128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24" y="2930943"/>
            <a:ext cx="6101189" cy="3350888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11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829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ACCELERATION DU CARROUSEL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 smtClean="0"/>
              <a:t>Lorsque l’on clique plusieurs fois sur la reprise du carrousel, il s’accélère</a:t>
            </a:r>
          </a:p>
          <a:p>
            <a:pPr marL="0" indent="0" algn="ctr">
              <a:buNone/>
            </a:pPr>
            <a:endParaRPr lang="fr-FR" dirty="0"/>
          </a:p>
          <a:p>
            <a:pPr>
              <a:buFont typeface="Symbol" charset="0"/>
              <a:buChar char=""/>
            </a:pPr>
            <a:r>
              <a:rPr lang="fr-FR" dirty="0"/>
              <a:t>Solution : </a:t>
            </a:r>
          </a:p>
          <a:p>
            <a:pPr>
              <a:buFontTx/>
              <a:buChar char="-"/>
            </a:pPr>
            <a:r>
              <a:rPr lang="fr-FR" dirty="0" smtClean="0"/>
              <a:t>Utilisation du </a:t>
            </a:r>
            <a:r>
              <a:rPr lang="fr-FR" dirty="0" err="1" smtClean="0"/>
              <a:t>clearInterval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708043" y="4623196"/>
            <a:ext cx="29787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Carrousel 71-80</a:t>
            </a:r>
            <a:endParaRPr lang="fr-FR" dirty="0"/>
          </a:p>
          <a:p>
            <a:pPr algn="r"/>
            <a:endParaRPr lang="fr-FR" dirty="0"/>
          </a:p>
        </p:txBody>
      </p:sp>
      <p:pic>
        <p:nvPicPr>
          <p:cNvPr id="4" name="Image 3" descr="Capture d’écran 2019-08-13 à 22.18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24760"/>
            <a:ext cx="4036144" cy="2179992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E5E-EBF8-284E-812D-1FA72B300F3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5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2400" dirty="0" smtClean="0"/>
              <a:t>Les déclarations de variables n’avait pas la bonne portée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>
              <a:buFont typeface="Symbol" charset="0"/>
              <a:buChar char=""/>
            </a:pPr>
            <a:r>
              <a:rPr lang="fr-FR" sz="2400" dirty="0"/>
              <a:t>Sources du problème :</a:t>
            </a:r>
          </a:p>
          <a:p>
            <a:pPr marL="0" indent="0">
              <a:buNone/>
            </a:pPr>
            <a:r>
              <a:rPr lang="fr-FR" sz="2400" dirty="0"/>
              <a:t>- </a:t>
            </a:r>
            <a:r>
              <a:rPr lang="fr-FR" sz="2400" dirty="0" smtClean="0"/>
              <a:t>Utilisation des fonctions régulières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>
              <a:buFont typeface="Symbol" charset="0"/>
              <a:buChar char=""/>
            </a:pPr>
            <a:r>
              <a:rPr lang="fr-FR" sz="2400" dirty="0"/>
              <a:t>Solution : </a:t>
            </a:r>
          </a:p>
          <a:p>
            <a:pPr>
              <a:buFontTx/>
              <a:buChar char="-"/>
            </a:pPr>
            <a:r>
              <a:rPr lang="fr-FR" sz="2400" dirty="0" smtClean="0"/>
              <a:t>Utilisation des </a:t>
            </a:r>
            <a:r>
              <a:rPr lang="fr-FR" sz="2400" dirty="0" err="1" smtClean="0"/>
              <a:t>arrow</a:t>
            </a:r>
            <a:r>
              <a:rPr lang="fr-FR" sz="2400" dirty="0" smtClean="0"/>
              <a:t> function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					</a:t>
            </a:r>
          </a:p>
          <a:p>
            <a:endParaRPr lang="fr-FR" sz="2400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fr-FR" sz="3600" dirty="0" smtClean="0"/>
              <a:t>PROBLEME DE PORTEE DES FONCTIONS</a:t>
            </a:r>
            <a:endParaRPr lang="fr-FR" sz="3600" dirty="0"/>
          </a:p>
        </p:txBody>
      </p:sp>
      <p:sp>
        <p:nvSpPr>
          <p:cNvPr id="7" name="ZoneTexte 6"/>
          <p:cNvSpPr txBox="1"/>
          <p:nvPr/>
        </p:nvSpPr>
        <p:spPr>
          <a:xfrm>
            <a:off x="1517043" y="5996983"/>
            <a:ext cx="29787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/>
              <a:t>Map</a:t>
            </a:r>
            <a:r>
              <a:rPr lang="fr-FR" dirty="0" smtClean="0"/>
              <a:t> 24-50</a:t>
            </a:r>
            <a:endParaRPr lang="fr-FR" dirty="0"/>
          </a:p>
          <a:p>
            <a:pPr algn="r"/>
            <a:endParaRPr lang="fr-FR" dirty="0"/>
          </a:p>
        </p:txBody>
      </p:sp>
      <p:pic>
        <p:nvPicPr>
          <p:cNvPr id="2" name="Image 1" descr="Capture d’écran 2019-08-13 à 22.22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11546"/>
            <a:ext cx="3886200" cy="4541907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E5E-EBF8-284E-812D-1FA72B300F3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663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ZOOM DE LA MAP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2400" dirty="0"/>
          </a:p>
          <a:p>
            <a:pPr>
              <a:buFont typeface="Symbol" charset="0"/>
              <a:buChar char=""/>
            </a:pPr>
            <a:r>
              <a:rPr lang="fr-FR" sz="2400" dirty="0" smtClean="0"/>
              <a:t>Sources du problème </a:t>
            </a:r>
            <a:r>
              <a:rPr lang="fr-FR" sz="2400" dirty="0"/>
              <a:t>: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>
                <a:solidFill>
                  <a:schemeClr val="accent1"/>
                </a:solidFill>
              </a:rPr>
              <a:t>-</a:t>
            </a:r>
            <a:r>
              <a:rPr lang="fr-FR" sz="2400" dirty="0" smtClean="0"/>
              <a:t> </a:t>
            </a:r>
            <a:r>
              <a:rPr lang="fr-FR" sz="2400" dirty="0"/>
              <a:t>Impossible de dé zoomer la </a:t>
            </a:r>
            <a:r>
              <a:rPr lang="fr-FR" sz="2400" dirty="0" err="1"/>
              <a:t>map</a:t>
            </a:r>
            <a:r>
              <a:rPr lang="fr-FR" sz="2400" dirty="0"/>
              <a:t>  </a:t>
            </a:r>
          </a:p>
          <a:p>
            <a:pPr marL="0" indent="0">
              <a:buNone/>
            </a:pPr>
            <a:endParaRPr lang="fr-FR" sz="2400" dirty="0" smtClean="0"/>
          </a:p>
          <a:p>
            <a:pPr>
              <a:buFont typeface="Symbol" charset="0"/>
              <a:buChar char=""/>
            </a:pPr>
            <a:r>
              <a:rPr lang="fr-FR" sz="2400" dirty="0" smtClean="0"/>
              <a:t> Solution :</a:t>
            </a:r>
          </a:p>
          <a:p>
            <a:pPr>
              <a:buFontTx/>
              <a:buChar char="-"/>
            </a:pPr>
            <a:r>
              <a:rPr lang="fr-FR" sz="2400" dirty="0" smtClean="0"/>
              <a:t>Définition du zoom initiale dans le </a:t>
            </a:r>
            <a:r>
              <a:rPr lang="fr-FR" sz="2400" dirty="0" err="1" smtClean="0"/>
              <a:t>this.maCarte</a:t>
            </a:r>
            <a:endParaRPr lang="fr-FR" sz="2400" dirty="0" smtClean="0"/>
          </a:p>
          <a:p>
            <a:pPr>
              <a:buFontTx/>
              <a:buChar char="-"/>
            </a:pPr>
            <a:r>
              <a:rPr lang="fr-FR" sz="2400" dirty="0" smtClean="0"/>
              <a:t>Définition du zoom mini et maxi dans le </a:t>
            </a:r>
            <a:r>
              <a:rPr lang="fr-FR" sz="2400" dirty="0" err="1" smtClean="0"/>
              <a:t>L.tileLayer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517043" y="6126164"/>
            <a:ext cx="29787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/>
              <a:t>Map</a:t>
            </a:r>
            <a:r>
              <a:rPr lang="fr-FR" dirty="0" smtClean="0"/>
              <a:t> 12-22</a:t>
            </a:r>
            <a:endParaRPr lang="fr-FR" dirty="0"/>
          </a:p>
          <a:p>
            <a:pPr algn="r"/>
            <a:endParaRPr lang="fr-FR" dirty="0"/>
          </a:p>
        </p:txBody>
      </p:sp>
      <p:pic>
        <p:nvPicPr>
          <p:cNvPr id="3" name="Image 2" descr="Capture d’écran 2019-08-13 à 22.29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02" y="1524000"/>
            <a:ext cx="4223898" cy="4378321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E5E-EBF8-284E-812D-1FA72B300F3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32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SESSION STORAGE TIMER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Symbol" charset="0"/>
              <a:buChar char=""/>
            </a:pPr>
            <a:r>
              <a:rPr lang="fr-FR" dirty="0" smtClean="0"/>
              <a:t> Sources </a:t>
            </a:r>
            <a:r>
              <a:rPr lang="fr-FR" dirty="0"/>
              <a:t>du problème </a:t>
            </a:r>
            <a:r>
              <a:rPr lang="fr-FR" dirty="0" smtClean="0"/>
              <a:t>:</a:t>
            </a:r>
          </a:p>
          <a:p>
            <a:pPr>
              <a:buFontTx/>
              <a:buChar char="-"/>
            </a:pPr>
            <a:r>
              <a:rPr lang="fr-FR" dirty="0" smtClean="0"/>
              <a:t>Difficultés sur la compréhension du </a:t>
            </a:r>
            <a:r>
              <a:rPr lang="fr-FR" dirty="0" err="1" smtClean="0"/>
              <a:t>refresh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>
              <a:buFont typeface="Symbol" charset="0"/>
              <a:buChar char=""/>
            </a:pPr>
            <a:r>
              <a:rPr lang="fr-FR" dirty="0" smtClean="0"/>
              <a:t> Solution </a:t>
            </a:r>
            <a:r>
              <a:rPr lang="fr-FR" dirty="0"/>
              <a:t>: </a:t>
            </a:r>
          </a:p>
          <a:p>
            <a:pPr>
              <a:buFontTx/>
              <a:buChar char="-"/>
            </a:pPr>
            <a:r>
              <a:rPr lang="fr-FR" dirty="0" smtClean="0"/>
              <a:t>Utilisation d’une méthode de vérification</a:t>
            </a:r>
          </a:p>
          <a:p>
            <a:pPr>
              <a:buFontTx/>
              <a:buChar char="-"/>
            </a:pPr>
            <a:r>
              <a:rPr lang="fr-FR" dirty="0" smtClean="0"/>
              <a:t> Relancer les compteurs </a:t>
            </a:r>
          </a:p>
          <a:p>
            <a:pPr>
              <a:buFontTx/>
              <a:buChar char="-"/>
            </a:pPr>
            <a:r>
              <a:rPr lang="fr-FR" dirty="0" smtClean="0"/>
              <a:t>Définition de méthode de relance dans la class chrono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708043" y="5639829"/>
            <a:ext cx="29787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/>
              <a:t>Reservation</a:t>
            </a:r>
            <a:r>
              <a:rPr lang="fr-FR" dirty="0" smtClean="0"/>
              <a:t> 139-148</a:t>
            </a:r>
            <a:endParaRPr lang="fr-FR" dirty="0"/>
          </a:p>
          <a:p>
            <a:pPr algn="r"/>
            <a:endParaRPr lang="fr-FR" dirty="0"/>
          </a:p>
        </p:txBody>
      </p:sp>
      <p:pic>
        <p:nvPicPr>
          <p:cNvPr id="4" name="Image 3" descr="Capture d’écran 2019-08-13 à 22.35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34" y="1835303"/>
            <a:ext cx="4495800" cy="3521438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E5E-EBF8-284E-812D-1FA72B300F3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48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BLOQUER UN BOUTON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fr-FR" dirty="0"/>
          </a:p>
          <a:p>
            <a:pPr>
              <a:buFont typeface="Symbol" charset="0"/>
              <a:buChar char=""/>
            </a:pPr>
            <a:r>
              <a:rPr lang="fr-FR" dirty="0"/>
              <a:t>Sources du problème :</a:t>
            </a:r>
          </a:p>
          <a:p>
            <a:pPr>
              <a:buFontTx/>
              <a:buChar char="-"/>
            </a:pPr>
            <a:r>
              <a:rPr lang="fr-FR" dirty="0" smtClean="0"/>
              <a:t>Utilisation de </a:t>
            </a:r>
            <a:r>
              <a:rPr lang="fr-FR" dirty="0" err="1" smtClean="0"/>
              <a:t>disabled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>
              <a:buFont typeface="Symbol" charset="0"/>
              <a:buChar char=""/>
            </a:pPr>
            <a:r>
              <a:rPr lang="fr-FR" dirty="0"/>
              <a:t>Solution : </a:t>
            </a:r>
          </a:p>
          <a:p>
            <a:pPr>
              <a:buFontTx/>
              <a:buChar char="-"/>
            </a:pPr>
            <a:r>
              <a:rPr lang="fr-FR" dirty="0" smtClean="0"/>
              <a:t>Création de méthode de vérification </a:t>
            </a:r>
            <a:endParaRPr lang="fr-FR" dirty="0"/>
          </a:p>
          <a:p>
            <a:pPr>
              <a:buFontTx/>
              <a:buChar char="-"/>
            </a:pPr>
            <a:r>
              <a:rPr lang="fr-FR" dirty="0" smtClean="0"/>
              <a:t>Passage de </a:t>
            </a:r>
            <a:r>
              <a:rPr lang="fr-FR" dirty="0" err="1" smtClean="0"/>
              <a:t>true</a:t>
            </a:r>
            <a:r>
              <a:rPr lang="fr-FR" dirty="0" smtClean="0"/>
              <a:t> à false à la dernière vérification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155724" y="6395379"/>
            <a:ext cx="29787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/>
              <a:t>Map</a:t>
            </a:r>
            <a:r>
              <a:rPr lang="fr-FR" dirty="0" smtClean="0"/>
              <a:t> 30-54</a:t>
            </a:r>
            <a:endParaRPr lang="fr-FR" dirty="0"/>
          </a:p>
          <a:p>
            <a:pPr algn="r"/>
            <a:endParaRPr lang="fr-FR" dirty="0"/>
          </a:p>
        </p:txBody>
      </p:sp>
      <p:pic>
        <p:nvPicPr>
          <p:cNvPr id="4" name="Image 3" descr="Capture d’écran 2019-08-13 à 22.46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73352"/>
            <a:ext cx="4371286" cy="4449126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E5E-EBF8-284E-812D-1FA72B300F3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530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MAUVAISE REPRISE DU TIMER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292934"/>
                </a:solidFill>
              </a:rPr>
              <a:t>Le </a:t>
            </a:r>
            <a:r>
              <a:rPr lang="fr-FR" dirty="0" err="1" smtClean="0">
                <a:solidFill>
                  <a:srgbClr val="292934"/>
                </a:solidFill>
              </a:rPr>
              <a:t>timer</a:t>
            </a:r>
            <a:r>
              <a:rPr lang="fr-FR" dirty="0" smtClean="0">
                <a:solidFill>
                  <a:srgbClr val="292934"/>
                </a:solidFill>
              </a:rPr>
              <a:t> garde en mémoire les dernières données avant de se relancer</a:t>
            </a:r>
          </a:p>
          <a:p>
            <a:pPr marL="0" indent="0">
              <a:buNone/>
            </a:pPr>
            <a:endParaRPr lang="fr-FR" dirty="0">
              <a:solidFill>
                <a:srgbClr val="292934"/>
              </a:solidFill>
            </a:endParaRPr>
          </a:p>
          <a:p>
            <a:pPr>
              <a:buFont typeface="Symbol" charset="0"/>
              <a:buChar char=""/>
            </a:pPr>
            <a:r>
              <a:rPr lang="fr-FR" dirty="0" smtClean="0"/>
              <a:t> Solution </a:t>
            </a:r>
            <a:r>
              <a:rPr lang="fr-FR" dirty="0"/>
              <a:t>: </a:t>
            </a:r>
          </a:p>
          <a:p>
            <a:pPr>
              <a:buFontTx/>
              <a:buChar char="-"/>
            </a:pPr>
            <a:r>
              <a:rPr lang="fr-FR" dirty="0" smtClean="0"/>
              <a:t>Remettre l’HTML à vide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708043" y="6040279"/>
            <a:ext cx="29787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Chrono 64-78</a:t>
            </a:r>
            <a:endParaRPr lang="fr-FR" dirty="0"/>
          </a:p>
          <a:p>
            <a:pPr algn="r"/>
            <a:endParaRPr lang="fr-FR" dirty="0"/>
          </a:p>
        </p:txBody>
      </p:sp>
      <p:pic>
        <p:nvPicPr>
          <p:cNvPr id="4" name="Image 3" descr="Capture d’écran 2019-08-13 à 22.56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471" y="1780652"/>
            <a:ext cx="4325306" cy="3969110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E5E-EBF8-284E-812D-1FA72B300F3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617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44575"/>
            <a:ext cx="9144000" cy="2200275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>
                <a:solidFill>
                  <a:schemeClr val="accent4"/>
                </a:solidFill>
                <a:latin typeface="Charter Black"/>
                <a:cs typeface="Charter Black"/>
              </a:rPr>
              <a:t>Perspectives</a:t>
            </a:r>
            <a:r>
              <a:rPr lang="fr-FR" sz="4000" dirty="0"/>
              <a:t> </a:t>
            </a:r>
            <a:r>
              <a:rPr lang="fr-FR" sz="4000" dirty="0" smtClean="0">
                <a:solidFill>
                  <a:schemeClr val="accent4"/>
                </a:solidFill>
                <a:latin typeface="Charter Black"/>
                <a:cs typeface="Charter Black"/>
              </a:rPr>
              <a:t>d’amélioration</a:t>
            </a:r>
            <a:endParaRPr lang="fr-FR" sz="4000" dirty="0">
              <a:solidFill>
                <a:schemeClr val="accent4"/>
              </a:solidFill>
              <a:latin typeface="Charter Black"/>
              <a:cs typeface="Charter Black"/>
            </a:endParaRPr>
          </a:p>
        </p:txBody>
      </p:sp>
      <p:pic>
        <p:nvPicPr>
          <p:cNvPr id="3" name="Image 2" descr="am_cont_fotolia_48466888_m__059850900_1633_220820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41" y="2837704"/>
            <a:ext cx="5268274" cy="351813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18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3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Fonctionnalités du site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pPr lvl="2">
              <a:buFont typeface="Wingdings" charset="2"/>
              <a:buChar char="q"/>
            </a:pPr>
            <a:r>
              <a:rPr lang="fr-FR" sz="2400" dirty="0" smtClean="0"/>
              <a:t> Une </a:t>
            </a:r>
            <a:r>
              <a:rPr lang="fr-FR" sz="2400" dirty="0"/>
              <a:t>fonction saisie de recherche </a:t>
            </a:r>
            <a:r>
              <a:rPr lang="fr-FR" sz="2400" dirty="0" smtClean="0"/>
              <a:t>des stations, </a:t>
            </a:r>
            <a:r>
              <a:rPr lang="fr-FR" sz="2400" dirty="0"/>
              <a:t>de sorte à saisir quelques lettres et que les choix de la liste diminuent au fur et à mesure. </a:t>
            </a:r>
            <a:endParaRPr lang="fr-FR" sz="2400" dirty="0" smtClean="0"/>
          </a:p>
          <a:p>
            <a:pPr lvl="2">
              <a:buFont typeface="Wingdings" charset="2"/>
              <a:buChar char="q"/>
            </a:pPr>
            <a:r>
              <a:rPr lang="fr-FR" sz="2400" dirty="0" smtClean="0"/>
              <a:t> Proposer une photo de la station afin de mieux guider l’utilisateur.</a:t>
            </a:r>
          </a:p>
          <a:p>
            <a:pPr lvl="2">
              <a:buFont typeface="Wingdings" charset="2"/>
              <a:buChar char="q"/>
            </a:pPr>
            <a:r>
              <a:rPr lang="fr-FR" sz="2400" dirty="0" smtClean="0"/>
              <a:t> Proposer un trajet pédestre pour rejoindre la station type GPS.</a:t>
            </a: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E5E-EBF8-284E-812D-1FA72B300F3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88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475683"/>
            <a:ext cx="91440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chemeClr val="accent4"/>
                </a:solidFill>
                <a:latin typeface="Charter Black"/>
                <a:cs typeface="Charter Black"/>
              </a:rPr>
              <a:t>UN Développeur front-end ?</a:t>
            </a:r>
            <a:endParaRPr lang="fr-FR" dirty="0">
              <a:solidFill>
                <a:schemeClr val="accent4"/>
              </a:solidFill>
              <a:latin typeface="Charter Black"/>
              <a:cs typeface="Charter Black"/>
            </a:endParaRPr>
          </a:p>
        </p:txBody>
      </p:sp>
      <p:pic>
        <p:nvPicPr>
          <p:cNvPr id="6" name="Image 5" descr="Tiz-recrute-une-développeur-we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25" y="2083151"/>
            <a:ext cx="6601179" cy="4063026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2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60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 du site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d’un footer</a:t>
            </a:r>
          </a:p>
          <a:p>
            <a:endParaRPr lang="fr-FR" dirty="0"/>
          </a:p>
          <a:p>
            <a:pPr lvl="2">
              <a:buFont typeface="Wingdings" charset="2"/>
              <a:buChar char="q"/>
            </a:pPr>
            <a:r>
              <a:rPr lang="fr-FR" sz="2400" dirty="0" smtClean="0"/>
              <a:t> Footer récapitulant l’architecture du site et les informations essentielles du haut de page</a:t>
            </a:r>
          </a:p>
          <a:p>
            <a:pPr lvl="2">
              <a:buFont typeface="Wingdings" charset="2"/>
              <a:buChar char="q"/>
            </a:pPr>
            <a:r>
              <a:rPr lang="fr-FR" sz="2400" dirty="0" smtClean="0"/>
              <a:t> Obligation : copyright, </a:t>
            </a:r>
            <a:r>
              <a:rPr lang="fr-FR" sz="2400" dirty="0" err="1" smtClean="0"/>
              <a:t>siren</a:t>
            </a:r>
            <a:r>
              <a:rPr lang="fr-FR" sz="2400" dirty="0" smtClean="0"/>
              <a:t>, tva </a:t>
            </a:r>
            <a:r>
              <a:rPr lang="fr-FR" sz="2400" dirty="0" err="1" smtClean="0"/>
              <a:t>etc</a:t>
            </a:r>
            <a:r>
              <a:rPr lang="fr-FR" sz="2400" dirty="0" smtClean="0"/>
              <a:t> ...</a:t>
            </a:r>
          </a:p>
          <a:p>
            <a:pPr lvl="2">
              <a:buFont typeface="Wingdings" charset="2"/>
              <a:buChar char="q"/>
            </a:pPr>
            <a:r>
              <a:rPr lang="fr-FR" sz="2400" dirty="0" smtClean="0"/>
              <a:t> Message d’informations sur l’utilisation des cookies</a:t>
            </a:r>
          </a:p>
          <a:p>
            <a:pPr lvl="2">
              <a:buFont typeface="Wingdings" charset="2"/>
              <a:buChar char="q"/>
            </a:pPr>
            <a:r>
              <a:rPr lang="fr-FR" sz="2400" dirty="0"/>
              <a:t> Les réseaux sociaux</a:t>
            </a:r>
          </a:p>
          <a:p>
            <a:pPr lvl="2">
              <a:buFont typeface="Wingdings" charset="2"/>
              <a:buChar char="q"/>
            </a:pPr>
            <a:endParaRPr lang="fr-FR" sz="2400" dirty="0" smtClean="0"/>
          </a:p>
          <a:p>
            <a:pPr lvl="2">
              <a:buFont typeface="Wingdings" charset="2"/>
              <a:buChar char="q"/>
            </a:pPr>
            <a:endParaRPr lang="fr-FR" sz="2400" dirty="0"/>
          </a:p>
          <a:p>
            <a:pPr lvl="2">
              <a:buFont typeface="Wingdings" charset="2"/>
              <a:buChar char="q"/>
            </a:pPr>
            <a:endParaRPr lang="fr-FR" sz="2400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E5E-EBF8-284E-812D-1FA72B300F3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116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4185"/>
            <a:ext cx="8229600" cy="4876800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0" indent="0" algn="ctr">
              <a:buNone/>
            </a:pPr>
            <a:r>
              <a:rPr lang="fr-FR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Avez vous des questions ?</a:t>
            </a:r>
            <a:endParaRPr lang="fr-FR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E5E-EBF8-284E-812D-1FA72B300F3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50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Helvetica"/>
                <a:cs typeface="Helvetica"/>
              </a:rPr>
              <a:t>Selon Wikipédia :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endParaRPr lang="fr-FR" b="1" dirty="0" smtClean="0"/>
          </a:p>
          <a:p>
            <a:pPr marL="0" indent="0" algn="ctr">
              <a:buNone/>
            </a:pPr>
            <a:r>
              <a:rPr lang="fr-FR" b="1" dirty="0" smtClean="0"/>
              <a:t>Le développement web frontal </a:t>
            </a:r>
            <a:r>
              <a:rPr lang="fr-FR" dirty="0" smtClean="0"/>
              <a:t>(aussi appelé front-end) correspond aux productions HTML, CSS et JavaScript d’une page internet ou d’une application, qu’un utilisateur peut voir et avec lesquelles il peut agir directement.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E5E-EBF8-284E-812D-1FA72B300F3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628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</a:t>
            </a:r>
            <a:r>
              <a:rPr lang="fr-FR" dirty="0" smtClean="0"/>
              <a:t>es missions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4783" y="1600200"/>
            <a:ext cx="8229600" cy="4876800"/>
          </a:xfrm>
        </p:spPr>
        <p:txBody>
          <a:bodyPr>
            <a:normAutofit/>
          </a:bodyPr>
          <a:lstStyle/>
          <a:p>
            <a:r>
              <a:rPr lang="fr-FR" dirty="0" smtClean="0"/>
              <a:t>Objectif prioritaire : </a:t>
            </a:r>
            <a:r>
              <a:rPr lang="fr-FR" b="1" dirty="0" smtClean="0"/>
              <a:t>Offrir </a:t>
            </a:r>
            <a:r>
              <a:rPr lang="fr-FR" b="1" dirty="0"/>
              <a:t>une navigation </a:t>
            </a:r>
            <a:r>
              <a:rPr lang="fr-FR" b="1" dirty="0" smtClean="0"/>
              <a:t>fluide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Maitriser les langages de programmation </a:t>
            </a:r>
          </a:p>
          <a:p>
            <a:r>
              <a:rPr lang="fr-FR" dirty="0" smtClean="0"/>
              <a:t>Penser </a:t>
            </a:r>
            <a:r>
              <a:rPr lang="fr-FR" dirty="0"/>
              <a:t>e</a:t>
            </a:r>
            <a:r>
              <a:rPr lang="fr-FR" dirty="0" smtClean="0"/>
              <a:t>rgonomie </a:t>
            </a:r>
            <a:r>
              <a:rPr lang="fr-FR" dirty="0"/>
              <a:t>et </a:t>
            </a:r>
            <a:r>
              <a:rPr lang="fr-FR" dirty="0" smtClean="0"/>
              <a:t>accessibilité</a:t>
            </a:r>
          </a:p>
          <a:p>
            <a:r>
              <a:rPr lang="fr-FR" dirty="0" smtClean="0"/>
              <a:t>Penser </a:t>
            </a:r>
            <a:r>
              <a:rPr lang="fr-FR" dirty="0"/>
              <a:t>p</a:t>
            </a:r>
            <a:r>
              <a:rPr lang="fr-FR" dirty="0" smtClean="0"/>
              <a:t>ortabilité</a:t>
            </a:r>
          </a:p>
          <a:p>
            <a:r>
              <a:rPr lang="fr-FR" dirty="0" smtClean="0"/>
              <a:t>Penser au </a:t>
            </a:r>
            <a:r>
              <a:rPr lang="fr-FR" dirty="0"/>
              <a:t>r</a:t>
            </a:r>
            <a:r>
              <a:rPr lang="fr-FR" dirty="0" smtClean="0"/>
              <a:t>éférencement </a:t>
            </a:r>
            <a:r>
              <a:rPr lang="fr-FR" dirty="0"/>
              <a:t>– SEO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E5E-EBF8-284E-812D-1FA72B300F3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Offrir </a:t>
            </a:r>
            <a:r>
              <a:rPr lang="fr-FR" dirty="0"/>
              <a:t>une navigation fluide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 </a:t>
            </a:r>
            <a:r>
              <a:rPr lang="fr-FR" b="1" dirty="0"/>
              <a:t>développeur Front End</a:t>
            </a:r>
            <a:r>
              <a:rPr lang="fr-FR" dirty="0"/>
              <a:t> crée les pages web consultées par les </a:t>
            </a:r>
            <a:r>
              <a:rPr lang="fr-FR" dirty="0" smtClean="0"/>
              <a:t>internautes.</a:t>
            </a:r>
          </a:p>
          <a:p>
            <a:endParaRPr lang="fr-FR" dirty="0"/>
          </a:p>
          <a:p>
            <a:r>
              <a:rPr lang="fr-FR" dirty="0" smtClean="0"/>
              <a:t>Il se base sur </a:t>
            </a:r>
            <a:r>
              <a:rPr lang="fr-FR" dirty="0"/>
              <a:t>les chartes graphiques imaginées par les webdesigners. </a:t>
            </a:r>
            <a:endParaRPr lang="fr-FR" dirty="0" smtClean="0"/>
          </a:p>
          <a:p>
            <a:r>
              <a:rPr lang="fr-FR" dirty="0" smtClean="0"/>
              <a:t>Il travaille </a:t>
            </a:r>
            <a:r>
              <a:rPr lang="fr-FR" dirty="0"/>
              <a:t>sur la partie émergée de </a:t>
            </a:r>
            <a:r>
              <a:rPr lang="fr-FR" dirty="0" smtClean="0"/>
              <a:t>l’iceberg</a:t>
            </a:r>
            <a:r>
              <a:rPr lang="fr-FR" dirty="0"/>
              <a:t>.</a:t>
            </a:r>
            <a:r>
              <a:rPr lang="fr-FR" dirty="0" smtClean="0"/>
              <a:t> En :</a:t>
            </a:r>
          </a:p>
          <a:p>
            <a:pPr lvl="1"/>
            <a:r>
              <a:rPr lang="fr-FR" dirty="0" smtClean="0"/>
              <a:t>S’attachant </a:t>
            </a:r>
            <a:r>
              <a:rPr lang="fr-FR" dirty="0"/>
              <a:t>à rendre les sites internet clairs et faciles d’utilisation </a:t>
            </a:r>
            <a:endParaRPr lang="fr-FR" dirty="0" smtClean="0"/>
          </a:p>
          <a:p>
            <a:pPr lvl="1"/>
            <a:r>
              <a:rPr lang="fr-FR" dirty="0"/>
              <a:t>O</a:t>
            </a:r>
            <a:r>
              <a:rPr lang="fr-FR" dirty="0" smtClean="0"/>
              <a:t>ffrir </a:t>
            </a:r>
            <a:r>
              <a:rPr lang="fr-FR" dirty="0"/>
              <a:t>aux internautes une navigation fluide.</a:t>
            </a:r>
          </a:p>
          <a:p>
            <a:r>
              <a:rPr lang="fr-FR" dirty="0" smtClean="0"/>
              <a:t>Il doit aussi veiller à :</a:t>
            </a:r>
            <a:endParaRPr lang="fr-FR" dirty="0"/>
          </a:p>
          <a:p>
            <a:pPr lvl="1"/>
            <a:r>
              <a:rPr lang="fr-FR" dirty="0"/>
              <a:t>P</a:t>
            </a:r>
            <a:r>
              <a:rPr lang="fr-FR" dirty="0" smtClean="0"/>
              <a:t>enser à produire </a:t>
            </a:r>
            <a:r>
              <a:rPr lang="fr-FR" dirty="0"/>
              <a:t>un code maintenable : structuré</a:t>
            </a:r>
            <a:r>
              <a:rPr lang="fr-FR" dirty="0" smtClean="0"/>
              <a:t>, compréhensible</a:t>
            </a:r>
            <a:r>
              <a:rPr lang="fr-FR" dirty="0"/>
              <a:t>, propre, commenté, </a:t>
            </a:r>
            <a:r>
              <a:rPr lang="fr-FR" dirty="0" smtClean="0"/>
              <a:t>réutilisable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E5E-EBF8-284E-812D-1FA72B300F3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785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Maitriser les langages de programmation 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r-FR" dirty="0" smtClean="0"/>
              <a:t>Son environnement </a:t>
            </a:r>
            <a:r>
              <a:rPr lang="fr-FR" dirty="0"/>
              <a:t>technique </a:t>
            </a:r>
            <a:r>
              <a:rPr lang="fr-FR" dirty="0" smtClean="0"/>
              <a:t>regroupe :</a:t>
            </a:r>
          </a:p>
          <a:p>
            <a:pPr marL="0" indent="0" algn="ctr">
              <a:buNone/>
            </a:pPr>
            <a:endParaRPr lang="fr-FR" dirty="0" smtClean="0"/>
          </a:p>
          <a:p>
            <a:r>
              <a:rPr lang="fr-FR" dirty="0"/>
              <a:t>L</a:t>
            </a:r>
            <a:r>
              <a:rPr lang="fr-FR" dirty="0" smtClean="0"/>
              <a:t>a </a:t>
            </a:r>
            <a:r>
              <a:rPr lang="fr-FR" dirty="0"/>
              <a:t>maîtrise du HTML &amp; du CSS. </a:t>
            </a:r>
            <a:endParaRPr lang="fr-FR" dirty="0" smtClean="0"/>
          </a:p>
          <a:p>
            <a:pPr lvl="1"/>
            <a:r>
              <a:rPr lang="fr-FR" dirty="0" smtClean="0"/>
              <a:t>Le </a:t>
            </a:r>
            <a:r>
              <a:rPr lang="fr-FR" dirty="0"/>
              <a:t>HTML permet la mise en forme du texte sur une page, </a:t>
            </a:r>
            <a:r>
              <a:rPr lang="fr-FR" dirty="0" smtClean="0"/>
              <a:t>… </a:t>
            </a:r>
            <a:endParaRPr lang="fr-FR" dirty="0"/>
          </a:p>
          <a:p>
            <a:pPr lvl="1"/>
            <a:r>
              <a:rPr lang="fr-FR" dirty="0" smtClean="0"/>
              <a:t>La </a:t>
            </a:r>
            <a:r>
              <a:rPr lang="fr-FR" dirty="0"/>
              <a:t>maîtrise du CSS permet </a:t>
            </a:r>
            <a:r>
              <a:rPr lang="fr-FR" dirty="0" smtClean="0"/>
              <a:t>modifier </a:t>
            </a:r>
            <a:r>
              <a:rPr lang="fr-FR" dirty="0"/>
              <a:t>l’aspect </a:t>
            </a:r>
            <a:r>
              <a:rPr lang="fr-FR" dirty="0" smtClean="0"/>
              <a:t>visuel de la page.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La maitrise de JavaScript est-elle aussi fondamentale :</a:t>
            </a:r>
          </a:p>
          <a:p>
            <a:pPr lvl="1"/>
            <a:r>
              <a:rPr lang="fr-FR" dirty="0" smtClean="0"/>
              <a:t>Permettant de rendre </a:t>
            </a:r>
            <a:r>
              <a:rPr lang="fr-FR" dirty="0"/>
              <a:t>les pages web dynamiques : effectuer une action lorsqu’un clic est effectué, construire un menu </a:t>
            </a:r>
            <a:r>
              <a:rPr lang="fr-FR" dirty="0" smtClean="0"/>
              <a:t>interactif... </a:t>
            </a:r>
            <a:endParaRPr lang="fr-FR" dirty="0"/>
          </a:p>
          <a:p>
            <a:pPr lvl="1">
              <a:buFont typeface="Arial"/>
              <a:buChar char="•"/>
            </a:pPr>
            <a:endParaRPr lang="fr-FR" dirty="0"/>
          </a:p>
          <a:p>
            <a:pPr marL="182880" lvl="1"/>
            <a:r>
              <a:rPr lang="fr-FR" sz="2500" dirty="0"/>
              <a:t>De nombreux </a:t>
            </a:r>
            <a:r>
              <a:rPr lang="fr-FR" sz="2500" dirty="0" err="1"/>
              <a:t>frameworks</a:t>
            </a:r>
            <a:r>
              <a:rPr lang="fr-FR" sz="2500" dirty="0"/>
              <a:t> existent permettant de rendre plus simple le développement de fonctionnalités types : </a:t>
            </a:r>
            <a:r>
              <a:rPr lang="fr-FR" sz="2500" dirty="0" err="1"/>
              <a:t>jQuery</a:t>
            </a:r>
            <a:r>
              <a:rPr lang="fr-FR" sz="2500" dirty="0"/>
              <a:t>, </a:t>
            </a:r>
            <a:r>
              <a:rPr lang="fr-FR" sz="2500" dirty="0" err="1"/>
              <a:t>AngularJS</a:t>
            </a:r>
            <a:r>
              <a:rPr lang="fr-FR" sz="2500" dirty="0"/>
              <a:t>, </a:t>
            </a:r>
            <a:r>
              <a:rPr lang="fr-FR" sz="2500" dirty="0" err="1"/>
              <a:t>Bootstrap</a:t>
            </a:r>
            <a:r>
              <a:rPr lang="fr-FR" sz="2500" dirty="0"/>
              <a:t>  ...</a:t>
            </a:r>
          </a:p>
          <a:p>
            <a:endParaRPr lang="fr-FR" dirty="0" smtClean="0"/>
          </a:p>
          <a:p>
            <a:r>
              <a:rPr lang="fr-FR" dirty="0" smtClean="0"/>
              <a:t>Cet </a:t>
            </a:r>
            <a:r>
              <a:rPr lang="fr-FR" dirty="0"/>
              <a:t>environnement technique en constante évolution fait de la veille technologique une composante clé du </a:t>
            </a:r>
            <a:r>
              <a:rPr lang="fr-FR" dirty="0" smtClean="0"/>
              <a:t>métier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E5E-EBF8-284E-812D-1FA72B300F3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23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Penser ergonomie et accessibilité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</a:t>
            </a:r>
            <a:r>
              <a:rPr lang="fr-FR" dirty="0"/>
              <a:t>navigation des internautes </a:t>
            </a:r>
            <a:r>
              <a:rPr lang="fr-FR" dirty="0" smtClean="0"/>
              <a:t>doit être la plus </a:t>
            </a:r>
            <a:r>
              <a:rPr lang="fr-FR" dirty="0"/>
              <a:t>fluide et la plus intuitive possible.</a:t>
            </a:r>
          </a:p>
          <a:p>
            <a:endParaRPr lang="fr-FR" dirty="0" smtClean="0"/>
          </a:p>
          <a:p>
            <a:r>
              <a:rPr lang="fr-FR" dirty="0" smtClean="0"/>
              <a:t>Il doit </a:t>
            </a:r>
            <a:r>
              <a:rPr lang="fr-FR" dirty="0"/>
              <a:t>respecter les normes </a:t>
            </a:r>
            <a:r>
              <a:rPr lang="fr-FR" dirty="0" smtClean="0"/>
              <a:t>W3C.</a:t>
            </a:r>
          </a:p>
          <a:p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code produit </a:t>
            </a:r>
            <a:r>
              <a:rPr lang="fr-FR" dirty="0" smtClean="0"/>
              <a:t>devra </a:t>
            </a:r>
            <a:r>
              <a:rPr lang="fr-FR" dirty="0"/>
              <a:t>être </a:t>
            </a:r>
            <a:r>
              <a:rPr lang="fr-FR" b="1" dirty="0"/>
              <a:t>lisible et accessible</a:t>
            </a:r>
            <a:r>
              <a:rPr lang="fr-FR" dirty="0"/>
              <a:t> par les personnes utilisant des dispositifs spécifiques pour consulter le site, notamment pour les non voyants.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E5E-EBF8-284E-812D-1FA72B300F3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75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Penser </a:t>
            </a:r>
            <a:r>
              <a:rPr lang="fr-FR" dirty="0" smtClean="0"/>
              <a:t>portabilité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Il </a:t>
            </a:r>
            <a:r>
              <a:rPr lang="fr-FR" dirty="0"/>
              <a:t>faut s’assurer que le produit soit disponible sur les différents supports / </a:t>
            </a:r>
            <a:r>
              <a:rPr lang="fr-FR" dirty="0" smtClean="0"/>
              <a:t>clients :</a:t>
            </a:r>
          </a:p>
          <a:p>
            <a:pPr marL="0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Le </a:t>
            </a:r>
            <a:r>
              <a:rPr lang="fr-FR" dirty="0"/>
              <a:t>site doit être </a:t>
            </a:r>
            <a:r>
              <a:rPr lang="fr-FR" b="1" dirty="0"/>
              <a:t>identique visuellement</a:t>
            </a:r>
            <a:r>
              <a:rPr lang="fr-FR" dirty="0"/>
              <a:t> et proposer une expérience utilisateur égale que l'on navigue avec Internet Explorer ou Firefox ou encore Chrome... </a:t>
            </a:r>
            <a:endParaRPr lang="fr-FR" dirty="0" smtClean="0"/>
          </a:p>
          <a:p>
            <a:pPr lvl="1"/>
            <a:r>
              <a:rPr lang="fr-FR" dirty="0"/>
              <a:t>Le site doit être lisible par une multitude de terminaux, on en distingue 3 principaux : l’ordinateur, la tablette et le smartphone. 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E5E-EBF8-284E-812D-1FA72B300F3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52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Penser au référencement – SEO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</a:t>
            </a:r>
            <a:r>
              <a:rPr lang="fr-FR" dirty="0"/>
              <a:t>est indispensable d’intégrer les éléments sémantiques/ de référencement naturel pour optimiser le positionnement du site dans les résultats des moteurs de recherche.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0E5E-EBF8-284E-812D-1FA72B300F3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9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larté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2545</TotalTime>
  <Words>605</Words>
  <Application>Microsoft Macintosh PowerPoint</Application>
  <PresentationFormat>Présentation à l'écran (4:3)</PresentationFormat>
  <Paragraphs>149</Paragraphs>
  <Slides>21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Clarté</vt:lpstr>
      <vt:lpstr>Présentation PowerPoint</vt:lpstr>
      <vt:lpstr>UN Développeur front-end ?</vt:lpstr>
      <vt:lpstr>Définition</vt:lpstr>
      <vt:lpstr>Ses missions</vt:lpstr>
      <vt:lpstr>Offrir une navigation fluide</vt:lpstr>
      <vt:lpstr>Maitriser les langages de programmation </vt:lpstr>
      <vt:lpstr>Penser ergonomie et accessibilité</vt:lpstr>
      <vt:lpstr>Penser portabilité</vt:lpstr>
      <vt:lpstr>Penser au référencement – SEO</vt:lpstr>
      <vt:lpstr>Les plus</vt:lpstr>
      <vt:lpstr>Difficultés rencontrées</vt:lpstr>
      <vt:lpstr>ACCELERATION DU CARROUSEL</vt:lpstr>
      <vt:lpstr>PROBLEME DE PORTEE DES FONCTIONS</vt:lpstr>
      <vt:lpstr>ZOOM DE LA MAP</vt:lpstr>
      <vt:lpstr>SESSION STORAGE TIMER</vt:lpstr>
      <vt:lpstr>BLOQUER UN BOUTON</vt:lpstr>
      <vt:lpstr>MAUVAISE REPRISE DU TIMER</vt:lpstr>
      <vt:lpstr>Perspectives d’amélioration</vt:lpstr>
      <vt:lpstr>Fonctionnalités du site</vt:lpstr>
      <vt:lpstr>Bas du site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Thibaud Nallet</dc:creator>
  <cp:lastModifiedBy>Thibaud Nallet</cp:lastModifiedBy>
  <cp:revision>65</cp:revision>
  <cp:lastPrinted>2019-04-18T08:38:13Z</cp:lastPrinted>
  <dcterms:created xsi:type="dcterms:W3CDTF">2019-04-17T06:27:22Z</dcterms:created>
  <dcterms:modified xsi:type="dcterms:W3CDTF">2019-08-14T13:52:53Z</dcterms:modified>
</cp:coreProperties>
</file>