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Play"/>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Play-regular.fntdata"/><Relationship Id="rId25" Type="http://schemas.openxmlformats.org/officeDocument/2006/relationships/slide" Target="slides/slide20.xml"/><Relationship Id="rId27" Type="http://schemas.openxmlformats.org/officeDocument/2006/relationships/font" Target="fonts/Play-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3" name="Shape 73"/>
        <p:cNvGrpSpPr/>
        <p:nvPr/>
      </p:nvGrpSpPr>
      <p:grpSpPr>
        <a:xfrm>
          <a:off x="0" y="0"/>
          <a:ext cx="0" cy="0"/>
          <a:chOff x="0" y="0"/>
          <a:chExt cx="0" cy="0"/>
        </a:xfrm>
      </p:grpSpPr>
      <p:sp>
        <p:nvSpPr>
          <p:cNvPr id="74" name="Google Shape;74;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p:nvPr>
            <p:ph idx="2" type="pic"/>
          </p:nvPr>
        </p:nvSpPr>
        <p:spPr>
          <a:xfrm>
            <a:off x="5183188" y="987425"/>
            <a:ext cx="6172200" cy="4873625"/>
          </a:xfrm>
          <a:prstGeom prst="rect">
            <a:avLst/>
          </a:prstGeom>
          <a:noFill/>
          <a:ln>
            <a:noFill/>
          </a:ln>
        </p:spPr>
      </p:sp>
      <p:sp>
        <p:nvSpPr>
          <p:cNvPr id="76" name="Google Shape;76;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0" name="Shape 80"/>
        <p:cNvGrpSpPr/>
        <p:nvPr/>
      </p:nvGrpSpPr>
      <p:grpSpPr>
        <a:xfrm>
          <a:off x="0" y="0"/>
          <a:ext cx="0" cy="0"/>
          <a:chOff x="0" y="0"/>
          <a:chExt cx="0" cy="0"/>
        </a:xfrm>
      </p:grpSpPr>
      <p:sp>
        <p:nvSpPr>
          <p:cNvPr id="81" name="Google Shape;8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6" name="Shape 86"/>
        <p:cNvGrpSpPr/>
        <p:nvPr/>
      </p:nvGrpSpPr>
      <p:grpSpPr>
        <a:xfrm>
          <a:off x="0" y="0"/>
          <a:ext cx="0" cy="0"/>
          <a:chOff x="0" y="0"/>
          <a:chExt cx="0" cy="0"/>
        </a:xfrm>
      </p:grpSpPr>
      <p:sp>
        <p:nvSpPr>
          <p:cNvPr id="87" name="Google Shape;87;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29" name="Shape 29"/>
        <p:cNvGrpSpPr/>
        <p:nvPr/>
      </p:nvGrpSpPr>
      <p:grpSpPr>
        <a:xfrm>
          <a:off x="0" y="0"/>
          <a:ext cx="0" cy="0"/>
          <a:chOff x="0" y="0"/>
          <a:chExt cx="0" cy="0"/>
        </a:xfrm>
      </p:grpSpPr>
      <p:sp>
        <p:nvSpPr>
          <p:cNvPr id="30" name="Google Shape;30;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35" name="Shape 35"/>
        <p:cNvGrpSpPr/>
        <p:nvPr/>
      </p:nvGrpSpPr>
      <p:grpSpPr>
        <a:xfrm>
          <a:off x="0" y="0"/>
          <a:ext cx="0" cy="0"/>
          <a:chOff x="0" y="0"/>
          <a:chExt cx="0" cy="0"/>
        </a:xfrm>
      </p:grpSpPr>
      <p:sp>
        <p:nvSpPr>
          <p:cNvPr id="36" name="Google Shape;36;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41" name="Shape 41"/>
        <p:cNvGrpSpPr/>
        <p:nvPr/>
      </p:nvGrpSpPr>
      <p:grpSpPr>
        <a:xfrm>
          <a:off x="0" y="0"/>
          <a:ext cx="0" cy="0"/>
          <a:chOff x="0" y="0"/>
          <a:chExt cx="0" cy="0"/>
        </a:xfrm>
      </p:grpSpPr>
      <p:sp>
        <p:nvSpPr>
          <p:cNvPr id="42" name="Google Shape;4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8" name="Shape 48"/>
        <p:cNvGrpSpPr/>
        <p:nvPr/>
      </p:nvGrpSpPr>
      <p:grpSpPr>
        <a:xfrm>
          <a:off x="0" y="0"/>
          <a:ext cx="0" cy="0"/>
          <a:chOff x="0" y="0"/>
          <a:chExt cx="0" cy="0"/>
        </a:xfrm>
      </p:grpSpPr>
      <p:sp>
        <p:nvSpPr>
          <p:cNvPr id="49" name="Google Shape;49;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62" name="Shape 62"/>
        <p:cNvGrpSpPr/>
        <p:nvPr/>
      </p:nvGrpSpPr>
      <p:grpSpPr>
        <a:xfrm>
          <a:off x="0" y="0"/>
          <a:ext cx="0" cy="0"/>
          <a:chOff x="0" y="0"/>
          <a:chExt cx="0" cy="0"/>
        </a:xfrm>
      </p:grpSpPr>
      <p:sp>
        <p:nvSpPr>
          <p:cNvPr id="63" name="Google Shape;6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Play"/>
              <a:buNone/>
              <a:defRPr b="0" i="0" sz="44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757575"/>
                </a:solidFill>
                <a:latin typeface="Arial"/>
                <a:ea typeface="Arial"/>
                <a:cs typeface="Arial"/>
                <a:sym typeface="Arial"/>
              </a:defRPr>
            </a:lvl1pPr>
            <a:lvl2pPr indent="0" lvl="1" marL="0" marR="0" rtl="0" algn="r">
              <a:spcBef>
                <a:spcPts val="0"/>
              </a:spcBef>
              <a:buNone/>
              <a:defRPr b="0" sz="1200" u="none">
                <a:solidFill>
                  <a:srgbClr val="757575"/>
                </a:solidFill>
                <a:latin typeface="Arial"/>
                <a:ea typeface="Arial"/>
                <a:cs typeface="Arial"/>
                <a:sym typeface="Arial"/>
              </a:defRPr>
            </a:lvl2pPr>
            <a:lvl3pPr indent="0" lvl="2" marL="0" marR="0" rtl="0" algn="r">
              <a:spcBef>
                <a:spcPts val="0"/>
              </a:spcBef>
              <a:buNone/>
              <a:defRPr b="0" sz="1200" u="none">
                <a:solidFill>
                  <a:srgbClr val="757575"/>
                </a:solidFill>
                <a:latin typeface="Arial"/>
                <a:ea typeface="Arial"/>
                <a:cs typeface="Arial"/>
                <a:sym typeface="Arial"/>
              </a:defRPr>
            </a:lvl3pPr>
            <a:lvl4pPr indent="0" lvl="3" marL="0" marR="0" rtl="0" algn="r">
              <a:spcBef>
                <a:spcPts val="0"/>
              </a:spcBef>
              <a:buNone/>
              <a:defRPr b="0" sz="1200" u="none">
                <a:solidFill>
                  <a:srgbClr val="757575"/>
                </a:solidFill>
                <a:latin typeface="Arial"/>
                <a:ea typeface="Arial"/>
                <a:cs typeface="Arial"/>
                <a:sym typeface="Arial"/>
              </a:defRPr>
            </a:lvl4pPr>
            <a:lvl5pPr indent="0" lvl="4" marL="0" marR="0" rtl="0" algn="r">
              <a:spcBef>
                <a:spcPts val="0"/>
              </a:spcBef>
              <a:buNone/>
              <a:defRPr b="0" sz="1200" u="none">
                <a:solidFill>
                  <a:srgbClr val="757575"/>
                </a:solidFill>
                <a:latin typeface="Arial"/>
                <a:ea typeface="Arial"/>
                <a:cs typeface="Arial"/>
                <a:sym typeface="Arial"/>
              </a:defRPr>
            </a:lvl5pPr>
            <a:lvl6pPr indent="0" lvl="5" marL="0" marR="0" rtl="0" algn="r">
              <a:spcBef>
                <a:spcPts val="0"/>
              </a:spcBef>
              <a:buNone/>
              <a:defRPr b="0" sz="1200" u="none">
                <a:solidFill>
                  <a:srgbClr val="757575"/>
                </a:solidFill>
                <a:latin typeface="Arial"/>
                <a:ea typeface="Arial"/>
                <a:cs typeface="Arial"/>
                <a:sym typeface="Arial"/>
              </a:defRPr>
            </a:lvl6pPr>
            <a:lvl7pPr indent="0" lvl="6" marL="0" marR="0" rtl="0" algn="r">
              <a:spcBef>
                <a:spcPts val="0"/>
              </a:spcBef>
              <a:buNone/>
              <a:defRPr b="0" sz="1200" u="none">
                <a:solidFill>
                  <a:srgbClr val="757575"/>
                </a:solidFill>
                <a:latin typeface="Arial"/>
                <a:ea typeface="Arial"/>
                <a:cs typeface="Arial"/>
                <a:sym typeface="Arial"/>
              </a:defRPr>
            </a:lvl7pPr>
            <a:lvl8pPr indent="0" lvl="7" marL="0" marR="0" rtl="0" algn="r">
              <a:spcBef>
                <a:spcPts val="0"/>
              </a:spcBef>
              <a:buNone/>
              <a:defRPr b="0" sz="1200" u="none">
                <a:solidFill>
                  <a:srgbClr val="757575"/>
                </a:solidFill>
                <a:latin typeface="Arial"/>
                <a:ea typeface="Arial"/>
                <a:cs typeface="Arial"/>
                <a:sym typeface="Arial"/>
              </a:defRPr>
            </a:lvl8pPr>
            <a:lvl9pPr indent="0" lvl="8" marL="0" marR="0" rtl="0" algn="r">
              <a:spcBef>
                <a:spcPts val="0"/>
              </a:spcBef>
              <a:buNone/>
              <a:defRPr b="0" sz="1200" u="non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34.png"/><Relationship Id="rId5" Type="http://schemas.openxmlformats.org/officeDocument/2006/relationships/image" Target="../media/image27.png"/><Relationship Id="rId6" Type="http://schemas.openxmlformats.org/officeDocument/2006/relationships/image" Target="../media/image23.png"/><Relationship Id="rId7"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31.png"/><Relationship Id="rId6"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30.png"/><Relationship Id="rId6"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5.png"/><Relationship Id="rId6"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hyperlink" Target="https://www.kaggle.com/datasets/jainaru/world-happiness-report-2024-yearly-updat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8.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5" name="Shape 95"/>
        <p:cNvGrpSpPr/>
        <p:nvPr/>
      </p:nvGrpSpPr>
      <p:grpSpPr>
        <a:xfrm>
          <a:off x="0" y="0"/>
          <a:ext cx="0" cy="0"/>
          <a:chOff x="0" y="0"/>
          <a:chExt cx="0" cy="0"/>
        </a:xfrm>
      </p:grpSpPr>
      <p:sp>
        <p:nvSpPr>
          <p:cNvPr id="96" name="Google Shape;96;p15"/>
          <p:cNvSpPr/>
          <p:nvPr/>
        </p:nvSpPr>
        <p:spPr>
          <a:xfrm>
            <a:off x="0" y="0"/>
            <a:ext cx="12192000" cy="68579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Une image contenant paysage, arbre, plein air, eau&#10;&#10;Description générée automatiquement" id="97" name="Google Shape;97;p15"/>
          <p:cNvPicPr preferRelativeResize="0"/>
          <p:nvPr/>
        </p:nvPicPr>
        <p:blipFill rotWithShape="1">
          <a:blip r:embed="rId3">
            <a:alphaModFix amt="50000"/>
          </a:blip>
          <a:srcRect b="9766" l="0" r="0" t="3362"/>
          <a:stretch/>
        </p:blipFill>
        <p:spPr>
          <a:xfrm>
            <a:off x="20" y="1"/>
            <a:ext cx="12191980" cy="6857999"/>
          </a:xfrm>
          <a:prstGeom prst="rect">
            <a:avLst/>
          </a:prstGeom>
          <a:noFill/>
          <a:ln>
            <a:noFill/>
          </a:ln>
        </p:spPr>
      </p:pic>
      <p:sp>
        <p:nvSpPr>
          <p:cNvPr id="98" name="Google Shape;98;p15"/>
          <p:cNvSpPr txBox="1"/>
          <p:nvPr>
            <p:ph type="ctrTitle"/>
          </p:nvPr>
        </p:nvSpPr>
        <p:spPr>
          <a:xfrm>
            <a:off x="1524000" y="1122362"/>
            <a:ext cx="9144000" cy="290051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fr-FR">
                <a:solidFill>
                  <a:srgbClr val="FFFFFF"/>
                </a:solidFill>
                <a:latin typeface="Calibri"/>
                <a:ea typeface="Calibri"/>
                <a:cs typeface="Calibri"/>
                <a:sym typeface="Calibri"/>
              </a:rPr>
              <a:t>Happiness Project</a:t>
            </a:r>
            <a:endParaRPr/>
          </a:p>
        </p:txBody>
      </p:sp>
      <p:sp>
        <p:nvSpPr>
          <p:cNvPr id="99" name="Google Shape;99;p15"/>
          <p:cNvSpPr txBox="1"/>
          <p:nvPr/>
        </p:nvSpPr>
        <p:spPr>
          <a:xfrm>
            <a:off x="4038599" y="4593771"/>
            <a:ext cx="30699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a:p>
            <a:pPr indent="0" lvl="0" marL="0" marR="0" rtl="0" algn="l">
              <a:spcBef>
                <a:spcPts val="0"/>
              </a:spcBef>
              <a:spcAft>
                <a:spcPts val="0"/>
              </a:spcAft>
              <a:buNone/>
            </a:pPr>
            <a:r>
              <a:rPr lang="fr-FR" sz="1800">
                <a:solidFill>
                  <a:schemeClr val="lt1"/>
                </a:solidFill>
                <a:latin typeface="Arial"/>
                <a:ea typeface="Arial"/>
                <a:cs typeface="Arial"/>
                <a:sym typeface="Arial"/>
              </a:rPr>
              <a:t>Thibaud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sp>
        <p:nvSpPr>
          <p:cNvPr id="226" name="Google Shape;22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27" name="Google Shape;227;p24"/>
          <p:cNvPicPr preferRelativeResize="0"/>
          <p:nvPr/>
        </p:nvPicPr>
        <p:blipFill rotWithShape="1">
          <a:blip r:embed="rId3">
            <a:alphaModFix/>
          </a:blip>
          <a:srcRect b="0" l="0" r="0" t="0"/>
          <a:stretch/>
        </p:blipFill>
        <p:spPr>
          <a:xfrm>
            <a:off x="0" y="9605"/>
            <a:ext cx="12192000" cy="68387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sp>
        <p:nvSpPr>
          <p:cNvPr id="233" name="Google Shape;23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34" name="Google Shape;234;p25"/>
          <p:cNvPicPr preferRelativeResize="0"/>
          <p:nvPr/>
        </p:nvPicPr>
        <p:blipFill rotWithShape="1">
          <a:blip r:embed="rId3">
            <a:alphaModFix/>
          </a:blip>
          <a:srcRect b="0" l="536" r="0" t="0"/>
          <a:stretch/>
        </p:blipFill>
        <p:spPr>
          <a:xfrm>
            <a:off x="65314" y="8774"/>
            <a:ext cx="12126686" cy="68404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sp>
        <p:nvSpPr>
          <p:cNvPr id="240" name="Google Shape;240;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1" name="Google Shape;241;p26"/>
          <p:cNvPicPr preferRelativeResize="0"/>
          <p:nvPr/>
        </p:nvPicPr>
        <p:blipFill rotWithShape="1">
          <a:blip r:embed="rId3">
            <a:alphaModFix/>
          </a:blip>
          <a:srcRect b="0" l="0" r="0" t="0"/>
          <a:stretch/>
        </p:blipFill>
        <p:spPr>
          <a:xfrm>
            <a:off x="0" y="2128"/>
            <a:ext cx="12192000" cy="68537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45" name="Shape 245"/>
        <p:cNvGrpSpPr/>
        <p:nvPr/>
      </p:nvGrpSpPr>
      <p:grpSpPr>
        <a:xfrm>
          <a:off x="0" y="0"/>
          <a:ext cx="0" cy="0"/>
          <a:chOff x="0" y="0"/>
          <a:chExt cx="0" cy="0"/>
        </a:xfrm>
      </p:grpSpPr>
      <p:pic>
        <p:nvPicPr>
          <p:cNvPr descr="Une image contenant plein air, paysage, plante, nature&#10;&#10;Description générée automatiquement" id="246" name="Google Shape;246;p27"/>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247" name="Google Shape;247;p27"/>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248" name="Google Shape;248;p27"/>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249" name="Google Shape;249;p27"/>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250" name="Google Shape;250;p27"/>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EXPLORATION DES DONNEES</a:t>
            </a:r>
            <a:endParaRPr sz="1800">
              <a:solidFill>
                <a:schemeClr val="dk1"/>
              </a:solidFill>
              <a:latin typeface="Arial"/>
              <a:ea typeface="Arial"/>
              <a:cs typeface="Arial"/>
              <a:sym typeface="Arial"/>
            </a:endParaRPr>
          </a:p>
        </p:txBody>
      </p:sp>
      <p:sp>
        <p:nvSpPr>
          <p:cNvPr id="251" name="Google Shape;251;p27"/>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MACHINE LEARNING</a:t>
            </a:r>
            <a:endParaRPr/>
          </a:p>
        </p:txBody>
      </p:sp>
      <p:sp>
        <p:nvSpPr>
          <p:cNvPr id="252" name="Google Shape;252;p27"/>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sp>
        <p:nvSpPr>
          <p:cNvPr id="253" name="Google Shape;253;p27"/>
          <p:cNvSpPr txBox="1"/>
          <p:nvPr/>
        </p:nvSpPr>
        <p:spPr>
          <a:xfrm>
            <a:off x="3249386" y="1371600"/>
            <a:ext cx="6727370" cy="5228098"/>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fr-FR" sz="1800">
                <a:solidFill>
                  <a:schemeClr val="dk1"/>
                </a:solidFill>
                <a:latin typeface="Calibri"/>
                <a:ea typeface="Calibri"/>
                <a:cs typeface="Calibri"/>
                <a:sym typeface="Calibri"/>
              </a:rPr>
              <a:t>Objectifs </a:t>
            </a:r>
            <a:endParaRPr b="1" sz="1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b="1" sz="1800">
              <a:solidFill>
                <a:schemeClr val="dk1"/>
              </a:solidFill>
              <a:latin typeface="Calibri"/>
              <a:ea typeface="Calibri"/>
              <a:cs typeface="Calibri"/>
              <a:sym typeface="Calibri"/>
            </a:endParaRPr>
          </a:p>
          <a:p>
            <a:pPr indent="-285750" lvl="1" marL="742950" marR="0" rtl="0" algn="l">
              <a:lnSpc>
                <a:spcPct val="90000"/>
              </a:lnSpc>
              <a:spcBef>
                <a:spcPts val="5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Déterminer dans quelle mesure les différents facteurs mesurés permettent de prédire le score de bonheur</a:t>
            </a:r>
            <a:endParaRPr b="0" i="0" sz="1800" u="none" cap="none" strike="noStrike">
              <a:solidFill>
                <a:schemeClr val="dk1"/>
              </a:solidFill>
              <a:latin typeface="Calibri"/>
              <a:ea typeface="Calibri"/>
              <a:cs typeface="Calibri"/>
              <a:sym typeface="Calibri"/>
            </a:endParaRPr>
          </a:p>
          <a:p>
            <a:pPr indent="-285750" lvl="1" marL="742950" marR="0" rtl="0" algn="l">
              <a:lnSpc>
                <a:spcPct val="90000"/>
              </a:lnSpc>
              <a:spcBef>
                <a:spcPts val="5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Identifier les facteurs clés du bonheur : déterminer quels indicateurs (PIB, soutien social, espérance de vie, ect.) influencent le plus le score de bonheurs d'un pays. </a:t>
            </a:r>
            <a:endParaRPr/>
          </a:p>
          <a:p>
            <a:pPr indent="-285750" lvl="1" marL="742950" marR="0" rtl="0" algn="l">
              <a:lnSpc>
                <a:spcPct val="90000"/>
              </a:lnSpc>
              <a:spcBef>
                <a:spcPts val="5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Prédire les scores futurs : construire des modèles prédictifs pour estimer le niveau de bonheur des pays pour les années futures en se basant sur les données historiques.</a:t>
            </a:r>
            <a:endParaRPr/>
          </a:p>
          <a:p>
            <a:pPr indent="0" lvl="1" marL="457200" marR="0" rtl="0" algn="l">
              <a:lnSpc>
                <a:spcPct val="90000"/>
              </a:lnSpc>
              <a:spcBef>
                <a:spcPts val="5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rPr b="1" lang="fr-FR" sz="1800">
                <a:solidFill>
                  <a:schemeClr val="dk1"/>
                </a:solidFill>
                <a:latin typeface="Calibri"/>
                <a:ea typeface="Calibri"/>
                <a:cs typeface="Calibri"/>
                <a:sym typeface="Calibri"/>
              </a:rPr>
              <a:t>Méthodologie </a:t>
            </a:r>
            <a:endParaRPr b="1" sz="1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None/>
            </a:pPr>
            <a:r>
              <a:t/>
            </a:r>
            <a:endParaRPr b="1" sz="1800">
              <a:solidFill>
                <a:schemeClr val="dk1"/>
              </a:solidFill>
              <a:latin typeface="Calibri"/>
              <a:ea typeface="Calibri"/>
              <a:cs typeface="Calibri"/>
              <a:sym typeface="Calibri"/>
            </a:endParaRPr>
          </a:p>
          <a:p>
            <a:pPr indent="-285750" lvl="1" marL="742950" marR="0" rtl="0" algn="l">
              <a:lnSpc>
                <a:spcPct val="90000"/>
              </a:lnSpc>
              <a:spcBef>
                <a:spcPts val="5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Trouver le modèle le plus performant </a:t>
            </a:r>
            <a:endParaRPr b="0" i="0" sz="1800" u="none" cap="none" strike="noStrike">
              <a:solidFill>
                <a:schemeClr val="dk1"/>
              </a:solidFill>
              <a:latin typeface="Calibri"/>
              <a:ea typeface="Calibri"/>
              <a:cs typeface="Calibri"/>
              <a:sym typeface="Calibri"/>
            </a:endParaRPr>
          </a:p>
          <a:p>
            <a:pPr indent="-285750" lvl="1" marL="742950" marR="0" rtl="0" algn="l">
              <a:lnSpc>
                <a:spcPct val="90000"/>
              </a:lnSpc>
              <a:spcBef>
                <a:spcPts val="500"/>
              </a:spcBef>
              <a:spcAft>
                <a:spcPts val="0"/>
              </a:spcAft>
              <a:buClr>
                <a:schemeClr val="dk1"/>
              </a:buClr>
              <a:buSzPts val="1800"/>
              <a:buFont typeface="Arial"/>
              <a:buChar char="•"/>
            </a:pPr>
            <a:r>
              <a:rPr b="0" i="0" lang="fr-FR" sz="1800" u="none" cap="none" strike="noStrike">
                <a:solidFill>
                  <a:schemeClr val="dk1"/>
                </a:solidFill>
                <a:latin typeface="Calibri"/>
                <a:ea typeface="Calibri"/>
                <a:cs typeface="Calibri"/>
                <a:sym typeface="Calibri"/>
              </a:rPr>
              <a:t>L’optimiser </a:t>
            </a:r>
            <a:endParaRPr/>
          </a:p>
          <a:p>
            <a:pPr indent="0" lvl="1" marL="457200" marR="0" rtl="0" algn="l">
              <a:lnSpc>
                <a:spcPct val="90000"/>
              </a:lnSpc>
              <a:spcBef>
                <a:spcPts val="500"/>
              </a:spcBef>
              <a:spcAft>
                <a:spcPts val="0"/>
              </a:spcAft>
              <a:buNone/>
            </a:pPr>
            <a:r>
              <a:t/>
            </a:r>
            <a:endParaRPr b="0" i="0" sz="1800" u="none" cap="none" strike="noStrike">
              <a:solidFill>
                <a:schemeClr val="dk1"/>
              </a:solidFill>
              <a:latin typeface="Calibri"/>
              <a:ea typeface="Calibri"/>
              <a:cs typeface="Calibri"/>
              <a:sym typeface="Calibri"/>
            </a:endParaRPr>
          </a:p>
          <a:p>
            <a:pPr indent="-171450" lvl="1" marL="742950" marR="0" rtl="0" algn="l">
              <a:lnSpc>
                <a:spcPct val="90000"/>
              </a:lnSpc>
              <a:spcBef>
                <a:spcPts val="5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Une image contenant Police, Graphique, logo, conception&#10;&#10;Description générée automatiquement" id="254" name="Google Shape;254;p27"/>
          <p:cNvPicPr preferRelativeResize="0"/>
          <p:nvPr/>
        </p:nvPicPr>
        <p:blipFill rotWithShape="1">
          <a:blip r:embed="rId4">
            <a:alphaModFix/>
          </a:blip>
          <a:srcRect b="0" l="0" r="0" t="0"/>
          <a:stretch/>
        </p:blipFill>
        <p:spPr>
          <a:xfrm>
            <a:off x="10354293" y="229093"/>
            <a:ext cx="1654629" cy="16655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8" name="Shape 258"/>
        <p:cNvGrpSpPr/>
        <p:nvPr/>
      </p:nvGrpSpPr>
      <p:grpSpPr>
        <a:xfrm>
          <a:off x="0" y="0"/>
          <a:ext cx="0" cy="0"/>
          <a:chOff x="0" y="0"/>
          <a:chExt cx="0" cy="0"/>
        </a:xfrm>
      </p:grpSpPr>
      <p:pic>
        <p:nvPicPr>
          <p:cNvPr descr="Une image contenant plein air, paysage, plante, nature&#10;&#10;Description générée automatiquement" id="259" name="Google Shape;259;p28"/>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260" name="Google Shape;260;p28"/>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261" name="Google Shape;261;p28"/>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262" name="Google Shape;262;p28"/>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263" name="Google Shape;263;p28"/>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EXPLORATION DES DONNEES</a:t>
            </a:r>
            <a:endParaRPr sz="1800">
              <a:solidFill>
                <a:schemeClr val="dk1"/>
              </a:solidFill>
              <a:latin typeface="Arial"/>
              <a:ea typeface="Arial"/>
              <a:cs typeface="Arial"/>
              <a:sym typeface="Arial"/>
            </a:endParaRPr>
          </a:p>
        </p:txBody>
      </p:sp>
      <p:sp>
        <p:nvSpPr>
          <p:cNvPr id="264" name="Google Shape;264;p28"/>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MACHINE LEARNING</a:t>
            </a:r>
            <a:endParaRPr/>
          </a:p>
        </p:txBody>
      </p:sp>
      <p:sp>
        <p:nvSpPr>
          <p:cNvPr id="265" name="Google Shape;265;p28"/>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pic>
        <p:nvPicPr>
          <p:cNvPr descr="Une image contenant Police, Graphique, logo, conception&#10;&#10;Description générée automatiquement" id="266" name="Google Shape;266;p28"/>
          <p:cNvPicPr preferRelativeResize="0"/>
          <p:nvPr/>
        </p:nvPicPr>
        <p:blipFill rotWithShape="1">
          <a:blip r:embed="rId4">
            <a:alphaModFix/>
          </a:blip>
          <a:srcRect b="0" l="0" r="0" t="0"/>
          <a:stretch/>
        </p:blipFill>
        <p:spPr>
          <a:xfrm>
            <a:off x="10670969" y="217217"/>
            <a:ext cx="1317172" cy="1306288"/>
          </a:xfrm>
          <a:prstGeom prst="rect">
            <a:avLst/>
          </a:prstGeom>
          <a:noFill/>
          <a:ln>
            <a:noFill/>
          </a:ln>
        </p:spPr>
      </p:pic>
      <p:sp>
        <p:nvSpPr>
          <p:cNvPr id="267" name="Google Shape;267;p28"/>
          <p:cNvSpPr txBox="1"/>
          <p:nvPr/>
        </p:nvSpPr>
        <p:spPr>
          <a:xfrm>
            <a:off x="3249386" y="1371600"/>
            <a:ext cx="6727370" cy="103259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fr-FR" sz="1800">
                <a:solidFill>
                  <a:schemeClr val="dk1"/>
                </a:solidFill>
                <a:latin typeface="Calibri"/>
                <a:ea typeface="Calibri"/>
                <a:cs typeface="Calibri"/>
                <a:sym typeface="Calibri"/>
              </a:rPr>
              <a:t>Dataset 2005 - 2023</a:t>
            </a:r>
            <a:endParaRPr/>
          </a:p>
          <a:p>
            <a:pPr indent="0" lvl="0" marL="0" marR="0" rtl="0" algn="l">
              <a:lnSpc>
                <a:spcPct val="90000"/>
              </a:lnSpc>
              <a:spcBef>
                <a:spcPts val="1000"/>
              </a:spcBef>
              <a:spcAft>
                <a:spcPts val="0"/>
              </a:spcAft>
              <a:buNone/>
            </a:pPr>
            <a:r>
              <a:t/>
            </a:r>
            <a:endParaRPr b="1" sz="1800">
              <a:solidFill>
                <a:schemeClr val="dk1"/>
              </a:solidFill>
              <a:latin typeface="Calibri"/>
              <a:ea typeface="Calibri"/>
              <a:cs typeface="Calibri"/>
              <a:sym typeface="Calibri"/>
            </a:endParaRPr>
          </a:p>
          <a:p>
            <a:pPr indent="-171450" lvl="1" marL="742950" marR="0" rtl="0" algn="l">
              <a:lnSpc>
                <a:spcPct val="90000"/>
              </a:lnSpc>
              <a:spcBef>
                <a:spcPts val="5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8" name="Google Shape;268;p28"/>
          <p:cNvPicPr preferRelativeResize="0"/>
          <p:nvPr>
            <p:ph idx="1" type="body"/>
          </p:nvPr>
        </p:nvPicPr>
        <p:blipFill rotWithShape="1">
          <a:blip r:embed="rId5">
            <a:alphaModFix/>
          </a:blip>
          <a:srcRect b="0" l="0" r="0" t="0"/>
          <a:stretch/>
        </p:blipFill>
        <p:spPr>
          <a:xfrm>
            <a:off x="3807125" y="2390911"/>
            <a:ext cx="7175431" cy="36286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72" name="Shape 272"/>
        <p:cNvGrpSpPr/>
        <p:nvPr/>
      </p:nvGrpSpPr>
      <p:grpSpPr>
        <a:xfrm>
          <a:off x="0" y="0"/>
          <a:ext cx="0" cy="0"/>
          <a:chOff x="0" y="0"/>
          <a:chExt cx="0" cy="0"/>
        </a:xfrm>
      </p:grpSpPr>
      <p:pic>
        <p:nvPicPr>
          <p:cNvPr descr="Une image contenant plein air, paysage, plante, nature&#10;&#10;Description générée automatiquement" id="273" name="Google Shape;273;p29"/>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274" name="Google Shape;274;p29"/>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275" name="Google Shape;275;p29"/>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276" name="Google Shape;276;p29"/>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277" name="Google Shape;277;p29"/>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EXPLORATION DES DONNEES</a:t>
            </a:r>
            <a:endParaRPr sz="1800">
              <a:solidFill>
                <a:schemeClr val="dk1"/>
              </a:solidFill>
              <a:latin typeface="Arial"/>
              <a:ea typeface="Arial"/>
              <a:cs typeface="Arial"/>
              <a:sym typeface="Arial"/>
            </a:endParaRPr>
          </a:p>
        </p:txBody>
      </p:sp>
      <p:sp>
        <p:nvSpPr>
          <p:cNvPr id="278" name="Google Shape;278;p29"/>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MACHINE LEARNING</a:t>
            </a:r>
            <a:endParaRPr/>
          </a:p>
        </p:txBody>
      </p:sp>
      <p:sp>
        <p:nvSpPr>
          <p:cNvPr id="279" name="Google Shape;279;p29"/>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sp>
        <p:nvSpPr>
          <p:cNvPr id="280" name="Google Shape;280;p29"/>
          <p:cNvSpPr txBox="1"/>
          <p:nvPr/>
        </p:nvSpPr>
        <p:spPr>
          <a:xfrm>
            <a:off x="3067793" y="341911"/>
            <a:ext cx="5181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Arial"/>
                <a:ea typeface="Arial"/>
                <a:cs typeface="Arial"/>
                <a:sym typeface="Arial"/>
              </a:rPr>
              <a:t>Remplacement des valeurs nulles sur Python</a:t>
            </a:r>
            <a:endParaRPr/>
          </a:p>
        </p:txBody>
      </p:sp>
      <p:pic>
        <p:nvPicPr>
          <p:cNvPr descr="Une image contenant texte, Police, ligne, capture d’écran&#10;&#10;Description générée automatiquement" id="281" name="Google Shape;281;p29"/>
          <p:cNvPicPr preferRelativeResize="0"/>
          <p:nvPr>
            <p:ph idx="1" type="body"/>
          </p:nvPr>
        </p:nvPicPr>
        <p:blipFill rotWithShape="1">
          <a:blip r:embed="rId4">
            <a:alphaModFix/>
          </a:blip>
          <a:srcRect b="0" l="0" r="0" t="4013"/>
          <a:stretch/>
        </p:blipFill>
        <p:spPr>
          <a:xfrm>
            <a:off x="3198019" y="1077218"/>
            <a:ext cx="7150419" cy="1256865"/>
          </a:xfrm>
          <a:prstGeom prst="rect">
            <a:avLst/>
          </a:prstGeom>
          <a:noFill/>
          <a:ln>
            <a:noFill/>
          </a:ln>
        </p:spPr>
      </p:pic>
      <p:pic>
        <p:nvPicPr>
          <p:cNvPr id="282" name="Google Shape;282;p29"/>
          <p:cNvPicPr preferRelativeResize="0"/>
          <p:nvPr/>
        </p:nvPicPr>
        <p:blipFill rotWithShape="1">
          <a:blip r:embed="rId5">
            <a:alphaModFix/>
          </a:blip>
          <a:srcRect b="0" l="0" r="0" t="0"/>
          <a:stretch/>
        </p:blipFill>
        <p:spPr>
          <a:xfrm>
            <a:off x="5046349" y="2457602"/>
            <a:ext cx="5163089" cy="2537063"/>
          </a:xfrm>
          <a:prstGeom prst="rect">
            <a:avLst/>
          </a:prstGeom>
          <a:noFill/>
          <a:ln>
            <a:noFill/>
          </a:ln>
        </p:spPr>
      </p:pic>
      <p:pic>
        <p:nvPicPr>
          <p:cNvPr descr="Une image contenant Police, texte, capture d’écran, ligne&#10;&#10;Description générée automatiquement" id="283" name="Google Shape;283;p29"/>
          <p:cNvPicPr preferRelativeResize="0"/>
          <p:nvPr/>
        </p:nvPicPr>
        <p:blipFill rotWithShape="1">
          <a:blip r:embed="rId6">
            <a:alphaModFix/>
          </a:blip>
          <a:srcRect b="0" l="0" r="0" t="0"/>
          <a:stretch/>
        </p:blipFill>
        <p:spPr>
          <a:xfrm>
            <a:off x="5049176" y="5125153"/>
            <a:ext cx="7147350" cy="1485502"/>
          </a:xfrm>
          <a:prstGeom prst="rect">
            <a:avLst/>
          </a:prstGeom>
          <a:noFill/>
          <a:ln>
            <a:noFill/>
          </a:ln>
        </p:spPr>
      </p:pic>
      <p:pic>
        <p:nvPicPr>
          <p:cNvPr id="284" name="Google Shape;284;p29"/>
          <p:cNvPicPr preferRelativeResize="0"/>
          <p:nvPr/>
        </p:nvPicPr>
        <p:blipFill rotWithShape="1">
          <a:blip r:embed="rId7">
            <a:alphaModFix/>
          </a:blip>
          <a:srcRect b="0" l="0" r="0" t="0"/>
          <a:stretch/>
        </p:blipFill>
        <p:spPr>
          <a:xfrm>
            <a:off x="10347613" y="3465"/>
            <a:ext cx="1859974" cy="10737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88" name="Shape 288"/>
        <p:cNvGrpSpPr/>
        <p:nvPr/>
      </p:nvGrpSpPr>
      <p:grpSpPr>
        <a:xfrm>
          <a:off x="0" y="0"/>
          <a:ext cx="0" cy="0"/>
          <a:chOff x="0" y="0"/>
          <a:chExt cx="0" cy="0"/>
        </a:xfrm>
      </p:grpSpPr>
      <p:pic>
        <p:nvPicPr>
          <p:cNvPr descr="Une image contenant plein air, paysage, plante, nature&#10;&#10;Description générée automatiquement" id="289" name="Google Shape;289;p30"/>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290" name="Google Shape;290;p30"/>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291" name="Google Shape;291;p30"/>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292" name="Google Shape;292;p30"/>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293" name="Google Shape;293;p30"/>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EXPLORATION DES DONNEES</a:t>
            </a:r>
            <a:endParaRPr sz="1800">
              <a:solidFill>
                <a:schemeClr val="dk1"/>
              </a:solidFill>
              <a:latin typeface="Arial"/>
              <a:ea typeface="Arial"/>
              <a:cs typeface="Arial"/>
              <a:sym typeface="Arial"/>
            </a:endParaRPr>
          </a:p>
        </p:txBody>
      </p:sp>
      <p:sp>
        <p:nvSpPr>
          <p:cNvPr id="294" name="Google Shape;294;p30"/>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MACHINE LEARNING</a:t>
            </a:r>
            <a:endParaRPr/>
          </a:p>
        </p:txBody>
      </p:sp>
      <p:sp>
        <p:nvSpPr>
          <p:cNvPr id="295" name="Google Shape;295;p30"/>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pic>
        <p:nvPicPr>
          <p:cNvPr descr="Une image contenant Police, Graphique, logo, conception&#10;&#10;Description générée automatiquement" id="296" name="Google Shape;296;p30"/>
          <p:cNvPicPr preferRelativeResize="0"/>
          <p:nvPr/>
        </p:nvPicPr>
        <p:blipFill rotWithShape="1">
          <a:blip r:embed="rId4">
            <a:alphaModFix/>
          </a:blip>
          <a:srcRect b="0" l="0" r="0" t="0"/>
          <a:stretch/>
        </p:blipFill>
        <p:spPr>
          <a:xfrm>
            <a:off x="10726387" y="50962"/>
            <a:ext cx="1317172" cy="1306288"/>
          </a:xfrm>
          <a:prstGeom prst="rect">
            <a:avLst/>
          </a:prstGeom>
          <a:noFill/>
          <a:ln>
            <a:noFill/>
          </a:ln>
        </p:spPr>
      </p:pic>
      <p:sp>
        <p:nvSpPr>
          <p:cNvPr id="297" name="Google Shape;297;p30"/>
          <p:cNvSpPr txBox="1"/>
          <p:nvPr/>
        </p:nvSpPr>
        <p:spPr>
          <a:xfrm>
            <a:off x="3145972" y="1442358"/>
            <a:ext cx="5181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Arial"/>
                <a:ea typeface="Arial"/>
                <a:cs typeface="Arial"/>
                <a:sym typeface="Arial"/>
              </a:rPr>
              <a:t>Gestion des variables</a:t>
            </a:r>
            <a:endParaRPr/>
          </a:p>
        </p:txBody>
      </p:sp>
      <p:pic>
        <p:nvPicPr>
          <p:cNvPr id="298" name="Google Shape;298;p30"/>
          <p:cNvPicPr preferRelativeResize="0"/>
          <p:nvPr/>
        </p:nvPicPr>
        <p:blipFill rotWithShape="1">
          <a:blip r:embed="rId5">
            <a:alphaModFix/>
          </a:blip>
          <a:srcRect b="0" l="0" r="0" t="0"/>
          <a:stretch/>
        </p:blipFill>
        <p:spPr>
          <a:xfrm>
            <a:off x="3540901" y="2975677"/>
            <a:ext cx="2810267" cy="2000529"/>
          </a:xfrm>
          <a:prstGeom prst="rect">
            <a:avLst/>
          </a:prstGeom>
          <a:noFill/>
          <a:ln>
            <a:noFill/>
          </a:ln>
        </p:spPr>
      </p:pic>
      <p:cxnSp>
        <p:nvCxnSpPr>
          <p:cNvPr id="299" name="Google Shape;299;p30"/>
          <p:cNvCxnSpPr/>
          <p:nvPr/>
        </p:nvCxnSpPr>
        <p:spPr>
          <a:xfrm>
            <a:off x="6836011" y="3974458"/>
            <a:ext cx="1947553" cy="1483"/>
          </a:xfrm>
          <a:prstGeom prst="straightConnector1">
            <a:avLst/>
          </a:prstGeom>
          <a:noFill/>
          <a:ln cap="flat" cmpd="sng" w="12700">
            <a:solidFill>
              <a:schemeClr val="accent1"/>
            </a:solidFill>
            <a:prstDash val="solid"/>
            <a:miter lim="800000"/>
            <a:headEnd len="sm" w="sm" type="none"/>
            <a:tailEnd len="med" w="med" type="triangle"/>
          </a:ln>
        </p:spPr>
      </p:cxnSp>
      <p:pic>
        <p:nvPicPr>
          <p:cNvPr descr="Une image contenant texte, capture d’écran, nombre, Police&#10;&#10;Description générée automatiquement" id="300" name="Google Shape;300;p30"/>
          <p:cNvPicPr preferRelativeResize="0"/>
          <p:nvPr/>
        </p:nvPicPr>
        <p:blipFill rotWithShape="1">
          <a:blip r:embed="rId6">
            <a:alphaModFix/>
          </a:blip>
          <a:srcRect b="0" l="0" r="0" t="0"/>
          <a:stretch/>
        </p:blipFill>
        <p:spPr>
          <a:xfrm>
            <a:off x="9091515" y="2236231"/>
            <a:ext cx="2953541" cy="39432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04" name="Shape 304"/>
        <p:cNvGrpSpPr/>
        <p:nvPr/>
      </p:nvGrpSpPr>
      <p:grpSpPr>
        <a:xfrm>
          <a:off x="0" y="0"/>
          <a:ext cx="0" cy="0"/>
          <a:chOff x="0" y="0"/>
          <a:chExt cx="0" cy="0"/>
        </a:xfrm>
      </p:grpSpPr>
      <p:pic>
        <p:nvPicPr>
          <p:cNvPr descr="Une image contenant plein air, paysage, plante, nature&#10;&#10;Description générée automatiquement" id="305" name="Google Shape;305;p31"/>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306" name="Google Shape;306;p31"/>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307" name="Google Shape;307;p31"/>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308" name="Google Shape;308;p31"/>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309" name="Google Shape;309;p31"/>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EXPLORATION DES DONNEES</a:t>
            </a:r>
            <a:endParaRPr sz="1800">
              <a:solidFill>
                <a:schemeClr val="dk1"/>
              </a:solidFill>
              <a:latin typeface="Arial"/>
              <a:ea typeface="Arial"/>
              <a:cs typeface="Arial"/>
              <a:sym typeface="Arial"/>
            </a:endParaRPr>
          </a:p>
        </p:txBody>
      </p:sp>
      <p:sp>
        <p:nvSpPr>
          <p:cNvPr id="310" name="Google Shape;310;p31"/>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MACHINE LEARNING</a:t>
            </a:r>
            <a:endParaRPr/>
          </a:p>
        </p:txBody>
      </p:sp>
      <p:sp>
        <p:nvSpPr>
          <p:cNvPr id="311" name="Google Shape;311;p31"/>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CONCLUSION</a:t>
            </a:r>
            <a:endParaRPr/>
          </a:p>
        </p:txBody>
      </p:sp>
      <p:pic>
        <p:nvPicPr>
          <p:cNvPr descr="Une image contenant Police, Graphique, logo, conception&#10;&#10;Description générée automatiquement" id="312" name="Google Shape;312;p31"/>
          <p:cNvPicPr preferRelativeResize="0"/>
          <p:nvPr/>
        </p:nvPicPr>
        <p:blipFill rotWithShape="1">
          <a:blip r:embed="rId4">
            <a:alphaModFix/>
          </a:blip>
          <a:srcRect b="0" l="0" r="0" t="0"/>
          <a:stretch/>
        </p:blipFill>
        <p:spPr>
          <a:xfrm>
            <a:off x="10795660" y="-4456"/>
            <a:ext cx="1317172" cy="1306288"/>
          </a:xfrm>
          <a:prstGeom prst="rect">
            <a:avLst/>
          </a:prstGeom>
          <a:noFill/>
          <a:ln>
            <a:noFill/>
          </a:ln>
        </p:spPr>
      </p:pic>
      <p:pic>
        <p:nvPicPr>
          <p:cNvPr descr="Une image contenant texte, Police, capture d’écran&#10;&#10;Description générée automatiquement" id="313" name="Google Shape;313;p31"/>
          <p:cNvPicPr preferRelativeResize="0"/>
          <p:nvPr/>
        </p:nvPicPr>
        <p:blipFill rotWithShape="1">
          <a:blip r:embed="rId5">
            <a:alphaModFix/>
          </a:blip>
          <a:srcRect b="0" l="0" r="0" t="0"/>
          <a:stretch/>
        </p:blipFill>
        <p:spPr>
          <a:xfrm>
            <a:off x="5507991" y="397621"/>
            <a:ext cx="4092842" cy="678066"/>
          </a:xfrm>
          <a:prstGeom prst="rect">
            <a:avLst/>
          </a:prstGeom>
          <a:noFill/>
          <a:ln>
            <a:noFill/>
          </a:ln>
        </p:spPr>
      </p:pic>
      <p:pic>
        <p:nvPicPr>
          <p:cNvPr descr="Une image contenant texte, Tracé, ligne, diagramme&#10;&#10;Description générée automatiquement" id="314" name="Google Shape;314;p31"/>
          <p:cNvPicPr preferRelativeResize="0"/>
          <p:nvPr/>
        </p:nvPicPr>
        <p:blipFill rotWithShape="1">
          <a:blip r:embed="rId6">
            <a:alphaModFix/>
          </a:blip>
          <a:srcRect b="0" l="0" r="0" t="0"/>
          <a:stretch/>
        </p:blipFill>
        <p:spPr>
          <a:xfrm>
            <a:off x="3527240" y="1464473"/>
            <a:ext cx="7928295" cy="3605737"/>
          </a:xfrm>
          <a:prstGeom prst="rect">
            <a:avLst/>
          </a:prstGeom>
          <a:noFill/>
          <a:ln>
            <a:noFill/>
          </a:ln>
        </p:spPr>
      </p:pic>
      <p:sp>
        <p:nvSpPr>
          <p:cNvPr id="315" name="Google Shape;315;p31"/>
          <p:cNvSpPr txBox="1"/>
          <p:nvPr/>
        </p:nvSpPr>
        <p:spPr>
          <a:xfrm>
            <a:off x="4207329" y="5252358"/>
            <a:ext cx="660218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Arial"/>
                <a:ea typeface="Arial"/>
                <a:cs typeface="Arial"/>
                <a:sym typeface="Arial"/>
              </a:rPr>
              <a:t>Après avoir testé différents modèles,​</a:t>
            </a:r>
            <a:endParaRPr/>
          </a:p>
          <a:p>
            <a:pPr indent="0" lvl="0" marL="0" marR="0" rtl="0" algn="l">
              <a:spcBef>
                <a:spcPts val="0"/>
              </a:spcBef>
              <a:spcAft>
                <a:spcPts val="0"/>
              </a:spcAft>
              <a:buNone/>
            </a:pPr>
            <a:r>
              <a:rPr lang="fr-FR" sz="1800">
                <a:solidFill>
                  <a:schemeClr val="dk1"/>
                </a:solidFill>
                <a:latin typeface="Arial"/>
                <a:ea typeface="Arial"/>
                <a:cs typeface="Arial"/>
                <a:sym typeface="Arial"/>
              </a:rPr>
              <a:t>nous avons constaté que le modèle de Random Forest est le plus performant en obtenant un R2 score de 0.852,  contre 0.771 pour la Ridge Régression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9" name="Shape 319"/>
        <p:cNvGrpSpPr/>
        <p:nvPr/>
      </p:nvGrpSpPr>
      <p:grpSpPr>
        <a:xfrm>
          <a:off x="0" y="0"/>
          <a:ext cx="0" cy="0"/>
          <a:chOff x="0" y="0"/>
          <a:chExt cx="0" cy="0"/>
        </a:xfrm>
      </p:grpSpPr>
      <p:pic>
        <p:nvPicPr>
          <p:cNvPr descr="Une image contenant plein air, paysage, plante, nature&#10;&#10;Description générée automatiquement" id="320" name="Google Shape;320;p32"/>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321" name="Google Shape;321;p32"/>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322" name="Google Shape;322;p32"/>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323" name="Google Shape;323;p32"/>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324" name="Google Shape;324;p32"/>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EXPLORATION DES DONNEES</a:t>
            </a:r>
            <a:endParaRPr sz="1800">
              <a:solidFill>
                <a:schemeClr val="dk1"/>
              </a:solidFill>
              <a:latin typeface="Arial"/>
              <a:ea typeface="Arial"/>
              <a:cs typeface="Arial"/>
              <a:sym typeface="Arial"/>
            </a:endParaRPr>
          </a:p>
        </p:txBody>
      </p:sp>
      <p:sp>
        <p:nvSpPr>
          <p:cNvPr id="325" name="Google Shape;325;p32"/>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MACHINE LEARNING</a:t>
            </a:r>
            <a:endParaRPr/>
          </a:p>
        </p:txBody>
      </p:sp>
      <p:sp>
        <p:nvSpPr>
          <p:cNvPr id="326" name="Google Shape;326;p32"/>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CONCLUSION</a:t>
            </a:r>
            <a:endParaRPr/>
          </a:p>
        </p:txBody>
      </p:sp>
      <p:pic>
        <p:nvPicPr>
          <p:cNvPr descr="Une image contenant Police, Graphique, logo, conception&#10;&#10;Description générée automatiquement" id="327" name="Google Shape;327;p32"/>
          <p:cNvPicPr preferRelativeResize="0"/>
          <p:nvPr/>
        </p:nvPicPr>
        <p:blipFill rotWithShape="1">
          <a:blip r:embed="rId4">
            <a:alphaModFix/>
          </a:blip>
          <a:srcRect b="0" l="0" r="0" t="0"/>
          <a:stretch/>
        </p:blipFill>
        <p:spPr>
          <a:xfrm>
            <a:off x="10880766" y="50467"/>
            <a:ext cx="1317172" cy="1306288"/>
          </a:xfrm>
          <a:prstGeom prst="rect">
            <a:avLst/>
          </a:prstGeom>
          <a:noFill/>
          <a:ln>
            <a:noFill/>
          </a:ln>
        </p:spPr>
      </p:pic>
      <p:pic>
        <p:nvPicPr>
          <p:cNvPr descr="Une image contenant texte, capture d’écran, ligne, diagramme&#10;&#10;Description générée automatiquement" id="328" name="Google Shape;328;p32"/>
          <p:cNvPicPr preferRelativeResize="0"/>
          <p:nvPr/>
        </p:nvPicPr>
        <p:blipFill rotWithShape="1">
          <a:blip r:embed="rId5">
            <a:alphaModFix/>
          </a:blip>
          <a:srcRect b="0" l="0" r="0" t="0"/>
          <a:stretch/>
        </p:blipFill>
        <p:spPr>
          <a:xfrm>
            <a:off x="3424336" y="1706109"/>
            <a:ext cx="7928990" cy="4813472"/>
          </a:xfrm>
          <a:prstGeom prst="rect">
            <a:avLst/>
          </a:prstGeom>
          <a:noFill/>
          <a:ln>
            <a:noFill/>
          </a:ln>
        </p:spPr>
      </p:pic>
      <p:sp>
        <p:nvSpPr>
          <p:cNvPr id="329" name="Google Shape;329;p32"/>
          <p:cNvSpPr txBox="1"/>
          <p:nvPr/>
        </p:nvSpPr>
        <p:spPr>
          <a:xfrm>
            <a:off x="3422073" y="585850"/>
            <a:ext cx="722811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400">
                <a:solidFill>
                  <a:schemeClr val="dk1"/>
                </a:solidFill>
                <a:latin typeface="Arial"/>
                <a:ea typeface="Arial"/>
                <a:cs typeface="Arial"/>
                <a:sym typeface="Arial"/>
              </a:rPr>
              <a:t>Le modèle de Random Forest nous donne le revenu comme principal facteur prédictif</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3" name="Shape 333"/>
        <p:cNvGrpSpPr/>
        <p:nvPr/>
      </p:nvGrpSpPr>
      <p:grpSpPr>
        <a:xfrm>
          <a:off x="0" y="0"/>
          <a:ext cx="0" cy="0"/>
          <a:chOff x="0" y="0"/>
          <a:chExt cx="0" cy="0"/>
        </a:xfrm>
      </p:grpSpPr>
      <p:pic>
        <p:nvPicPr>
          <p:cNvPr descr="Une image contenant plein air, paysage, plante, nature&#10;&#10;Description générée automatiquement" id="334" name="Google Shape;334;p33"/>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335" name="Google Shape;335;p33"/>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336" name="Google Shape;336;p33"/>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337" name="Google Shape;337;p33"/>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338" name="Google Shape;338;p33"/>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EXPLORATION DES DONNEES</a:t>
            </a:r>
            <a:endParaRPr sz="1800">
              <a:solidFill>
                <a:schemeClr val="dk1"/>
              </a:solidFill>
              <a:latin typeface="Arial"/>
              <a:ea typeface="Arial"/>
              <a:cs typeface="Arial"/>
              <a:sym typeface="Arial"/>
            </a:endParaRPr>
          </a:p>
        </p:txBody>
      </p:sp>
      <p:sp>
        <p:nvSpPr>
          <p:cNvPr id="339" name="Google Shape;339;p33"/>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MACHINE LEARNING</a:t>
            </a:r>
            <a:endParaRPr/>
          </a:p>
        </p:txBody>
      </p:sp>
      <p:sp>
        <p:nvSpPr>
          <p:cNvPr id="340" name="Google Shape;340;p33"/>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CONCLUSION</a:t>
            </a:r>
            <a:endParaRPr/>
          </a:p>
        </p:txBody>
      </p:sp>
      <p:pic>
        <p:nvPicPr>
          <p:cNvPr descr="Une image contenant Police, Graphique, logo, conception&#10;&#10;Description générée automatiquement" id="341" name="Google Shape;341;p33"/>
          <p:cNvPicPr preferRelativeResize="0"/>
          <p:nvPr/>
        </p:nvPicPr>
        <p:blipFill rotWithShape="1">
          <a:blip r:embed="rId4">
            <a:alphaModFix/>
          </a:blip>
          <a:srcRect b="0" l="0" r="0" t="0"/>
          <a:stretch/>
        </p:blipFill>
        <p:spPr>
          <a:xfrm>
            <a:off x="10672948" y="424540"/>
            <a:ext cx="1344881" cy="1306288"/>
          </a:xfrm>
          <a:prstGeom prst="rect">
            <a:avLst/>
          </a:prstGeom>
          <a:noFill/>
          <a:ln>
            <a:noFill/>
          </a:ln>
        </p:spPr>
      </p:pic>
      <p:sp>
        <p:nvSpPr>
          <p:cNvPr id="342" name="Google Shape;342;p33"/>
          <p:cNvSpPr txBox="1"/>
          <p:nvPr/>
        </p:nvSpPr>
        <p:spPr>
          <a:xfrm>
            <a:off x="3526971" y="1997528"/>
            <a:ext cx="7260771" cy="70173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Arial"/>
                <a:ea typeface="Arial"/>
                <a:cs typeface="Arial"/>
                <a:sym typeface="Arial"/>
              </a:rPr>
              <a:t>Pour conclure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fr-FR" sz="1800">
                <a:solidFill>
                  <a:schemeClr val="dk1"/>
                </a:solidFill>
                <a:latin typeface="Arial"/>
                <a:ea typeface="Arial"/>
                <a:cs typeface="Arial"/>
                <a:sym typeface="Arial"/>
              </a:rPr>
              <a:t>    Les pays les plus "heureux" sont généralement les plus développés économiquement. Les pays dont le niveau de bonheur   a le plus augmenté sont également ceux qui ont connu les taux de croissance les plus élevés, en atteste les résultats du  machine learning.</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fr-FR" sz="1800">
                <a:solidFill>
                  <a:schemeClr val="dk1"/>
                </a:solidFill>
                <a:latin typeface="Arial"/>
                <a:ea typeface="Arial"/>
                <a:cs typeface="Arial"/>
                <a:sym typeface="Arial"/>
              </a:rPr>
              <a:t>Pour aller plus loin</a:t>
            </a:r>
            <a:endParaRPr/>
          </a:p>
          <a:p>
            <a:pPr indent="0" lvl="0" marL="0" marR="0" rtl="0" algn="l">
              <a:spcBef>
                <a:spcPts val="0"/>
              </a:spcBef>
              <a:spcAft>
                <a:spcPts val="0"/>
              </a:spcAft>
              <a:buNone/>
            </a:pPr>
            <a:r>
              <a:rPr b="1" lang="fr-FR" sz="1800">
                <a:solidFill>
                  <a:schemeClr val="dk1"/>
                </a:solidFill>
                <a:latin typeface="Arial"/>
                <a:ea typeface="Arial"/>
                <a:cs typeface="Arial"/>
                <a:sym typeface="Arial"/>
              </a:rPr>
              <a:t>    </a:t>
            </a:r>
            <a:endParaRPr/>
          </a:p>
          <a:p>
            <a:pPr indent="0" lvl="0" marL="0" marR="0" rtl="0" algn="l">
              <a:spcBef>
                <a:spcPts val="0"/>
              </a:spcBef>
              <a:spcAft>
                <a:spcPts val="0"/>
              </a:spcAft>
              <a:buNone/>
            </a:pPr>
            <a:r>
              <a:rPr b="1" lang="fr-FR" sz="1800">
                <a:solidFill>
                  <a:schemeClr val="dk1"/>
                </a:solidFill>
                <a:latin typeface="Arial"/>
                <a:ea typeface="Arial"/>
                <a:cs typeface="Arial"/>
                <a:sym typeface="Arial"/>
              </a:rPr>
              <a:t>    </a:t>
            </a:r>
            <a:r>
              <a:rPr lang="fr-FR" sz="1800">
                <a:solidFill>
                  <a:schemeClr val="dk1"/>
                </a:solidFill>
                <a:latin typeface="Arial"/>
                <a:ea typeface="Arial"/>
                <a:cs typeface="Arial"/>
                <a:sym typeface="Arial"/>
              </a:rPr>
              <a:t>Pour être encore plus précis, nous pouvons rajouter au dataset d'autres facteurs qui peuvent jouer sur le niveau de bonheur dans un pays, comme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fr-FR" sz="1800">
                <a:solidFill>
                  <a:schemeClr val="dk1"/>
                </a:solidFill>
                <a:latin typeface="Arial"/>
                <a:ea typeface="Arial"/>
                <a:cs typeface="Arial"/>
                <a:sym typeface="Arial"/>
              </a:rPr>
              <a:t>            - la sécurité</a:t>
            </a:r>
            <a:endParaRPr/>
          </a:p>
          <a:p>
            <a:pPr indent="0" lvl="0" marL="0" marR="0" rtl="0" algn="l">
              <a:spcBef>
                <a:spcPts val="0"/>
              </a:spcBef>
              <a:spcAft>
                <a:spcPts val="0"/>
              </a:spcAft>
              <a:buNone/>
            </a:pPr>
            <a:r>
              <a:rPr lang="fr-FR" sz="1800">
                <a:solidFill>
                  <a:schemeClr val="dk1"/>
                </a:solidFill>
                <a:latin typeface="Arial"/>
                <a:ea typeface="Arial"/>
                <a:cs typeface="Arial"/>
                <a:sym typeface="Arial"/>
              </a:rPr>
              <a:t>            - l'accès à l'emploi </a:t>
            </a:r>
            <a:endParaRPr/>
          </a:p>
          <a:p>
            <a:pPr indent="0" lvl="0" marL="0" marR="0" rtl="0" algn="l">
              <a:spcBef>
                <a:spcPts val="0"/>
              </a:spcBef>
              <a:spcAft>
                <a:spcPts val="0"/>
              </a:spcAft>
              <a:buNone/>
            </a:pPr>
            <a:r>
              <a:rPr lang="fr-FR" sz="1800">
                <a:solidFill>
                  <a:schemeClr val="dk1"/>
                </a:solidFill>
                <a:latin typeface="Arial"/>
                <a:ea typeface="Arial"/>
                <a:cs typeface="Arial"/>
                <a:sym typeface="Arial"/>
              </a:rPr>
              <a:t>            - les changements climatiques ou catastrophes naturelles</a:t>
            </a:r>
            <a:endParaRPr/>
          </a:p>
          <a:p>
            <a:pPr indent="0" lvl="0" marL="0" marR="0" rtl="0" algn="l">
              <a:spcBef>
                <a:spcPts val="0"/>
              </a:spcBef>
              <a:spcAft>
                <a:spcPts val="0"/>
              </a:spcAft>
              <a:buNone/>
            </a:pPr>
            <a:r>
              <a:rPr lang="fr-FR" sz="1800">
                <a:solidFill>
                  <a:schemeClr val="dk1"/>
                </a:solidFill>
                <a:latin typeface="Arial"/>
                <a:ea typeface="Arial"/>
                <a:cs typeface="Arial"/>
                <a:sym typeface="Arial"/>
              </a:rPr>
              <a:t>    -  la stabilité politique </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43" name="Google Shape;343;p33"/>
          <p:cNvPicPr preferRelativeResize="0"/>
          <p:nvPr/>
        </p:nvPicPr>
        <p:blipFill rotWithShape="1">
          <a:blip r:embed="rId5">
            <a:alphaModFix/>
          </a:blip>
          <a:srcRect b="0" l="0" r="0" t="0"/>
          <a:stretch/>
        </p:blipFill>
        <p:spPr>
          <a:xfrm>
            <a:off x="7031240" y="427510"/>
            <a:ext cx="1674801" cy="1309256"/>
          </a:xfrm>
          <a:prstGeom prst="rect">
            <a:avLst/>
          </a:prstGeom>
          <a:noFill/>
          <a:ln>
            <a:noFill/>
          </a:ln>
        </p:spPr>
      </p:pic>
      <p:pic>
        <p:nvPicPr>
          <p:cNvPr id="344" name="Google Shape;344;p33"/>
          <p:cNvPicPr preferRelativeResize="0"/>
          <p:nvPr/>
        </p:nvPicPr>
        <p:blipFill rotWithShape="1">
          <a:blip r:embed="rId6">
            <a:alphaModFix/>
          </a:blip>
          <a:srcRect b="0" l="0" r="0" t="0"/>
          <a:stretch/>
        </p:blipFill>
        <p:spPr>
          <a:xfrm>
            <a:off x="8879031" y="419101"/>
            <a:ext cx="1666010" cy="1295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3" name="Shape 103"/>
        <p:cNvGrpSpPr/>
        <p:nvPr/>
      </p:nvGrpSpPr>
      <p:grpSpPr>
        <a:xfrm>
          <a:off x="0" y="0"/>
          <a:ext cx="0" cy="0"/>
          <a:chOff x="0" y="0"/>
          <a:chExt cx="0" cy="0"/>
        </a:xfrm>
      </p:grpSpPr>
      <p:sp>
        <p:nvSpPr>
          <p:cNvPr id="104" name="Google Shape;104;p16"/>
          <p:cNvSpPr txBox="1"/>
          <p:nvPr>
            <p:ph idx="1" type="body"/>
          </p:nvPr>
        </p:nvSpPr>
        <p:spPr>
          <a:xfrm>
            <a:off x="3320143" y="1265013"/>
            <a:ext cx="5932714" cy="442357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None/>
            </a:pPr>
            <a:r>
              <a:rPr b="1" lang="fr-FR" sz="1400">
                <a:latin typeface="Calibri"/>
                <a:ea typeface="Calibri"/>
                <a:cs typeface="Calibri"/>
                <a:sym typeface="Calibri"/>
              </a:rPr>
              <a:t>The World Happiness Report</a:t>
            </a:r>
            <a:r>
              <a:rPr lang="fr-FR" sz="1400">
                <a:latin typeface="Calibri"/>
                <a:ea typeface="Calibri"/>
                <a:cs typeface="Calibri"/>
                <a:sym typeface="Calibri"/>
              </a:rPr>
              <a:t> (Rapport Mondial sur le Bonheur 2024) est un rapport publié chaque année par Gallup, les Nations unies et l'Université d'Oxford. Il mesure le bonheur des populations à travers le monde et classe les pays en fonction du bien-être de leurs citoyens.</a:t>
            </a:r>
            <a:endParaRPr>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400"/>
              <a:buNone/>
            </a:pPr>
            <a:r>
              <a:t/>
            </a:r>
            <a:endParaRPr sz="1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400"/>
              <a:buNone/>
            </a:pPr>
            <a:r>
              <a:rPr lang="fr-FR" sz="1400">
                <a:latin typeface="Calibri"/>
                <a:ea typeface="Calibri"/>
                <a:cs typeface="Calibri"/>
                <a:sym typeface="Calibri"/>
              </a:rPr>
              <a:t>Ce rapport évalue le niveau de bonheur selon un score sur 10.  Il fournit également des données normalisées sur un certain nombre d’autres indicateurs socio-économiques.</a:t>
            </a:r>
            <a:endParaRPr/>
          </a:p>
          <a:p>
            <a:pPr indent="-228600" lvl="0" marL="228600" rtl="0" algn="l">
              <a:lnSpc>
                <a:spcPct val="90000"/>
              </a:lnSpc>
              <a:spcBef>
                <a:spcPts val="1000"/>
              </a:spcBef>
              <a:spcAft>
                <a:spcPts val="0"/>
              </a:spcAft>
              <a:buClr>
                <a:schemeClr val="dk1"/>
              </a:buClr>
              <a:buSzPts val="1400"/>
              <a:buNone/>
            </a:pPr>
            <a:r>
              <a:t/>
            </a:r>
            <a:endParaRPr sz="1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400"/>
              <a:buNone/>
            </a:pPr>
            <a:r>
              <a:rPr lang="fr-FR" sz="1400">
                <a:latin typeface="Calibri"/>
                <a:ea typeface="Calibri"/>
                <a:cs typeface="Calibri"/>
                <a:sym typeface="Calibri"/>
              </a:rPr>
              <a:t>Nous avons sélectionné le rapport de 2024 ainsi qu’un dataset compilant les données de 2005 à 2023, nous permettant de produire une analyse sur le temps long. </a:t>
            </a:r>
            <a:endParaRPr/>
          </a:p>
          <a:p>
            <a:pPr indent="-228600" lvl="0" marL="228600" rtl="0" algn="l">
              <a:lnSpc>
                <a:spcPct val="90000"/>
              </a:lnSpc>
              <a:spcBef>
                <a:spcPts val="1000"/>
              </a:spcBef>
              <a:spcAft>
                <a:spcPts val="0"/>
              </a:spcAft>
              <a:buClr>
                <a:schemeClr val="dk1"/>
              </a:buClr>
              <a:buSzPts val="1400"/>
              <a:buNone/>
            </a:pPr>
            <a:r>
              <a:t/>
            </a:r>
            <a:endParaRPr sz="1400">
              <a:latin typeface="Calibri"/>
              <a:ea typeface="Calibri"/>
              <a:cs typeface="Calibri"/>
              <a:sym typeface="Calibri"/>
            </a:endParaRPr>
          </a:p>
          <a:p>
            <a:pPr indent="-228600" lvl="0" marL="228600" rtl="0" algn="l">
              <a:lnSpc>
                <a:spcPct val="90000"/>
              </a:lnSpc>
              <a:spcBef>
                <a:spcPts val="1000"/>
              </a:spcBef>
              <a:spcAft>
                <a:spcPts val="0"/>
              </a:spcAft>
              <a:buClr>
                <a:schemeClr val="dk1"/>
              </a:buClr>
              <a:buSzPts val="1400"/>
              <a:buNone/>
            </a:pPr>
            <a:r>
              <a:rPr lang="fr-FR" sz="1400">
                <a:latin typeface="Calibri"/>
                <a:ea typeface="Calibri"/>
                <a:cs typeface="Calibri"/>
                <a:sym typeface="Calibri"/>
              </a:rPr>
              <a:t>Nous avons utilisé ces données pour analyser </a:t>
            </a:r>
            <a:r>
              <a:rPr b="1" lang="fr-FR" sz="1400">
                <a:latin typeface="Calibri"/>
                <a:ea typeface="Calibri"/>
                <a:cs typeface="Calibri"/>
                <a:sym typeface="Calibri"/>
              </a:rPr>
              <a:t>les facteurs qui influencent le bonheur </a:t>
            </a:r>
            <a:r>
              <a:rPr lang="fr-FR" sz="1400">
                <a:latin typeface="Calibri"/>
                <a:ea typeface="Calibri"/>
                <a:cs typeface="Calibri"/>
                <a:sym typeface="Calibri"/>
              </a:rPr>
              <a:t>dans différents pays et comment ces facteurs évoluent d'une année à l'autre.</a:t>
            </a:r>
            <a:endParaRPr>
              <a:latin typeface="Calibri"/>
              <a:ea typeface="Calibri"/>
              <a:cs typeface="Calibri"/>
              <a:sym typeface="Calibri"/>
            </a:endParaRPr>
          </a:p>
          <a:p>
            <a:pPr indent="0" lvl="0" marL="0" rtl="0" algn="l">
              <a:lnSpc>
                <a:spcPct val="90000"/>
              </a:lnSpc>
              <a:spcBef>
                <a:spcPts val="1000"/>
              </a:spcBef>
              <a:spcAft>
                <a:spcPts val="0"/>
              </a:spcAft>
              <a:buClr>
                <a:schemeClr val="dk1"/>
              </a:buClr>
              <a:buSzPts val="1400"/>
              <a:buNone/>
            </a:pPr>
            <a:r>
              <a:t/>
            </a:r>
            <a:endParaRPr sz="1400">
              <a:latin typeface="Calibri"/>
              <a:ea typeface="Calibri"/>
              <a:cs typeface="Calibri"/>
              <a:sym typeface="Calibri"/>
            </a:endParaRPr>
          </a:p>
          <a:p>
            <a:pPr indent="0" lvl="0" marL="0" rtl="0" algn="l">
              <a:lnSpc>
                <a:spcPct val="90000"/>
              </a:lnSpc>
              <a:spcBef>
                <a:spcPts val="1000"/>
              </a:spcBef>
              <a:spcAft>
                <a:spcPts val="0"/>
              </a:spcAft>
              <a:buClr>
                <a:schemeClr val="dk1"/>
              </a:buClr>
              <a:buSzPts val="1400"/>
              <a:buNone/>
            </a:pPr>
            <a:r>
              <a:t/>
            </a:r>
            <a:endParaRPr sz="1400">
              <a:latin typeface="Calibri"/>
              <a:ea typeface="Calibri"/>
              <a:cs typeface="Calibri"/>
              <a:sym typeface="Calibri"/>
            </a:endParaRPr>
          </a:p>
        </p:txBody>
      </p:sp>
      <p:pic>
        <p:nvPicPr>
          <p:cNvPr descr="Une image contenant plein air, paysage, plante, nature&#10;&#10;Description générée automatiquement" id="105" name="Google Shape;105;p16"/>
          <p:cNvPicPr preferRelativeResize="0"/>
          <p:nvPr/>
        </p:nvPicPr>
        <p:blipFill rotWithShape="1">
          <a:blip r:embed="rId3">
            <a:alphaModFix amt="58000"/>
          </a:blip>
          <a:srcRect b="158" l="0" r="21674" t="0"/>
          <a:stretch/>
        </p:blipFill>
        <p:spPr>
          <a:xfrm>
            <a:off x="0" y="0"/>
            <a:ext cx="3054933" cy="6879688"/>
          </a:xfrm>
          <a:prstGeom prst="rect">
            <a:avLst/>
          </a:prstGeom>
          <a:noFill/>
          <a:ln>
            <a:noFill/>
          </a:ln>
          <a:effectLst>
            <a:outerShdw blurRad="50800" dir="2700000" dist="38100">
              <a:srgbClr val="000000">
                <a:alpha val="40000"/>
              </a:srgbClr>
            </a:outerShdw>
          </a:effectLst>
        </p:spPr>
      </p:pic>
      <p:sp>
        <p:nvSpPr>
          <p:cNvPr id="106" name="Google Shape;106;p16"/>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INTRODUCTION</a:t>
            </a:r>
            <a:endParaRPr/>
          </a:p>
        </p:txBody>
      </p:sp>
      <p:sp>
        <p:nvSpPr>
          <p:cNvPr id="107" name="Google Shape;107;p16"/>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108" name="Google Shape;108;p16"/>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109" name="Google Shape;109;p16"/>
          <p:cNvSpPr txBox="1"/>
          <p:nvPr/>
        </p:nvSpPr>
        <p:spPr>
          <a:xfrm>
            <a:off x="416377" y="3091541"/>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EXPLORATION DES DONNEES</a:t>
            </a:r>
            <a:endParaRPr/>
          </a:p>
        </p:txBody>
      </p:sp>
      <p:sp>
        <p:nvSpPr>
          <p:cNvPr id="110" name="Google Shape;110;p16"/>
          <p:cNvSpPr txBox="1"/>
          <p:nvPr/>
        </p:nvSpPr>
        <p:spPr>
          <a:xfrm>
            <a:off x="351064" y="4066792"/>
            <a:ext cx="21880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MACHINE LEARNING</a:t>
            </a:r>
            <a:endParaRPr/>
          </a:p>
        </p:txBody>
      </p:sp>
      <p:sp>
        <p:nvSpPr>
          <p:cNvPr id="111" name="Google Shape;111;p16"/>
          <p:cNvSpPr txBox="1"/>
          <p:nvPr/>
        </p:nvSpPr>
        <p:spPr>
          <a:xfrm>
            <a:off x="413656" y="4877125"/>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pic>
        <p:nvPicPr>
          <p:cNvPr id="112" name="Google Shape;112;p16"/>
          <p:cNvPicPr preferRelativeResize="0"/>
          <p:nvPr/>
        </p:nvPicPr>
        <p:blipFill rotWithShape="1">
          <a:blip r:embed="rId4">
            <a:alphaModFix/>
          </a:blip>
          <a:srcRect b="0" l="0" r="0" t="0"/>
          <a:stretch/>
        </p:blipFill>
        <p:spPr>
          <a:xfrm>
            <a:off x="9252858" y="2155133"/>
            <a:ext cx="2764972" cy="15843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pic>
        <p:nvPicPr>
          <p:cNvPr descr="Une image contenant ciel, plein air, plante, escaliers&#10;&#10;Description générée automatiquement" id="349" name="Google Shape;349;p34"/>
          <p:cNvPicPr preferRelativeResize="0"/>
          <p:nvPr>
            <p:ph idx="1" type="body"/>
          </p:nvPr>
        </p:nvPicPr>
        <p:blipFill rotWithShape="1">
          <a:blip r:embed="rId3">
            <a:alphaModFix/>
          </a:blip>
          <a:srcRect b="0" l="0" r="0" t="15413"/>
          <a:stretch/>
        </p:blipFill>
        <p:spPr>
          <a:xfrm>
            <a:off x="20" y="10"/>
            <a:ext cx="12191980" cy="6857990"/>
          </a:xfrm>
          <a:prstGeom prst="rect">
            <a:avLst/>
          </a:prstGeom>
          <a:noFill/>
          <a:ln>
            <a:noFill/>
          </a:ln>
        </p:spPr>
      </p:pic>
      <p:sp>
        <p:nvSpPr>
          <p:cNvPr id="350" name="Google Shape;350;p34"/>
          <p:cNvSpPr/>
          <p:nvPr/>
        </p:nvSpPr>
        <p:spPr>
          <a:xfrm>
            <a:off x="0" y="5320142"/>
            <a:ext cx="12192000" cy="736551"/>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1" name="Google Shape;351;p34"/>
          <p:cNvSpPr txBox="1"/>
          <p:nvPr>
            <p:ph type="title"/>
          </p:nvPr>
        </p:nvSpPr>
        <p:spPr>
          <a:xfrm>
            <a:off x="523875" y="5317240"/>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4000"/>
              <a:buFont typeface="PMingLiU-ExtB"/>
              <a:buNone/>
            </a:pPr>
            <a:r>
              <a:rPr b="1" lang="fr-FR" sz="4000">
                <a:solidFill>
                  <a:srgbClr val="262626"/>
                </a:solidFill>
                <a:latin typeface="PMingLiU-ExtB"/>
                <a:ea typeface="PMingLiU-ExtB"/>
                <a:cs typeface="PMingLiU-ExtB"/>
                <a:sym typeface="PMingLiU-ExtB"/>
              </a:rPr>
              <a:t>Merci à tous !!!</a:t>
            </a:r>
            <a:endParaRPr/>
          </a:p>
        </p:txBody>
      </p:sp>
      <p:cxnSp>
        <p:nvCxnSpPr>
          <p:cNvPr id="352" name="Google Shape;352;p34"/>
          <p:cNvCxnSpPr/>
          <p:nvPr/>
        </p:nvCxnSpPr>
        <p:spPr>
          <a:xfrm>
            <a:off x="0" y="5241983"/>
            <a:ext cx="12192000" cy="0"/>
          </a:xfrm>
          <a:prstGeom prst="straightConnector1">
            <a:avLst/>
          </a:prstGeom>
          <a:noFill/>
          <a:ln cap="flat" cmpd="sng" w="41275">
            <a:solidFill>
              <a:schemeClr val="lt1">
                <a:alpha val="89803"/>
              </a:schemeClr>
            </a:solidFill>
            <a:prstDash val="solid"/>
            <a:miter lim="800000"/>
            <a:headEnd len="sm" w="sm" type="none"/>
            <a:tailEnd len="sm" w="sm" type="none"/>
          </a:ln>
        </p:spPr>
      </p:cxnSp>
      <p:cxnSp>
        <p:nvCxnSpPr>
          <p:cNvPr id="353" name="Google Shape;353;p34"/>
          <p:cNvCxnSpPr/>
          <p:nvPr/>
        </p:nvCxnSpPr>
        <p:spPr>
          <a:xfrm>
            <a:off x="0" y="6134852"/>
            <a:ext cx="12192000" cy="0"/>
          </a:xfrm>
          <a:prstGeom prst="straightConnector1">
            <a:avLst/>
          </a:prstGeom>
          <a:noFill/>
          <a:ln cap="flat" cmpd="sng" w="41275">
            <a:solidFill>
              <a:schemeClr val="lt1">
                <a:alpha val="89803"/>
              </a:schemeClr>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6" name="Shape 116"/>
        <p:cNvGrpSpPr/>
        <p:nvPr/>
      </p:nvGrpSpPr>
      <p:grpSpPr>
        <a:xfrm>
          <a:off x="0" y="0"/>
          <a:ext cx="0" cy="0"/>
          <a:chOff x="0" y="0"/>
          <a:chExt cx="0" cy="0"/>
        </a:xfrm>
      </p:grpSpPr>
      <p:pic>
        <p:nvPicPr>
          <p:cNvPr descr="Une image contenant plein air, paysage, plante, nature&#10;&#10;Description générée automatiquement" id="117" name="Google Shape;117;p17"/>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118" name="Google Shape;118;p17"/>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119" name="Google Shape;119;p17"/>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PRESENTATION</a:t>
            </a:r>
            <a:endParaRPr/>
          </a:p>
        </p:txBody>
      </p:sp>
      <p:sp>
        <p:nvSpPr>
          <p:cNvPr id="120" name="Google Shape;120;p17"/>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121" name="Google Shape;121;p17"/>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EXPLORATION DES DONNEES</a:t>
            </a:r>
            <a:endParaRPr sz="1800">
              <a:solidFill>
                <a:schemeClr val="dk1"/>
              </a:solidFill>
              <a:latin typeface="Arial"/>
              <a:ea typeface="Arial"/>
              <a:cs typeface="Arial"/>
              <a:sym typeface="Arial"/>
            </a:endParaRPr>
          </a:p>
        </p:txBody>
      </p:sp>
      <p:sp>
        <p:nvSpPr>
          <p:cNvPr id="122" name="Google Shape;122;p17"/>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MACHINE LEARNING</a:t>
            </a:r>
            <a:endParaRPr/>
          </a:p>
        </p:txBody>
      </p:sp>
      <p:sp>
        <p:nvSpPr>
          <p:cNvPr id="123" name="Google Shape;123;p17"/>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pic>
        <p:nvPicPr>
          <p:cNvPr descr="Une image contenant texte, capture d’écran, diagramme, nombre&#10;&#10;Description générée automatiquement" id="124" name="Google Shape;124;p17"/>
          <p:cNvPicPr preferRelativeResize="0"/>
          <p:nvPr/>
        </p:nvPicPr>
        <p:blipFill rotWithShape="1">
          <a:blip r:embed="rId4">
            <a:alphaModFix/>
          </a:blip>
          <a:srcRect b="0" l="0" r="0" t="0"/>
          <a:stretch/>
        </p:blipFill>
        <p:spPr>
          <a:xfrm>
            <a:off x="3451188" y="117197"/>
            <a:ext cx="7843157" cy="4689217"/>
          </a:xfrm>
          <a:prstGeom prst="rect">
            <a:avLst/>
          </a:prstGeom>
          <a:noFill/>
          <a:ln>
            <a:noFill/>
          </a:ln>
        </p:spPr>
      </p:pic>
      <p:sp>
        <p:nvSpPr>
          <p:cNvPr id="125" name="Google Shape;125;p17"/>
          <p:cNvSpPr txBox="1"/>
          <p:nvPr/>
        </p:nvSpPr>
        <p:spPr>
          <a:xfrm>
            <a:off x="9176657" y="5067300"/>
            <a:ext cx="274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u="sng">
                <a:solidFill>
                  <a:schemeClr val="hlink"/>
                </a:solidFill>
                <a:latin typeface="Arial"/>
                <a:ea typeface="Arial"/>
                <a:cs typeface="Arial"/>
                <a:sym typeface="Arial"/>
                <a:hlinkClick r:id="rId5"/>
              </a:rPr>
              <a:t>Source : Kaggle</a:t>
            </a:r>
            <a:endParaRPr sz="1800">
              <a:solidFill>
                <a:schemeClr val="dk1"/>
              </a:solidFill>
              <a:latin typeface="Arial"/>
              <a:ea typeface="Arial"/>
              <a:cs typeface="Arial"/>
              <a:sym typeface="Arial"/>
            </a:endParaRPr>
          </a:p>
        </p:txBody>
      </p:sp>
      <p:sp>
        <p:nvSpPr>
          <p:cNvPr id="126" name="Google Shape;126;p17"/>
          <p:cNvSpPr txBox="1"/>
          <p:nvPr/>
        </p:nvSpPr>
        <p:spPr>
          <a:xfrm>
            <a:off x="3450771" y="5067299"/>
            <a:ext cx="6999513"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Arial"/>
                <a:ea typeface="Arial"/>
                <a:cs typeface="Arial"/>
                <a:sym typeface="Arial"/>
              </a:rPr>
              <a:t>2 fichiers</a:t>
            </a:r>
            <a:br>
              <a:rPr lang="fr-FR" sz="1800">
                <a:solidFill>
                  <a:schemeClr val="dk1"/>
                </a:solidFill>
                <a:latin typeface="Arial"/>
                <a:ea typeface="Arial"/>
                <a:cs typeface="Arial"/>
                <a:sym typeface="Arial"/>
              </a:rPr>
            </a:br>
            <a:r>
              <a:rPr lang="fr-FR" sz="1800">
                <a:solidFill>
                  <a:schemeClr val="dk1"/>
                </a:solidFill>
                <a:latin typeface="Arial"/>
                <a:ea typeface="Arial"/>
                <a:cs typeface="Arial"/>
                <a:sym typeface="Arial"/>
              </a:rPr>
              <a:t>23 colonnes au total</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1" lang="fr-FR" sz="1400">
                <a:solidFill>
                  <a:schemeClr val="dk1"/>
                </a:solidFill>
                <a:latin typeface="Calibri"/>
                <a:ea typeface="Calibri"/>
                <a:cs typeface="Calibri"/>
                <a:sym typeface="Calibri"/>
              </a:rPr>
              <a:t>Ladder score </a:t>
            </a:r>
            <a:r>
              <a:rPr lang="fr-FR" sz="1400">
                <a:solidFill>
                  <a:schemeClr val="dk1"/>
                </a:solidFill>
                <a:latin typeface="Calibri"/>
                <a:ea typeface="Calibri"/>
                <a:cs typeface="Calibri"/>
                <a:sym typeface="Calibri"/>
              </a:rPr>
              <a:t>: c</a:t>
            </a:r>
            <a:r>
              <a:rPr lang="fr-FR" sz="1400">
                <a:solidFill>
                  <a:schemeClr val="dk1"/>
                </a:solidFill>
                <a:latin typeface="Arial"/>
                <a:ea typeface="Arial"/>
                <a:cs typeface="Arial"/>
                <a:sym typeface="Arial"/>
              </a:rPr>
              <a:t>'est ce qu'on appelle l'échelle de Cantril. Elle demande aux répondants de penser à une échelle, la meilleure vie possible pour eux étant un 10 et la pire vie possible étant un 0. Il leur est ensuite demandé d'évaluer leur propre vie actuelle sur cette note de 0 à 10. L</a:t>
            </a:r>
            <a:r>
              <a:rPr lang="fr-FR" sz="1400">
                <a:solidFill>
                  <a:schemeClr val="dk1"/>
                </a:solidFill>
                <a:latin typeface="Calibri"/>
                <a:ea typeface="Calibri"/>
                <a:cs typeface="Calibri"/>
                <a:sym typeface="Calibri"/>
              </a:rPr>
              <a:t>e reste sont des donnés normalisées dans des formats numériques.</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0" name="Shape 130"/>
        <p:cNvGrpSpPr/>
        <p:nvPr/>
      </p:nvGrpSpPr>
      <p:grpSpPr>
        <a:xfrm>
          <a:off x="0" y="0"/>
          <a:ext cx="0" cy="0"/>
          <a:chOff x="0" y="0"/>
          <a:chExt cx="0" cy="0"/>
        </a:xfrm>
      </p:grpSpPr>
      <p:pic>
        <p:nvPicPr>
          <p:cNvPr descr="Une image contenant plein air, paysage, plante, nature&#10;&#10;Description générée automatiquement" id="131" name="Google Shape;131;p18"/>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132" name="Google Shape;132;p18"/>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133" name="Google Shape;133;p18"/>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134" name="Google Shape;134;p18"/>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PROBLEMATIQUE</a:t>
            </a:r>
            <a:endParaRPr/>
          </a:p>
        </p:txBody>
      </p:sp>
      <p:sp>
        <p:nvSpPr>
          <p:cNvPr id="135" name="Google Shape;135;p18"/>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EXPLORATION DES DONNEES</a:t>
            </a:r>
            <a:endParaRPr sz="1800">
              <a:solidFill>
                <a:schemeClr val="dk1"/>
              </a:solidFill>
              <a:latin typeface="Arial"/>
              <a:ea typeface="Arial"/>
              <a:cs typeface="Arial"/>
              <a:sym typeface="Arial"/>
            </a:endParaRPr>
          </a:p>
        </p:txBody>
      </p:sp>
      <p:sp>
        <p:nvSpPr>
          <p:cNvPr id="136" name="Google Shape;136;p18"/>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MACHINE LEARNING</a:t>
            </a:r>
            <a:endParaRPr/>
          </a:p>
        </p:txBody>
      </p:sp>
      <p:sp>
        <p:nvSpPr>
          <p:cNvPr id="137" name="Google Shape;137;p18"/>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sp>
        <p:nvSpPr>
          <p:cNvPr id="138" name="Google Shape;138;p18"/>
          <p:cNvSpPr txBox="1"/>
          <p:nvPr/>
        </p:nvSpPr>
        <p:spPr>
          <a:xfrm>
            <a:off x="3651503" y="2644445"/>
            <a:ext cx="8392885"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2800">
                <a:solidFill>
                  <a:schemeClr val="dk1"/>
                </a:solidFill>
                <a:latin typeface="Arial"/>
                <a:ea typeface="Arial"/>
                <a:cs typeface="Arial"/>
                <a:sym typeface="Arial"/>
              </a:rPr>
              <a:t>« Comment le niveau de bonheur varie-t-il selon les pays et comment les différents facteurs étudiés l’influencent-ils? »</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2" name="Shape 142"/>
        <p:cNvGrpSpPr/>
        <p:nvPr/>
      </p:nvGrpSpPr>
      <p:grpSpPr>
        <a:xfrm>
          <a:off x="0" y="0"/>
          <a:ext cx="0" cy="0"/>
          <a:chOff x="0" y="0"/>
          <a:chExt cx="0" cy="0"/>
        </a:xfrm>
      </p:grpSpPr>
      <p:pic>
        <p:nvPicPr>
          <p:cNvPr descr="Une image contenant plein air, paysage, plante, nature&#10;&#10;Description générée automatiquement" id="143" name="Google Shape;143;p19"/>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144" name="Google Shape;144;p19"/>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145" name="Google Shape;145;p19"/>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146" name="Google Shape;146;p19"/>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147" name="Google Shape;147;p19"/>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EXPLORATION DES DONNEES</a:t>
            </a:r>
            <a:endParaRPr sz="1800">
              <a:solidFill>
                <a:schemeClr val="lt1"/>
              </a:solidFill>
              <a:latin typeface="Arial"/>
              <a:ea typeface="Arial"/>
              <a:cs typeface="Arial"/>
              <a:sym typeface="Arial"/>
            </a:endParaRPr>
          </a:p>
        </p:txBody>
      </p:sp>
      <p:sp>
        <p:nvSpPr>
          <p:cNvPr id="148" name="Google Shape;148;p19"/>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MACHINE LEARNING</a:t>
            </a:r>
            <a:endParaRPr/>
          </a:p>
        </p:txBody>
      </p:sp>
      <p:sp>
        <p:nvSpPr>
          <p:cNvPr id="149" name="Google Shape;149;p19"/>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sp>
        <p:nvSpPr>
          <p:cNvPr id="150" name="Google Shape;150;p19"/>
          <p:cNvSpPr txBox="1"/>
          <p:nvPr/>
        </p:nvSpPr>
        <p:spPr>
          <a:xfrm>
            <a:off x="3298371" y="1072241"/>
            <a:ext cx="3418112" cy="36933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Arial"/>
              <a:buAutoNum type="arabicPeriod"/>
            </a:pPr>
            <a:r>
              <a:rPr b="1" lang="fr-FR" sz="1800">
                <a:solidFill>
                  <a:schemeClr val="dk1"/>
                </a:solidFill>
                <a:latin typeface="Arial"/>
                <a:ea typeface="Arial"/>
                <a:cs typeface="Arial"/>
                <a:sym typeface="Arial"/>
              </a:rPr>
              <a:t>Changement de l'en-tête</a:t>
            </a:r>
            <a:endParaRPr/>
          </a:p>
        </p:txBody>
      </p:sp>
      <p:pic>
        <p:nvPicPr>
          <p:cNvPr descr="Une image contenant texte, capture d’écran, Police, ligne&#10;&#10;Description générée automatiquement" id="151" name="Google Shape;151;p19"/>
          <p:cNvPicPr preferRelativeResize="0"/>
          <p:nvPr/>
        </p:nvPicPr>
        <p:blipFill rotWithShape="1">
          <a:blip r:embed="rId4">
            <a:alphaModFix/>
          </a:blip>
          <a:srcRect b="0" l="0" r="0" t="0"/>
          <a:stretch/>
        </p:blipFill>
        <p:spPr>
          <a:xfrm>
            <a:off x="3299501" y="1863518"/>
            <a:ext cx="6096000" cy="412356"/>
          </a:xfrm>
          <a:prstGeom prst="rect">
            <a:avLst/>
          </a:prstGeom>
          <a:noFill/>
          <a:ln>
            <a:noFill/>
          </a:ln>
        </p:spPr>
      </p:pic>
      <p:cxnSp>
        <p:nvCxnSpPr>
          <p:cNvPr id="152" name="Google Shape;152;p19"/>
          <p:cNvCxnSpPr/>
          <p:nvPr/>
        </p:nvCxnSpPr>
        <p:spPr>
          <a:xfrm>
            <a:off x="3951514" y="2460172"/>
            <a:ext cx="21773" cy="1442355"/>
          </a:xfrm>
          <a:prstGeom prst="straightConnector1">
            <a:avLst/>
          </a:prstGeom>
          <a:noFill/>
          <a:ln cap="flat" cmpd="sng" w="19050">
            <a:solidFill>
              <a:schemeClr val="accent1"/>
            </a:solidFill>
            <a:prstDash val="solid"/>
            <a:miter lim="800000"/>
            <a:headEnd len="sm" w="sm" type="none"/>
            <a:tailEnd len="med" w="med" type="triangle"/>
          </a:ln>
        </p:spPr>
      </p:cxnSp>
      <p:pic>
        <p:nvPicPr>
          <p:cNvPr descr="Une image contenant texte, capture d’écran, ligne, Police&#10;&#10;Description générée automatiquement" id="153" name="Google Shape;153;p19"/>
          <p:cNvPicPr preferRelativeResize="0"/>
          <p:nvPr/>
        </p:nvPicPr>
        <p:blipFill rotWithShape="1">
          <a:blip r:embed="rId5">
            <a:alphaModFix/>
          </a:blip>
          <a:srcRect b="0" l="0" r="0" t="0"/>
          <a:stretch/>
        </p:blipFill>
        <p:spPr>
          <a:xfrm>
            <a:off x="3395933" y="4353505"/>
            <a:ext cx="7318075" cy="547190"/>
          </a:xfrm>
          <a:prstGeom prst="rect">
            <a:avLst/>
          </a:prstGeom>
          <a:noFill/>
          <a:ln>
            <a:noFill/>
          </a:ln>
        </p:spPr>
      </p:pic>
      <p:pic>
        <p:nvPicPr>
          <p:cNvPr id="154" name="Google Shape;154;p19"/>
          <p:cNvPicPr preferRelativeResize="0"/>
          <p:nvPr/>
        </p:nvPicPr>
        <p:blipFill rotWithShape="1">
          <a:blip r:embed="rId6">
            <a:alphaModFix/>
          </a:blip>
          <a:srcRect b="0" l="0" r="0" t="0"/>
          <a:stretch/>
        </p:blipFill>
        <p:spPr>
          <a:xfrm>
            <a:off x="10093094" y="413656"/>
            <a:ext cx="1688656" cy="1447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8" name="Shape 158"/>
        <p:cNvGrpSpPr/>
        <p:nvPr/>
      </p:nvGrpSpPr>
      <p:grpSpPr>
        <a:xfrm>
          <a:off x="0" y="0"/>
          <a:ext cx="0" cy="0"/>
          <a:chOff x="0" y="0"/>
          <a:chExt cx="0" cy="0"/>
        </a:xfrm>
      </p:grpSpPr>
      <p:pic>
        <p:nvPicPr>
          <p:cNvPr descr="Une image contenant plein air, paysage, plante, nature&#10;&#10;Description générée automatiquement" id="159" name="Google Shape;159;p20"/>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160" name="Google Shape;160;p20"/>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161" name="Google Shape;161;p20"/>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162" name="Google Shape;162;p20"/>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163" name="Google Shape;163;p20"/>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EXPLORATION DES DONNEES</a:t>
            </a:r>
            <a:endParaRPr sz="1800">
              <a:solidFill>
                <a:schemeClr val="lt1"/>
              </a:solidFill>
              <a:latin typeface="Arial"/>
              <a:ea typeface="Arial"/>
              <a:cs typeface="Arial"/>
              <a:sym typeface="Arial"/>
            </a:endParaRPr>
          </a:p>
        </p:txBody>
      </p:sp>
      <p:sp>
        <p:nvSpPr>
          <p:cNvPr id="164" name="Google Shape;164;p20"/>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MACHINE LEARNING</a:t>
            </a:r>
            <a:endParaRPr/>
          </a:p>
        </p:txBody>
      </p:sp>
      <p:sp>
        <p:nvSpPr>
          <p:cNvPr id="165" name="Google Shape;165;p20"/>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pic>
        <p:nvPicPr>
          <p:cNvPr id="166" name="Google Shape;166;p20"/>
          <p:cNvPicPr preferRelativeResize="0"/>
          <p:nvPr/>
        </p:nvPicPr>
        <p:blipFill rotWithShape="1">
          <a:blip r:embed="rId4">
            <a:alphaModFix/>
          </a:blip>
          <a:srcRect b="0" l="0" r="0" t="0"/>
          <a:stretch/>
        </p:blipFill>
        <p:spPr>
          <a:xfrm>
            <a:off x="10093094" y="413656"/>
            <a:ext cx="1688656" cy="1447801"/>
          </a:xfrm>
          <a:prstGeom prst="rect">
            <a:avLst/>
          </a:prstGeom>
          <a:noFill/>
          <a:ln>
            <a:noFill/>
          </a:ln>
        </p:spPr>
      </p:pic>
      <p:sp>
        <p:nvSpPr>
          <p:cNvPr id="167" name="Google Shape;167;p20"/>
          <p:cNvSpPr txBox="1"/>
          <p:nvPr/>
        </p:nvSpPr>
        <p:spPr>
          <a:xfrm>
            <a:off x="3298371" y="1072241"/>
            <a:ext cx="34181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Arial"/>
                <a:ea typeface="Arial"/>
                <a:cs typeface="Arial"/>
                <a:sym typeface="Arial"/>
              </a:rPr>
              <a:t>2. Remplacement des "," en "."</a:t>
            </a:r>
            <a:endParaRPr/>
          </a:p>
        </p:txBody>
      </p:sp>
      <p:pic>
        <p:nvPicPr>
          <p:cNvPr descr="Une image contenant texte, nombre, capture d’écran&#10;&#10;Description générée automatiquement" id="168" name="Google Shape;168;p20"/>
          <p:cNvPicPr preferRelativeResize="0"/>
          <p:nvPr/>
        </p:nvPicPr>
        <p:blipFill rotWithShape="1">
          <a:blip r:embed="rId5">
            <a:alphaModFix/>
          </a:blip>
          <a:srcRect b="0" l="0" r="0" t="0"/>
          <a:stretch/>
        </p:blipFill>
        <p:spPr>
          <a:xfrm>
            <a:off x="3214908" y="2461058"/>
            <a:ext cx="2882950" cy="2199617"/>
          </a:xfrm>
          <a:prstGeom prst="rect">
            <a:avLst/>
          </a:prstGeom>
          <a:noFill/>
          <a:ln>
            <a:noFill/>
          </a:ln>
        </p:spPr>
      </p:pic>
      <p:pic>
        <p:nvPicPr>
          <p:cNvPr descr="Une image contenant texte, capture d’écran, affichage, logiciel&#10;&#10;Description générée automatiquement" id="169" name="Google Shape;169;p20"/>
          <p:cNvPicPr preferRelativeResize="0"/>
          <p:nvPr/>
        </p:nvPicPr>
        <p:blipFill rotWithShape="1">
          <a:blip r:embed="rId6">
            <a:alphaModFix/>
          </a:blip>
          <a:srcRect b="0" l="0" r="0" t="0"/>
          <a:stretch/>
        </p:blipFill>
        <p:spPr>
          <a:xfrm>
            <a:off x="6298469" y="2759206"/>
            <a:ext cx="2478396" cy="1631635"/>
          </a:xfrm>
          <a:prstGeom prst="rect">
            <a:avLst/>
          </a:prstGeom>
          <a:noFill/>
          <a:ln>
            <a:noFill/>
          </a:ln>
        </p:spPr>
      </p:pic>
      <p:pic>
        <p:nvPicPr>
          <p:cNvPr descr="Une image contenant texte, capture d’écran, nombre&#10;&#10;Description générée automatiquement" id="170" name="Google Shape;170;p20"/>
          <p:cNvPicPr preferRelativeResize="0"/>
          <p:nvPr/>
        </p:nvPicPr>
        <p:blipFill rotWithShape="1">
          <a:blip r:embed="rId7">
            <a:alphaModFix/>
          </a:blip>
          <a:srcRect b="0" l="0" r="0" t="0"/>
          <a:stretch/>
        </p:blipFill>
        <p:spPr>
          <a:xfrm>
            <a:off x="8930574" y="2362090"/>
            <a:ext cx="3143518" cy="2212935"/>
          </a:xfrm>
          <a:prstGeom prst="rect">
            <a:avLst/>
          </a:prstGeom>
          <a:noFill/>
          <a:ln>
            <a:noFill/>
          </a:ln>
        </p:spPr>
      </p:pic>
      <p:sp>
        <p:nvSpPr>
          <p:cNvPr id="171" name="Google Shape;171;p20"/>
          <p:cNvSpPr/>
          <p:nvPr/>
        </p:nvSpPr>
        <p:spPr>
          <a:xfrm>
            <a:off x="6117772" y="3565070"/>
            <a:ext cx="163284" cy="114300"/>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20"/>
          <p:cNvSpPr/>
          <p:nvPr/>
        </p:nvSpPr>
        <p:spPr>
          <a:xfrm>
            <a:off x="8768443" y="3575955"/>
            <a:ext cx="163284" cy="114300"/>
          </a:xfrm>
          <a:prstGeom prst="rightArrow">
            <a:avLst>
              <a:gd fmla="val 50000" name="adj1"/>
              <a:gd fmla="val 50000" name="adj2"/>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6" name="Shape 176"/>
        <p:cNvGrpSpPr/>
        <p:nvPr/>
      </p:nvGrpSpPr>
      <p:grpSpPr>
        <a:xfrm>
          <a:off x="0" y="0"/>
          <a:ext cx="0" cy="0"/>
          <a:chOff x="0" y="0"/>
          <a:chExt cx="0" cy="0"/>
        </a:xfrm>
      </p:grpSpPr>
      <p:pic>
        <p:nvPicPr>
          <p:cNvPr descr="Une image contenant plein air, paysage, plante, nature&#10;&#10;Description générée automatiquement" id="177" name="Google Shape;177;p21"/>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178" name="Google Shape;178;p21"/>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179" name="Google Shape;179;p21"/>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180" name="Google Shape;180;p21"/>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181" name="Google Shape;181;p21"/>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EXPLORATION DES DONNEES</a:t>
            </a:r>
            <a:endParaRPr sz="1800">
              <a:solidFill>
                <a:schemeClr val="lt1"/>
              </a:solidFill>
              <a:latin typeface="Arial"/>
              <a:ea typeface="Arial"/>
              <a:cs typeface="Arial"/>
              <a:sym typeface="Arial"/>
            </a:endParaRPr>
          </a:p>
        </p:txBody>
      </p:sp>
      <p:sp>
        <p:nvSpPr>
          <p:cNvPr id="182" name="Google Shape;182;p21"/>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MACHINE LEARNING</a:t>
            </a:r>
            <a:endParaRPr/>
          </a:p>
        </p:txBody>
      </p:sp>
      <p:sp>
        <p:nvSpPr>
          <p:cNvPr id="183" name="Google Shape;183;p21"/>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pic>
        <p:nvPicPr>
          <p:cNvPr id="184" name="Google Shape;184;p21"/>
          <p:cNvPicPr preferRelativeResize="0"/>
          <p:nvPr/>
        </p:nvPicPr>
        <p:blipFill rotWithShape="1">
          <a:blip r:embed="rId4">
            <a:alphaModFix/>
          </a:blip>
          <a:srcRect b="0" l="0" r="0" t="0"/>
          <a:stretch/>
        </p:blipFill>
        <p:spPr>
          <a:xfrm>
            <a:off x="10093094" y="413656"/>
            <a:ext cx="1688656" cy="1447801"/>
          </a:xfrm>
          <a:prstGeom prst="rect">
            <a:avLst/>
          </a:prstGeom>
          <a:noFill/>
          <a:ln>
            <a:noFill/>
          </a:ln>
        </p:spPr>
      </p:pic>
      <p:sp>
        <p:nvSpPr>
          <p:cNvPr id="185" name="Google Shape;185;p21"/>
          <p:cNvSpPr txBox="1"/>
          <p:nvPr/>
        </p:nvSpPr>
        <p:spPr>
          <a:xfrm>
            <a:off x="3298371" y="1077683"/>
            <a:ext cx="56437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Arial"/>
                <a:ea typeface="Arial"/>
                <a:cs typeface="Arial"/>
                <a:sym typeface="Arial"/>
              </a:rPr>
              <a:t>3. Remplacement des valeurs manquantes en "null"</a:t>
            </a:r>
            <a:endParaRPr/>
          </a:p>
        </p:txBody>
      </p:sp>
      <p:pic>
        <p:nvPicPr>
          <p:cNvPr descr="Une image contenant texte, reçu, capture d’écran, ligne&#10;&#10;Description générée automatiquement" id="186" name="Google Shape;186;p21"/>
          <p:cNvPicPr preferRelativeResize="0"/>
          <p:nvPr/>
        </p:nvPicPr>
        <p:blipFill rotWithShape="1">
          <a:blip r:embed="rId5">
            <a:alphaModFix/>
          </a:blip>
          <a:srcRect b="0" l="0" r="0" t="0"/>
          <a:stretch/>
        </p:blipFill>
        <p:spPr>
          <a:xfrm>
            <a:off x="3675351" y="2823296"/>
            <a:ext cx="2416751" cy="1474642"/>
          </a:xfrm>
          <a:prstGeom prst="rect">
            <a:avLst/>
          </a:prstGeom>
          <a:noFill/>
          <a:ln>
            <a:noFill/>
          </a:ln>
        </p:spPr>
      </p:pic>
      <p:cxnSp>
        <p:nvCxnSpPr>
          <p:cNvPr id="187" name="Google Shape;187;p21"/>
          <p:cNvCxnSpPr/>
          <p:nvPr/>
        </p:nvCxnSpPr>
        <p:spPr>
          <a:xfrm>
            <a:off x="7041078" y="4011881"/>
            <a:ext cx="1753590" cy="555664"/>
          </a:xfrm>
          <a:prstGeom prst="straightConnector1">
            <a:avLst/>
          </a:prstGeom>
          <a:noFill/>
          <a:ln cap="flat" cmpd="sng" w="12700">
            <a:solidFill>
              <a:schemeClr val="accent1"/>
            </a:solidFill>
            <a:prstDash val="solid"/>
            <a:miter lim="800000"/>
            <a:headEnd len="sm" w="sm" type="none"/>
            <a:tailEnd len="med" w="med" type="triangle"/>
          </a:ln>
        </p:spPr>
      </p:cxnSp>
      <p:pic>
        <p:nvPicPr>
          <p:cNvPr descr="Une image contenant texte, capture d’écran, ligne, Police&#10;&#10;Description générée automatiquement" id="188" name="Google Shape;188;p21"/>
          <p:cNvPicPr preferRelativeResize="0"/>
          <p:nvPr/>
        </p:nvPicPr>
        <p:blipFill rotWithShape="1">
          <a:blip r:embed="rId6">
            <a:alphaModFix/>
          </a:blip>
          <a:srcRect b="0" l="0" r="0" t="0"/>
          <a:stretch/>
        </p:blipFill>
        <p:spPr>
          <a:xfrm>
            <a:off x="9129280" y="4628717"/>
            <a:ext cx="2592530" cy="16876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2" name="Shape 192"/>
        <p:cNvGrpSpPr/>
        <p:nvPr/>
      </p:nvGrpSpPr>
      <p:grpSpPr>
        <a:xfrm>
          <a:off x="0" y="0"/>
          <a:ext cx="0" cy="0"/>
          <a:chOff x="0" y="0"/>
          <a:chExt cx="0" cy="0"/>
        </a:xfrm>
      </p:grpSpPr>
      <p:pic>
        <p:nvPicPr>
          <p:cNvPr descr="Une image contenant plein air, paysage, plante, nature&#10;&#10;Description générée automatiquement" id="193" name="Google Shape;193;p22"/>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194" name="Google Shape;194;p22"/>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195" name="Google Shape;195;p22"/>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196" name="Google Shape;196;p22"/>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197" name="Google Shape;197;p22"/>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EXPLORATION DES DONNEES</a:t>
            </a:r>
            <a:endParaRPr sz="1800">
              <a:solidFill>
                <a:schemeClr val="lt1"/>
              </a:solidFill>
              <a:latin typeface="Arial"/>
              <a:ea typeface="Arial"/>
              <a:cs typeface="Arial"/>
              <a:sym typeface="Arial"/>
            </a:endParaRPr>
          </a:p>
        </p:txBody>
      </p:sp>
      <p:sp>
        <p:nvSpPr>
          <p:cNvPr id="198" name="Google Shape;198;p22"/>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MACHINE LEARNING</a:t>
            </a:r>
            <a:endParaRPr/>
          </a:p>
        </p:txBody>
      </p:sp>
      <p:sp>
        <p:nvSpPr>
          <p:cNvPr id="199" name="Google Shape;199;p22"/>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pic>
        <p:nvPicPr>
          <p:cNvPr id="200" name="Google Shape;200;p22"/>
          <p:cNvPicPr preferRelativeResize="0"/>
          <p:nvPr/>
        </p:nvPicPr>
        <p:blipFill rotWithShape="1">
          <a:blip r:embed="rId4">
            <a:alphaModFix/>
          </a:blip>
          <a:srcRect b="0" l="0" r="0" t="0"/>
          <a:stretch/>
        </p:blipFill>
        <p:spPr>
          <a:xfrm>
            <a:off x="10093094" y="413656"/>
            <a:ext cx="1688656" cy="1447801"/>
          </a:xfrm>
          <a:prstGeom prst="rect">
            <a:avLst/>
          </a:prstGeom>
          <a:noFill/>
          <a:ln>
            <a:noFill/>
          </a:ln>
        </p:spPr>
      </p:pic>
      <p:sp>
        <p:nvSpPr>
          <p:cNvPr id="201" name="Google Shape;201;p22"/>
          <p:cNvSpPr txBox="1"/>
          <p:nvPr/>
        </p:nvSpPr>
        <p:spPr>
          <a:xfrm>
            <a:off x="3298371" y="1077683"/>
            <a:ext cx="47624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Arial"/>
                <a:ea typeface="Arial"/>
                <a:cs typeface="Arial"/>
                <a:sym typeface="Arial"/>
              </a:rPr>
              <a:t>4. Jointures des deux datasets</a:t>
            </a:r>
            <a:endParaRPr b="1" sz="1800">
              <a:solidFill>
                <a:schemeClr val="dk1"/>
              </a:solidFill>
              <a:latin typeface="Arial"/>
              <a:ea typeface="Arial"/>
              <a:cs typeface="Arial"/>
              <a:sym typeface="Arial"/>
            </a:endParaRPr>
          </a:p>
        </p:txBody>
      </p:sp>
      <p:pic>
        <p:nvPicPr>
          <p:cNvPr descr="Une image contenant texte, capture d’écran, affichage, nombre&#10;&#10;Description générée automatiquement" id="202" name="Google Shape;202;p22"/>
          <p:cNvPicPr preferRelativeResize="0"/>
          <p:nvPr/>
        </p:nvPicPr>
        <p:blipFill rotWithShape="1">
          <a:blip r:embed="rId5">
            <a:alphaModFix/>
          </a:blip>
          <a:srcRect b="0" l="0" r="0" t="0"/>
          <a:stretch/>
        </p:blipFill>
        <p:spPr>
          <a:xfrm>
            <a:off x="3136723" y="1862446"/>
            <a:ext cx="3044101" cy="2415641"/>
          </a:xfrm>
          <a:prstGeom prst="rect">
            <a:avLst/>
          </a:prstGeom>
          <a:noFill/>
          <a:ln>
            <a:noFill/>
          </a:ln>
        </p:spPr>
      </p:pic>
      <p:pic>
        <p:nvPicPr>
          <p:cNvPr descr="Une image contenant texte, capture d’écran, nombre, Parallèle&#10;&#10;Description générée automatiquement" id="203" name="Google Shape;203;p22"/>
          <p:cNvPicPr preferRelativeResize="0"/>
          <p:nvPr/>
        </p:nvPicPr>
        <p:blipFill rotWithShape="1">
          <a:blip r:embed="rId6">
            <a:alphaModFix/>
          </a:blip>
          <a:srcRect b="0" l="0" r="0" t="0"/>
          <a:stretch/>
        </p:blipFill>
        <p:spPr>
          <a:xfrm>
            <a:off x="5130532" y="3645760"/>
            <a:ext cx="3311732" cy="2332722"/>
          </a:xfrm>
          <a:prstGeom prst="rect">
            <a:avLst/>
          </a:prstGeom>
          <a:noFill/>
          <a:ln>
            <a:noFill/>
          </a:ln>
        </p:spPr>
      </p:pic>
      <p:pic>
        <p:nvPicPr>
          <p:cNvPr descr="Une image contenant texte, capture d’écran, logiciel, nombre&#10;&#10;Description générée automatiquement" id="204" name="Google Shape;204;p22"/>
          <p:cNvPicPr preferRelativeResize="0"/>
          <p:nvPr>
            <p:ph idx="1" type="body"/>
          </p:nvPr>
        </p:nvPicPr>
        <p:blipFill rotWithShape="1">
          <a:blip r:embed="rId7">
            <a:alphaModFix/>
          </a:blip>
          <a:srcRect b="0" l="0" r="0" t="0"/>
          <a:stretch/>
        </p:blipFill>
        <p:spPr>
          <a:xfrm>
            <a:off x="8440023" y="4183447"/>
            <a:ext cx="3360092" cy="2580485"/>
          </a:xfrm>
          <a:prstGeom prst="rect">
            <a:avLst/>
          </a:prstGeom>
          <a:noFill/>
          <a:ln>
            <a:noFill/>
          </a:ln>
        </p:spPr>
      </p:pic>
      <p:cxnSp>
        <p:nvCxnSpPr>
          <p:cNvPr id="205" name="Google Shape;205;p22"/>
          <p:cNvCxnSpPr/>
          <p:nvPr/>
        </p:nvCxnSpPr>
        <p:spPr>
          <a:xfrm>
            <a:off x="6583879" y="2210790"/>
            <a:ext cx="4510643" cy="1539336"/>
          </a:xfrm>
          <a:prstGeom prst="straightConnector1">
            <a:avLst/>
          </a:prstGeom>
          <a:noFill/>
          <a:ln cap="flat" cmpd="sng" w="12700">
            <a:solidFill>
              <a:schemeClr val="accent1"/>
            </a:solidFill>
            <a:prstDash val="solid"/>
            <a:miter lim="800000"/>
            <a:headEnd len="sm" w="sm" type="none"/>
            <a:tailEnd len="med" w="med" type="triangle"/>
          </a:ln>
        </p:spPr>
      </p:cxnSp>
      <p:pic>
        <p:nvPicPr>
          <p:cNvPr id="206" name="Google Shape;206;p22"/>
          <p:cNvPicPr preferRelativeResize="0"/>
          <p:nvPr/>
        </p:nvPicPr>
        <p:blipFill rotWithShape="1">
          <a:blip r:embed="rId8">
            <a:alphaModFix/>
          </a:blip>
          <a:srcRect b="0" l="0" r="0" t="0"/>
          <a:stretch/>
        </p:blipFill>
        <p:spPr>
          <a:xfrm>
            <a:off x="8060871" y="2575352"/>
            <a:ext cx="1349829" cy="8146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10" name="Shape 210"/>
        <p:cNvGrpSpPr/>
        <p:nvPr/>
      </p:nvGrpSpPr>
      <p:grpSpPr>
        <a:xfrm>
          <a:off x="0" y="0"/>
          <a:ext cx="0" cy="0"/>
          <a:chOff x="0" y="0"/>
          <a:chExt cx="0" cy="0"/>
        </a:xfrm>
      </p:grpSpPr>
      <p:pic>
        <p:nvPicPr>
          <p:cNvPr descr="Une image contenant plein air, paysage, plante, nature&#10;&#10;Description générée automatiquement" id="211" name="Google Shape;211;p23"/>
          <p:cNvPicPr preferRelativeResize="0"/>
          <p:nvPr/>
        </p:nvPicPr>
        <p:blipFill rotWithShape="1">
          <a:blip r:embed="rId3">
            <a:alphaModFix amt="58000"/>
          </a:blip>
          <a:srcRect b="158" l="0" r="21674" t="0"/>
          <a:stretch/>
        </p:blipFill>
        <p:spPr>
          <a:xfrm>
            <a:off x="1125" y="0"/>
            <a:ext cx="3054933" cy="6879688"/>
          </a:xfrm>
          <a:prstGeom prst="rect">
            <a:avLst/>
          </a:prstGeom>
          <a:noFill/>
          <a:ln>
            <a:noFill/>
          </a:ln>
          <a:effectLst>
            <a:outerShdw blurRad="50800" dir="2700000" dist="38100">
              <a:srgbClr val="000000">
                <a:alpha val="40000"/>
              </a:srgbClr>
            </a:outerShdw>
          </a:effectLst>
        </p:spPr>
      </p:pic>
      <p:sp>
        <p:nvSpPr>
          <p:cNvPr id="212" name="Google Shape;212;p23"/>
          <p:cNvSpPr txBox="1"/>
          <p:nvPr/>
        </p:nvSpPr>
        <p:spPr>
          <a:xfrm>
            <a:off x="413656" y="707571"/>
            <a:ext cx="2231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INTRODUCTION</a:t>
            </a:r>
            <a:endParaRPr/>
          </a:p>
        </p:txBody>
      </p:sp>
      <p:sp>
        <p:nvSpPr>
          <p:cNvPr id="213" name="Google Shape;213;p23"/>
          <p:cNvSpPr txBox="1"/>
          <p:nvPr/>
        </p:nvSpPr>
        <p:spPr>
          <a:xfrm>
            <a:off x="413657" y="1523999"/>
            <a:ext cx="1937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PRESENTATION</a:t>
            </a:r>
            <a:endParaRPr/>
          </a:p>
        </p:txBody>
      </p:sp>
      <p:sp>
        <p:nvSpPr>
          <p:cNvPr id="214" name="Google Shape;214;p23"/>
          <p:cNvSpPr txBox="1"/>
          <p:nvPr/>
        </p:nvSpPr>
        <p:spPr>
          <a:xfrm>
            <a:off x="413657" y="2275113"/>
            <a:ext cx="20628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PROBLEMATIQUE</a:t>
            </a:r>
            <a:endParaRPr/>
          </a:p>
        </p:txBody>
      </p:sp>
      <p:sp>
        <p:nvSpPr>
          <p:cNvPr id="215" name="Google Shape;215;p23"/>
          <p:cNvSpPr txBox="1"/>
          <p:nvPr/>
        </p:nvSpPr>
        <p:spPr>
          <a:xfrm>
            <a:off x="451756" y="3069770"/>
            <a:ext cx="22914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lt1"/>
                </a:solidFill>
                <a:latin typeface="Calibri"/>
                <a:ea typeface="Calibri"/>
                <a:cs typeface="Calibri"/>
                <a:sym typeface="Calibri"/>
              </a:rPr>
              <a:t>EXPLORATION DES DONNEES</a:t>
            </a:r>
            <a:endParaRPr sz="1800">
              <a:solidFill>
                <a:schemeClr val="lt1"/>
              </a:solidFill>
              <a:latin typeface="Arial"/>
              <a:ea typeface="Arial"/>
              <a:cs typeface="Arial"/>
              <a:sym typeface="Arial"/>
            </a:endParaRPr>
          </a:p>
        </p:txBody>
      </p:sp>
      <p:sp>
        <p:nvSpPr>
          <p:cNvPr id="216" name="Google Shape;216;p23"/>
          <p:cNvSpPr txBox="1"/>
          <p:nvPr/>
        </p:nvSpPr>
        <p:spPr>
          <a:xfrm>
            <a:off x="468085" y="4208068"/>
            <a:ext cx="2291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MACHINE LEARNING</a:t>
            </a:r>
            <a:endParaRPr/>
          </a:p>
        </p:txBody>
      </p:sp>
      <p:sp>
        <p:nvSpPr>
          <p:cNvPr id="217" name="Google Shape;217;p23"/>
          <p:cNvSpPr txBox="1"/>
          <p:nvPr/>
        </p:nvSpPr>
        <p:spPr>
          <a:xfrm>
            <a:off x="468085" y="5069367"/>
            <a:ext cx="15566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Calibri"/>
                <a:ea typeface="Calibri"/>
                <a:cs typeface="Calibri"/>
                <a:sym typeface="Calibri"/>
              </a:rPr>
              <a:t>CONCLUSION</a:t>
            </a:r>
            <a:endParaRPr/>
          </a:p>
        </p:txBody>
      </p:sp>
      <p:pic>
        <p:nvPicPr>
          <p:cNvPr id="218" name="Google Shape;218;p23"/>
          <p:cNvPicPr preferRelativeResize="0"/>
          <p:nvPr/>
        </p:nvPicPr>
        <p:blipFill rotWithShape="1">
          <a:blip r:embed="rId4">
            <a:alphaModFix/>
          </a:blip>
          <a:srcRect b="0" l="0" r="0" t="0"/>
          <a:stretch/>
        </p:blipFill>
        <p:spPr>
          <a:xfrm>
            <a:off x="10093094" y="413656"/>
            <a:ext cx="1688656" cy="1447801"/>
          </a:xfrm>
          <a:prstGeom prst="rect">
            <a:avLst/>
          </a:prstGeom>
          <a:noFill/>
          <a:ln>
            <a:noFill/>
          </a:ln>
        </p:spPr>
      </p:pic>
      <p:sp>
        <p:nvSpPr>
          <p:cNvPr id="219" name="Google Shape;219;p23"/>
          <p:cNvSpPr txBox="1"/>
          <p:nvPr/>
        </p:nvSpPr>
        <p:spPr>
          <a:xfrm>
            <a:off x="3298371" y="1077683"/>
            <a:ext cx="47624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chemeClr val="dk1"/>
                </a:solidFill>
                <a:latin typeface="Arial"/>
                <a:ea typeface="Arial"/>
                <a:cs typeface="Arial"/>
                <a:sym typeface="Arial"/>
              </a:rPr>
              <a:t>5. Ajout d'une colonne "year" dans le dataset 2024</a:t>
            </a:r>
            <a:endParaRPr/>
          </a:p>
        </p:txBody>
      </p:sp>
      <p:pic>
        <p:nvPicPr>
          <p:cNvPr descr="Une image contenant texte, capture d’écran, affichage, logiciel&#10;&#10;Description générée automatiquement" id="220" name="Google Shape;220;p23"/>
          <p:cNvPicPr preferRelativeResize="0"/>
          <p:nvPr/>
        </p:nvPicPr>
        <p:blipFill rotWithShape="1">
          <a:blip r:embed="rId5">
            <a:alphaModFix/>
          </a:blip>
          <a:srcRect b="0" l="0" r="0" t="0"/>
          <a:stretch/>
        </p:blipFill>
        <p:spPr>
          <a:xfrm>
            <a:off x="3980353" y="2084892"/>
            <a:ext cx="6615936" cy="4385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