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5.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6.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7.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8.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9.xml" ContentType="application/vnd.openxmlformats-officedocument.them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10.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 id="2147483694" r:id="rId3"/>
    <p:sldMasterId id="2147483721" r:id="rId4"/>
    <p:sldMasterId id="2147483748" r:id="rId5"/>
    <p:sldMasterId id="2147483802" r:id="rId6"/>
    <p:sldMasterId id="2147483829" r:id="rId7"/>
    <p:sldMasterId id="2147483856" r:id="rId8"/>
    <p:sldMasterId id="2147483883" r:id="rId9"/>
    <p:sldMasterId id="2147483910" r:id="rId10"/>
    <p:sldMasterId id="2147483937" r:id="rId11"/>
  </p:sldMasterIdLst>
  <p:notesMasterIdLst>
    <p:notesMasterId r:id="rId39"/>
  </p:notesMasterIdLst>
  <p:handoutMasterIdLst>
    <p:handoutMasterId r:id="rId40"/>
  </p:handoutMasterIdLst>
  <p:sldIdLst>
    <p:sldId id="256" r:id="rId12"/>
    <p:sldId id="375" r:id="rId13"/>
    <p:sldId id="408" r:id="rId14"/>
    <p:sldId id="410" r:id="rId15"/>
    <p:sldId id="411" r:id="rId16"/>
    <p:sldId id="412" r:id="rId17"/>
    <p:sldId id="413" r:id="rId18"/>
    <p:sldId id="409" r:id="rId19"/>
    <p:sldId id="389" r:id="rId20"/>
    <p:sldId id="398" r:id="rId21"/>
    <p:sldId id="404" r:id="rId22"/>
    <p:sldId id="405" r:id="rId23"/>
    <p:sldId id="406" r:id="rId24"/>
    <p:sldId id="407" r:id="rId25"/>
    <p:sldId id="393" r:id="rId26"/>
    <p:sldId id="414" r:id="rId27"/>
    <p:sldId id="415" r:id="rId28"/>
    <p:sldId id="416" r:id="rId29"/>
    <p:sldId id="417" r:id="rId30"/>
    <p:sldId id="418" r:id="rId31"/>
    <p:sldId id="422" r:id="rId32"/>
    <p:sldId id="420" r:id="rId33"/>
    <p:sldId id="423" r:id="rId34"/>
    <p:sldId id="424" r:id="rId35"/>
    <p:sldId id="425" r:id="rId36"/>
    <p:sldId id="421" r:id="rId37"/>
    <p:sldId id="394" r:id="rId3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CDCDC"/>
    <a:srgbClr val="426BB3"/>
    <a:srgbClr val="819CCC"/>
    <a:srgbClr val="96DCFA"/>
    <a:srgbClr val="D6D4D4"/>
    <a:srgbClr val="B7DBD5"/>
    <a:srgbClr val="8AA0C2"/>
    <a:srgbClr val="575757"/>
    <a:srgbClr val="496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1" autoAdjust="0"/>
    <p:restoredTop sz="96510" autoAdjust="0"/>
  </p:normalViewPr>
  <p:slideViewPr>
    <p:cSldViewPr snapToGrid="0">
      <p:cViewPr>
        <p:scale>
          <a:sx n="66" d="100"/>
          <a:sy n="66" d="100"/>
        </p:scale>
        <p:origin x="-48" y="-48"/>
      </p:cViewPr>
      <p:guideLst>
        <p:guide orient="horz" pos="2160"/>
        <p:guide pos="384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743076B-7916-4337-8102-EEF622C805E4}" type="datetimeFigureOut">
              <a:rPr lang="en-US" smtClean="0"/>
              <a:t>3/11/2020</a:t>
            </a:fld>
            <a:endParaRPr lang="en-US"/>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7F7565E-DACC-4DDB-8157-BD7B0D968435}" type="slidenum">
              <a:rPr lang="en-US" smtClean="0"/>
              <a:t>‹#›</a:t>
            </a:fld>
            <a:endParaRPr lang="en-US"/>
          </a:p>
        </p:txBody>
      </p:sp>
    </p:spTree>
    <p:extLst>
      <p:ext uri="{BB962C8B-B14F-4D97-AF65-F5344CB8AC3E}">
        <p14:creationId xmlns:p14="http://schemas.microsoft.com/office/powerpoint/2010/main" val="468599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A37D31F-B7E4-4167-B718-5630A84C8001}" type="datetimeFigureOut">
              <a:rPr lang="en-US" smtClean="0"/>
              <a:t>3/11/2020</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4C6290F-4429-4EED-9BC4-8F20F29E377C}" type="slidenum">
              <a:rPr lang="en-US" smtClean="0"/>
              <a:t>‹#›</a:t>
            </a:fld>
            <a:endParaRPr lang="en-US"/>
          </a:p>
        </p:txBody>
      </p:sp>
    </p:spTree>
    <p:extLst>
      <p:ext uri="{BB962C8B-B14F-4D97-AF65-F5344CB8AC3E}">
        <p14:creationId xmlns:p14="http://schemas.microsoft.com/office/powerpoint/2010/main" val="327419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7F3CE7-ED39-4DCA-B997-3091546AA5B2}" type="slidenum">
              <a:rPr lang="de-DE" smtClean="0"/>
              <a:t>4</a:t>
            </a:fld>
            <a:endParaRPr lang="de-DE"/>
          </a:p>
        </p:txBody>
      </p:sp>
    </p:spTree>
    <p:extLst>
      <p:ext uri="{BB962C8B-B14F-4D97-AF65-F5344CB8AC3E}">
        <p14:creationId xmlns:p14="http://schemas.microsoft.com/office/powerpoint/2010/main" val="410585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C6290F-4429-4EED-9BC4-8F20F29E377C}" type="slidenum">
              <a:rPr lang="en-US" smtClean="0"/>
              <a:t>14</a:t>
            </a:fld>
            <a:endParaRPr lang="en-US"/>
          </a:p>
        </p:txBody>
      </p:sp>
    </p:spTree>
    <p:extLst>
      <p:ext uri="{BB962C8B-B14F-4D97-AF65-F5344CB8AC3E}">
        <p14:creationId xmlns:p14="http://schemas.microsoft.com/office/powerpoint/2010/main" val="44846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77F3CE7-ED39-4DCA-B997-3091546AA5B2}" type="slidenum">
              <a:rPr lang="de-DE" smtClean="0"/>
              <a:t>5</a:t>
            </a:fld>
            <a:endParaRPr lang="de-DE"/>
          </a:p>
        </p:txBody>
      </p:sp>
    </p:spTree>
    <p:extLst>
      <p:ext uri="{BB962C8B-B14F-4D97-AF65-F5344CB8AC3E}">
        <p14:creationId xmlns:p14="http://schemas.microsoft.com/office/powerpoint/2010/main" val="9338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77F3CE7-ED39-4DCA-B997-3091546AA5B2}" type="slidenum">
              <a:rPr lang="de-DE" smtClean="0"/>
              <a:t>6</a:t>
            </a:fld>
            <a:endParaRPr lang="de-DE"/>
          </a:p>
        </p:txBody>
      </p:sp>
    </p:spTree>
    <p:extLst>
      <p:ext uri="{BB962C8B-B14F-4D97-AF65-F5344CB8AC3E}">
        <p14:creationId xmlns:p14="http://schemas.microsoft.com/office/powerpoint/2010/main" val="156151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77F3CE7-ED39-4DCA-B997-3091546AA5B2}" type="slidenum">
              <a:rPr lang="de-DE" smtClean="0"/>
              <a:t>7</a:t>
            </a:fld>
            <a:endParaRPr lang="de-DE"/>
          </a:p>
        </p:txBody>
      </p:sp>
    </p:spTree>
    <p:extLst>
      <p:ext uri="{BB962C8B-B14F-4D97-AF65-F5344CB8AC3E}">
        <p14:creationId xmlns:p14="http://schemas.microsoft.com/office/powerpoint/2010/main" val="147538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C6290F-4429-4EED-9BC4-8F20F29E377C}" type="slidenum">
              <a:rPr lang="en-US" smtClean="0"/>
              <a:t>9</a:t>
            </a:fld>
            <a:endParaRPr lang="en-US"/>
          </a:p>
        </p:txBody>
      </p:sp>
    </p:spTree>
    <p:extLst>
      <p:ext uri="{BB962C8B-B14F-4D97-AF65-F5344CB8AC3E}">
        <p14:creationId xmlns:p14="http://schemas.microsoft.com/office/powerpoint/2010/main" val="448461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C6290F-4429-4EED-9BC4-8F20F29E377C}" type="slidenum">
              <a:rPr lang="en-US" smtClean="0"/>
              <a:t>10</a:t>
            </a:fld>
            <a:endParaRPr lang="en-US"/>
          </a:p>
        </p:txBody>
      </p:sp>
    </p:spTree>
    <p:extLst>
      <p:ext uri="{BB962C8B-B14F-4D97-AF65-F5344CB8AC3E}">
        <p14:creationId xmlns:p14="http://schemas.microsoft.com/office/powerpoint/2010/main" val="320161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C6290F-4429-4EED-9BC4-8F20F29E377C}" type="slidenum">
              <a:rPr lang="en-US" smtClean="0"/>
              <a:t>11</a:t>
            </a:fld>
            <a:endParaRPr lang="en-US"/>
          </a:p>
        </p:txBody>
      </p:sp>
    </p:spTree>
    <p:extLst>
      <p:ext uri="{BB962C8B-B14F-4D97-AF65-F5344CB8AC3E}">
        <p14:creationId xmlns:p14="http://schemas.microsoft.com/office/powerpoint/2010/main" val="44846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C6290F-4429-4EED-9BC4-8F20F29E377C}" type="slidenum">
              <a:rPr lang="en-US" smtClean="0"/>
              <a:t>12</a:t>
            </a:fld>
            <a:endParaRPr lang="en-US"/>
          </a:p>
        </p:txBody>
      </p:sp>
    </p:spTree>
    <p:extLst>
      <p:ext uri="{BB962C8B-B14F-4D97-AF65-F5344CB8AC3E}">
        <p14:creationId xmlns:p14="http://schemas.microsoft.com/office/powerpoint/2010/main" val="44846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C6290F-4429-4EED-9BC4-8F20F29E377C}" type="slidenum">
              <a:rPr lang="en-US" smtClean="0"/>
              <a:t>13</a:t>
            </a:fld>
            <a:endParaRPr lang="en-US"/>
          </a:p>
        </p:txBody>
      </p:sp>
    </p:spTree>
    <p:extLst>
      <p:ext uri="{BB962C8B-B14F-4D97-AF65-F5344CB8AC3E}">
        <p14:creationId xmlns:p14="http://schemas.microsoft.com/office/powerpoint/2010/main" val="448461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0.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0.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0.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sz="800">
                <a:solidFill>
                  <a:schemeClr val="tx1"/>
                </a:solidFill>
                <a:latin typeface="Arial" panose="020B0604020202020204" pitchFamily="34" charset="0"/>
                <a:cs typeface="Arial" panose="020B0604020202020204" pitchFamily="34" charset="0"/>
              </a:defRPr>
            </a:lvl1pPr>
          </a:lstStyle>
          <a:p>
            <a:endParaRPr lang="en-US" dirty="0"/>
          </a:p>
        </p:txBody>
      </p:sp>
      <p:sp>
        <p:nvSpPr>
          <p:cNvPr id="9" name="Rectangle 8"/>
          <p:cNvSpPr/>
          <p:nvPr userDrawn="1"/>
        </p:nvSpPr>
        <p:spPr>
          <a:xfrm>
            <a:off x="389" y="2"/>
            <a:ext cx="5896947" cy="4581523"/>
          </a:xfrm>
          <a:prstGeom prst="rect">
            <a:avLst/>
          </a:prstGeo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33399" y="612043"/>
            <a:ext cx="5138385" cy="2387600"/>
          </a:xfrm>
          <a:prstGeom prst="rect">
            <a:avLst/>
          </a:prstGeom>
        </p:spPr>
        <p:txBody>
          <a:bodyPr anchor="b"/>
          <a:lstStyle>
            <a:lvl1pPr algn="ctr">
              <a:defRPr sz="4400" baseline="0">
                <a:solidFill>
                  <a:srgbClr val="293D8E"/>
                </a:solidFill>
                <a:latin typeface="+mj-lt"/>
              </a:defRPr>
            </a:lvl1pPr>
          </a:lstStyle>
          <a:p>
            <a:r>
              <a:rPr lang="en-US" dirty="0" smtClean="0"/>
              <a:t>Choose Title</a:t>
            </a:r>
            <a:endParaRPr lang="en-US" dirty="0"/>
          </a:p>
        </p:txBody>
      </p:sp>
      <p:pic>
        <p:nvPicPr>
          <p:cNvPr id="10"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60201" y="5843102"/>
            <a:ext cx="2034974" cy="508928"/>
          </a:xfrm>
          <a:prstGeom prst="rect">
            <a:avLst/>
          </a:prstGeom>
        </p:spPr>
      </p:pic>
      <p:pic>
        <p:nvPicPr>
          <p:cNvPr id="12" name="Picture Placeholder 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5897335" y="63"/>
            <a:ext cx="6294725" cy="458152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3" name="Content Placeholder 22"/>
          <p:cNvSpPr>
            <a:spLocks noGrp="1"/>
          </p:cNvSpPr>
          <p:nvPr>
            <p:ph sz="quarter" idx="13" hasCustomPrompt="1"/>
          </p:nvPr>
        </p:nvSpPr>
        <p:spPr>
          <a:xfrm>
            <a:off x="533460" y="3333750"/>
            <a:ext cx="5138386" cy="914400"/>
          </a:xfrm>
          <a:prstGeom prst="rect">
            <a:avLst/>
          </a:prstGeom>
        </p:spPr>
        <p:txBody>
          <a:bodyPr>
            <a:normAutofit/>
          </a:bodyPr>
          <a:lstStyle>
            <a:lvl1pPr marL="0" indent="0">
              <a:buNone/>
              <a:defRPr sz="1800" b="1" baseline="0">
                <a:solidFill>
                  <a:srgbClr val="293D8E"/>
                </a:solidFill>
                <a:latin typeface="+mj-lt"/>
              </a:defRPr>
            </a:lvl1pPr>
          </a:lstStyle>
          <a:p>
            <a:pPr lvl="0"/>
            <a:r>
              <a:rPr lang="en-US" dirty="0" smtClean="0"/>
              <a:t>ALLIANZ BENELUX</a:t>
            </a:r>
            <a:br>
              <a:rPr lang="en-US" dirty="0" smtClean="0"/>
            </a:br>
            <a:r>
              <a:rPr lang="en-US" dirty="0" smtClean="0"/>
              <a:t>Date</a:t>
            </a:r>
            <a:endParaRPr lang="en-US" dirty="0"/>
          </a:p>
        </p:txBody>
      </p:sp>
      <p:sp>
        <p:nvSpPr>
          <p:cNvPr id="25" name="Date Placeholder 3"/>
          <p:cNvSpPr txBox="1">
            <a:spLocks/>
          </p:cNvSpPr>
          <p:nvPr userDrawn="1"/>
        </p:nvSpPr>
        <p:spPr>
          <a:xfrm>
            <a:off x="338199" y="635400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smtClean="0">
                <a:solidFill>
                  <a:schemeClr val="tx1"/>
                </a:solidFill>
                <a:latin typeface="Arial" panose="020B0604020202020204" pitchFamily="34" charset="0"/>
                <a:cs typeface="Arial" panose="020B0604020202020204" pitchFamily="34" charset="0"/>
              </a:rPr>
              <a:t>© Copyright Allianz</a:t>
            </a:r>
            <a:endParaRPr lang="en-GB"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6166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62"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90"/>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80"/>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201352148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53"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53"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823998230"/>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53"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82439099"/>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53"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65" y="1272933"/>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53" y="768223"/>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745940286"/>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53"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933"/>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59" y="1272933"/>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53" y="768223"/>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88241747"/>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50" y="1530048"/>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434" y="1530048"/>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53"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53"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337427789"/>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53"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53"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19"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07766003"/>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53"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53"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19"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102"/>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25839712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53"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46"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90"/>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973814231"/>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0"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53"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53"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14840274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1" y="4845104"/>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33" y="4845104"/>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16" y="4845104"/>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51"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135"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917"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53"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53"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6010628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62"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62"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62"/>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8"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1190106957"/>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3"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33"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15"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54" y="2032053"/>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132" y="2032053"/>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51" y="2032053"/>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53"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53"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115206004"/>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53" y="4322287"/>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53" y="2030157"/>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53" y="4322287"/>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53"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53"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53"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57"/>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53"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53"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07063079"/>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53" y="4322287"/>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53" y="4333880"/>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53" y="4322287"/>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53"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53"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53"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80"/>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53"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53"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93608110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565139"/>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42"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70"/>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60"/>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3710736082"/>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42"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42"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42"/>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38"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1988015128"/>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920"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42"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38" y="5841749"/>
            <a:ext cx="2035239" cy="508810"/>
          </a:xfrm>
          <a:prstGeom prst="rect">
            <a:avLst/>
          </a:prstGeom>
        </p:spPr>
      </p:pic>
      <p:sp>
        <p:nvSpPr>
          <p:cNvPr id="2" name="Titel 1"/>
          <p:cNvSpPr>
            <a:spLocks noGrp="1"/>
          </p:cNvSpPr>
          <p:nvPr>
            <p:ph type="title" hasCustomPrompt="1"/>
          </p:nvPr>
        </p:nvSpPr>
        <p:spPr>
          <a:xfrm>
            <a:off x="6096794" y="765362"/>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1400839967"/>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42" y="42"/>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38" y="5841749"/>
            <a:ext cx="2035239" cy="508810"/>
          </a:xfrm>
          <a:prstGeom prst="rect">
            <a:avLst/>
          </a:prstGeom>
        </p:spPr>
      </p:pic>
      <p:sp>
        <p:nvSpPr>
          <p:cNvPr id="5" name="Textplatzhalter 4"/>
          <p:cNvSpPr>
            <a:spLocks noGrp="1"/>
          </p:cNvSpPr>
          <p:nvPr>
            <p:ph type="body" sz="quarter" idx="13" hasCustomPrompt="1"/>
          </p:nvPr>
        </p:nvSpPr>
        <p:spPr>
          <a:xfrm>
            <a:off x="508066" y="3053684"/>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62"/>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3180978718"/>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42" y="42"/>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38" y="5841749"/>
            <a:ext cx="2035239" cy="508810"/>
          </a:xfrm>
          <a:prstGeom prst="rect">
            <a:avLst/>
          </a:prstGeom>
        </p:spPr>
      </p:pic>
      <p:sp>
        <p:nvSpPr>
          <p:cNvPr id="5" name="Textplatzhalter 4"/>
          <p:cNvSpPr>
            <a:spLocks noGrp="1"/>
          </p:cNvSpPr>
          <p:nvPr>
            <p:ph type="body" sz="quarter" idx="13" hasCustomPrompt="1"/>
          </p:nvPr>
        </p:nvSpPr>
        <p:spPr>
          <a:xfrm>
            <a:off x="508066" y="3053684"/>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62"/>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052263977"/>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42"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669325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940"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62"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8" y="5841749"/>
            <a:ext cx="2035239" cy="508810"/>
          </a:xfrm>
          <a:prstGeom prst="rect">
            <a:avLst/>
          </a:prstGeom>
        </p:spPr>
      </p:pic>
      <p:sp>
        <p:nvSpPr>
          <p:cNvPr id="2" name="Titel 1"/>
          <p:cNvSpPr>
            <a:spLocks noGrp="1"/>
          </p:cNvSpPr>
          <p:nvPr>
            <p:ph type="title" hasCustomPrompt="1"/>
          </p:nvPr>
        </p:nvSpPr>
        <p:spPr>
          <a:xfrm>
            <a:off x="6096794" y="765382"/>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3192000296"/>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34"/>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08" y="3559979"/>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42"/>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542389760"/>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51"/>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08" y="3559979"/>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42" y="42"/>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04504529"/>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51"/>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50"/>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108"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108" y="3559979"/>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753084069"/>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42" y="550023"/>
            <a:ext cx="6095999" cy="6308019"/>
          </a:xfrm>
          <a:prstGeom prst="rect">
            <a:avLst/>
          </a:prstGeom>
        </p:spPr>
      </p:pic>
      <p:sp>
        <p:nvSpPr>
          <p:cNvPr id="2" name="Titel 1"/>
          <p:cNvSpPr>
            <a:spLocks noGrp="1"/>
          </p:cNvSpPr>
          <p:nvPr>
            <p:ph type="title" hasCustomPrompt="1"/>
          </p:nvPr>
        </p:nvSpPr>
        <p:spPr>
          <a:xfrm>
            <a:off x="265148" y="2552150"/>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108"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25019734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42" y="550023"/>
            <a:ext cx="6095999" cy="6308019"/>
          </a:xfrm>
          <a:prstGeom prst="rect">
            <a:avLst/>
          </a:prstGeom>
        </p:spPr>
      </p:pic>
      <p:sp>
        <p:nvSpPr>
          <p:cNvPr id="55" name="Textplatzhalter 54"/>
          <p:cNvSpPr>
            <a:spLocks noGrp="1"/>
          </p:cNvSpPr>
          <p:nvPr>
            <p:ph type="body" sz="quarter" idx="14" hasCustomPrompt="1"/>
          </p:nvPr>
        </p:nvSpPr>
        <p:spPr>
          <a:xfrm>
            <a:off x="508108"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76" y="3559980"/>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16215305"/>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4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42"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607053851"/>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4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42"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378742894"/>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42"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47769160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42"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54" y="1272922"/>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42" y="768212"/>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161926030"/>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42"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922"/>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48" y="1272922"/>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42" y="768212"/>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0399601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62" y="62"/>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8" y="5841749"/>
            <a:ext cx="2035239" cy="508810"/>
          </a:xfrm>
          <a:prstGeom prst="rect">
            <a:avLst/>
          </a:prstGeom>
        </p:spPr>
      </p:pic>
      <p:sp>
        <p:nvSpPr>
          <p:cNvPr id="5" name="Textplatzhalter 4"/>
          <p:cNvSpPr>
            <a:spLocks noGrp="1"/>
          </p:cNvSpPr>
          <p:nvPr>
            <p:ph type="body" sz="quarter" idx="13" hasCustomPrompt="1"/>
          </p:nvPr>
        </p:nvSpPr>
        <p:spPr>
          <a:xfrm>
            <a:off x="508066" y="3053704"/>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82"/>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155362470"/>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39" y="1530037"/>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423" y="1530037"/>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4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42"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053873361"/>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42"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42"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08"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50938818"/>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42"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42"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08"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091"/>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152763980"/>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42"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35"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79"/>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182123743"/>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39"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4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42"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890914860"/>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40" y="4845093"/>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22" y="4845093"/>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05" y="4845093"/>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40"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124"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906"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4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42"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92668204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42"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22"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04"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43" y="2032042"/>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121" y="2032042"/>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40" y="2032042"/>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4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42"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962121267"/>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42" y="4322276"/>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42" y="2030146"/>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42" y="4322276"/>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42"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42"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42"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46"/>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4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42"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301544573"/>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42" y="4322276"/>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42" y="4333869"/>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42" y="4322276"/>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42"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42"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42"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69"/>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4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42"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59" y="26033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124700404"/>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834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62" y="62"/>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8" y="5841749"/>
            <a:ext cx="2035239" cy="508810"/>
          </a:xfrm>
          <a:prstGeom prst="rect">
            <a:avLst/>
          </a:prstGeom>
        </p:spPr>
      </p:pic>
      <p:sp>
        <p:nvSpPr>
          <p:cNvPr id="5" name="Textplatzhalter 4"/>
          <p:cNvSpPr>
            <a:spLocks noGrp="1"/>
          </p:cNvSpPr>
          <p:nvPr>
            <p:ph type="body" sz="quarter" idx="13" hasCustomPrompt="1"/>
          </p:nvPr>
        </p:nvSpPr>
        <p:spPr>
          <a:xfrm>
            <a:off x="508066" y="3053704"/>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82"/>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3968296783"/>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35"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63"/>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53"/>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1356060319"/>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35"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35"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35"/>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31"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4093898204"/>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913"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35"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31" y="5841749"/>
            <a:ext cx="2035239" cy="508810"/>
          </a:xfrm>
          <a:prstGeom prst="rect">
            <a:avLst/>
          </a:prstGeom>
        </p:spPr>
      </p:pic>
      <p:sp>
        <p:nvSpPr>
          <p:cNvPr id="2" name="Titel 1"/>
          <p:cNvSpPr>
            <a:spLocks noGrp="1"/>
          </p:cNvSpPr>
          <p:nvPr>
            <p:ph type="title" hasCustomPrompt="1"/>
          </p:nvPr>
        </p:nvSpPr>
        <p:spPr>
          <a:xfrm>
            <a:off x="6096794" y="765355"/>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4144321365"/>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35" y="35"/>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31" y="5841749"/>
            <a:ext cx="2035239" cy="508810"/>
          </a:xfrm>
          <a:prstGeom prst="rect">
            <a:avLst/>
          </a:prstGeom>
        </p:spPr>
      </p:pic>
      <p:sp>
        <p:nvSpPr>
          <p:cNvPr id="5" name="Textplatzhalter 4"/>
          <p:cNvSpPr>
            <a:spLocks noGrp="1"/>
          </p:cNvSpPr>
          <p:nvPr>
            <p:ph type="body" sz="quarter" idx="13" hasCustomPrompt="1"/>
          </p:nvPr>
        </p:nvSpPr>
        <p:spPr>
          <a:xfrm>
            <a:off x="508066" y="3053677"/>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55"/>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3213856300"/>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35" y="35"/>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31" y="5841749"/>
            <a:ext cx="2035239" cy="508810"/>
          </a:xfrm>
          <a:prstGeom prst="rect">
            <a:avLst/>
          </a:prstGeom>
        </p:spPr>
      </p:pic>
      <p:sp>
        <p:nvSpPr>
          <p:cNvPr id="5" name="Textplatzhalter 4"/>
          <p:cNvSpPr>
            <a:spLocks noGrp="1"/>
          </p:cNvSpPr>
          <p:nvPr>
            <p:ph type="body" sz="quarter" idx="13" hasCustomPrompt="1"/>
          </p:nvPr>
        </p:nvSpPr>
        <p:spPr>
          <a:xfrm>
            <a:off x="508066" y="3053677"/>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55"/>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853064163"/>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35"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815256712"/>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27"/>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01" y="3559972"/>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35"/>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52442423"/>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44"/>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01" y="3559972"/>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35" y="35"/>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464893768"/>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44"/>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43"/>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101"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101" y="3559972"/>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134654666"/>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35" y="550016"/>
            <a:ext cx="6095999" cy="6308019"/>
          </a:xfrm>
          <a:prstGeom prst="rect">
            <a:avLst/>
          </a:prstGeom>
        </p:spPr>
      </p:pic>
      <p:sp>
        <p:nvSpPr>
          <p:cNvPr id="2" name="Titel 1"/>
          <p:cNvSpPr>
            <a:spLocks noGrp="1"/>
          </p:cNvSpPr>
          <p:nvPr>
            <p:ph type="title" hasCustomPrompt="1"/>
          </p:nvPr>
        </p:nvSpPr>
        <p:spPr>
          <a:xfrm>
            <a:off x="265148" y="2552143"/>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101"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29244787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62"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84300730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35" y="550016"/>
            <a:ext cx="6095999" cy="6308019"/>
          </a:xfrm>
          <a:prstGeom prst="rect">
            <a:avLst/>
          </a:prstGeom>
        </p:spPr>
      </p:pic>
      <p:sp>
        <p:nvSpPr>
          <p:cNvPr id="55" name="Textplatzhalter 54"/>
          <p:cNvSpPr>
            <a:spLocks noGrp="1"/>
          </p:cNvSpPr>
          <p:nvPr>
            <p:ph type="body" sz="quarter" idx="14" hasCustomPrompt="1"/>
          </p:nvPr>
        </p:nvSpPr>
        <p:spPr>
          <a:xfrm>
            <a:off x="508101"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69" y="3559973"/>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233895990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35"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35"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995597635"/>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35"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35"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14868605"/>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35"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92079628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35"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47" y="1272915"/>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35" y="768205"/>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615491844"/>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35"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915"/>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41" y="1272915"/>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35" y="768205"/>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565376203"/>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32" y="1530030"/>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416" y="1530030"/>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35"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35"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445935488"/>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35"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35"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01"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626439103"/>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35"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35"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01"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084"/>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224079395"/>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35"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28"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72"/>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4781380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54"/>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28" y="3559999"/>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62"/>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42418945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32"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35"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35"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921724177"/>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33" y="4845086"/>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15" y="4845086"/>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98" y="4845086"/>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33"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117"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899"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35"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35"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096845173"/>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35"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15"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97"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36" y="2032035"/>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114" y="2032035"/>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33" y="2032035"/>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35"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35"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188847397"/>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35" y="4322269"/>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35" y="2030139"/>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35" y="4322269"/>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35"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35"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35"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39"/>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35"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35"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931796314"/>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35" y="4322269"/>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35" y="4333862"/>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35" y="4322269"/>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35"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35"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35"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62"/>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35"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35"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52" y="260324"/>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36956935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380223"/>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28"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56"/>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46"/>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385604213"/>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28"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28"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28"/>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24"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2596825691"/>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906"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28"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24" y="5841749"/>
            <a:ext cx="2035239" cy="508810"/>
          </a:xfrm>
          <a:prstGeom prst="rect">
            <a:avLst/>
          </a:prstGeom>
        </p:spPr>
      </p:pic>
      <p:sp>
        <p:nvSpPr>
          <p:cNvPr id="2" name="Titel 1"/>
          <p:cNvSpPr>
            <a:spLocks noGrp="1"/>
          </p:cNvSpPr>
          <p:nvPr>
            <p:ph type="title" hasCustomPrompt="1"/>
          </p:nvPr>
        </p:nvSpPr>
        <p:spPr>
          <a:xfrm>
            <a:off x="6096794" y="765348"/>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2372136561"/>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28" y="28"/>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24" y="5841749"/>
            <a:ext cx="2035239" cy="508810"/>
          </a:xfrm>
          <a:prstGeom prst="rect">
            <a:avLst/>
          </a:prstGeom>
        </p:spPr>
      </p:pic>
      <p:sp>
        <p:nvSpPr>
          <p:cNvPr id="5" name="Textplatzhalter 4"/>
          <p:cNvSpPr>
            <a:spLocks noGrp="1"/>
          </p:cNvSpPr>
          <p:nvPr>
            <p:ph type="body" sz="quarter" idx="13" hasCustomPrompt="1"/>
          </p:nvPr>
        </p:nvSpPr>
        <p:spPr>
          <a:xfrm>
            <a:off x="508066" y="3053670"/>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48"/>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8364283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71"/>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28" y="3559999"/>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62" y="62"/>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809526077"/>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28" y="28"/>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24" y="5841749"/>
            <a:ext cx="2035239" cy="508810"/>
          </a:xfrm>
          <a:prstGeom prst="rect">
            <a:avLst/>
          </a:prstGeom>
        </p:spPr>
      </p:pic>
      <p:sp>
        <p:nvSpPr>
          <p:cNvPr id="5" name="Textplatzhalter 4"/>
          <p:cNvSpPr>
            <a:spLocks noGrp="1"/>
          </p:cNvSpPr>
          <p:nvPr>
            <p:ph type="body" sz="quarter" idx="13" hasCustomPrompt="1"/>
          </p:nvPr>
        </p:nvSpPr>
        <p:spPr>
          <a:xfrm>
            <a:off x="508066" y="3053670"/>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48"/>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944336730"/>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28"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571010335"/>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20"/>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094" y="3559965"/>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28"/>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144630392"/>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37"/>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094" y="3559965"/>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28" y="28"/>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762100996"/>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37"/>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36"/>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094"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094" y="3559965"/>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965164203"/>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28" y="550009"/>
            <a:ext cx="6095999" cy="6308019"/>
          </a:xfrm>
          <a:prstGeom prst="rect">
            <a:avLst/>
          </a:prstGeom>
        </p:spPr>
      </p:pic>
      <p:sp>
        <p:nvSpPr>
          <p:cNvPr id="2" name="Titel 1"/>
          <p:cNvSpPr>
            <a:spLocks noGrp="1"/>
          </p:cNvSpPr>
          <p:nvPr>
            <p:ph type="title" hasCustomPrompt="1"/>
          </p:nvPr>
        </p:nvSpPr>
        <p:spPr>
          <a:xfrm>
            <a:off x="265148" y="2552136"/>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94"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1371012886"/>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28" y="550009"/>
            <a:ext cx="6095999" cy="6308019"/>
          </a:xfrm>
          <a:prstGeom prst="rect">
            <a:avLst/>
          </a:prstGeom>
        </p:spPr>
      </p:pic>
      <p:sp>
        <p:nvSpPr>
          <p:cNvPr id="55" name="Textplatzhalter 54"/>
          <p:cNvSpPr>
            <a:spLocks noGrp="1"/>
          </p:cNvSpPr>
          <p:nvPr>
            <p:ph type="body" sz="quarter" idx="14" hasCustomPrompt="1"/>
          </p:nvPr>
        </p:nvSpPr>
        <p:spPr>
          <a:xfrm>
            <a:off x="508094"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62" y="3559966"/>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4037843591"/>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28"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28"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80153335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28"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28"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221463072"/>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28"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8774307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71"/>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70"/>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128"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128" y="3559999"/>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527144282"/>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28"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40" y="1272908"/>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28" y="768198"/>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026800910"/>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28"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908"/>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34" y="1272908"/>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28" y="768198"/>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291813745"/>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25" y="1530023"/>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409" y="1530023"/>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28"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28"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274089266"/>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28"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28"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94"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644905515"/>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28"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28"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94"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077"/>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30719123"/>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28"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21"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65"/>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575564467"/>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25"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28"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28"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54891217"/>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26" y="4845079"/>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08" y="4845079"/>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91" y="4845079"/>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26"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110"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892"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28"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28"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084162397"/>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28"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08"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90"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29" y="2032028"/>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107" y="2032028"/>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26" y="2032028"/>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28"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28"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790772214"/>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28" y="4322262"/>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28" y="2030132"/>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28" y="4322262"/>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28"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28"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28"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32"/>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28"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28"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2892613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62" y="550043"/>
            <a:ext cx="6095999" cy="6308019"/>
          </a:xfrm>
          <a:prstGeom prst="rect">
            <a:avLst/>
          </a:prstGeom>
        </p:spPr>
      </p:pic>
      <p:sp>
        <p:nvSpPr>
          <p:cNvPr id="2" name="Titel 1"/>
          <p:cNvSpPr>
            <a:spLocks noGrp="1"/>
          </p:cNvSpPr>
          <p:nvPr>
            <p:ph type="title" hasCustomPrompt="1"/>
          </p:nvPr>
        </p:nvSpPr>
        <p:spPr>
          <a:xfrm>
            <a:off x="265148" y="2552170"/>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128"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25853759"/>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28" y="4322262"/>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28" y="433385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28" y="4322262"/>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28"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28"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28"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55"/>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28"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28"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45" y="260317"/>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429867999"/>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887279"/>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20"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48"/>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38"/>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1685489068"/>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20"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20"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20"/>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16"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3419783996"/>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898"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20"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16" y="5841749"/>
            <a:ext cx="2035239" cy="508810"/>
          </a:xfrm>
          <a:prstGeom prst="rect">
            <a:avLst/>
          </a:prstGeom>
        </p:spPr>
      </p:pic>
      <p:sp>
        <p:nvSpPr>
          <p:cNvPr id="2" name="Titel 1"/>
          <p:cNvSpPr>
            <a:spLocks noGrp="1"/>
          </p:cNvSpPr>
          <p:nvPr>
            <p:ph type="title" hasCustomPrompt="1"/>
          </p:nvPr>
        </p:nvSpPr>
        <p:spPr>
          <a:xfrm>
            <a:off x="6096794" y="765340"/>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2544923701"/>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20" y="20"/>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16" y="5841749"/>
            <a:ext cx="2035239" cy="508810"/>
          </a:xfrm>
          <a:prstGeom prst="rect">
            <a:avLst/>
          </a:prstGeom>
        </p:spPr>
      </p:pic>
      <p:sp>
        <p:nvSpPr>
          <p:cNvPr id="5" name="Textplatzhalter 4"/>
          <p:cNvSpPr>
            <a:spLocks noGrp="1"/>
          </p:cNvSpPr>
          <p:nvPr>
            <p:ph type="body" sz="quarter" idx="13" hasCustomPrompt="1"/>
          </p:nvPr>
        </p:nvSpPr>
        <p:spPr>
          <a:xfrm>
            <a:off x="508066" y="3053662"/>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40"/>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951079487"/>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20" y="20"/>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16" y="5841749"/>
            <a:ext cx="2035239" cy="508810"/>
          </a:xfrm>
          <a:prstGeom prst="rect">
            <a:avLst/>
          </a:prstGeom>
        </p:spPr>
      </p:pic>
      <p:sp>
        <p:nvSpPr>
          <p:cNvPr id="5" name="Textplatzhalter 4"/>
          <p:cNvSpPr>
            <a:spLocks noGrp="1"/>
          </p:cNvSpPr>
          <p:nvPr>
            <p:ph type="body" sz="quarter" idx="13" hasCustomPrompt="1"/>
          </p:nvPr>
        </p:nvSpPr>
        <p:spPr>
          <a:xfrm>
            <a:off x="508066" y="3053662"/>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40"/>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697966514"/>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20"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321817726"/>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12"/>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086" y="3559957"/>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20"/>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789077536"/>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29"/>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086" y="3559957"/>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20" y="20"/>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7231758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Rectangle 8"/>
          <p:cNvSpPr/>
          <p:nvPr userDrawn="1"/>
        </p:nvSpPr>
        <p:spPr>
          <a:xfrm>
            <a:off x="61" y="2552761"/>
            <a:ext cx="5600700" cy="3325365"/>
          </a:xfrm>
          <a:prstGeom prst="rect">
            <a:avLst/>
          </a:prstGeo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42900" y="808148"/>
            <a:ext cx="10515600" cy="1325563"/>
          </a:xfrm>
          <a:prstGeom prst="rect">
            <a:avLst/>
          </a:prstGeom>
          <a:noFill/>
        </p:spPr>
        <p:txBody>
          <a:bodyPr/>
          <a:lstStyle>
            <a:lvl1pPr>
              <a:defRPr sz="8800" b="1" baseline="0">
                <a:solidFill>
                  <a:srgbClr val="8AA0C2"/>
                </a:solidFill>
                <a:latin typeface="+mj-lt"/>
              </a:defRPr>
            </a:lvl1pPr>
          </a:lstStyle>
          <a:p>
            <a:r>
              <a:rPr lang="en-US" dirty="0" smtClean="0"/>
              <a:t>00</a:t>
            </a:r>
            <a:br>
              <a:rPr lang="en-US" dirty="0" smtClean="0"/>
            </a:br>
            <a:endParaRPr lang="en-US" dirty="0"/>
          </a:p>
        </p:txBody>
      </p:sp>
      <p:sp>
        <p:nvSpPr>
          <p:cNvPr id="15" name="Text Placeholder 14"/>
          <p:cNvSpPr>
            <a:spLocks noGrp="1"/>
          </p:cNvSpPr>
          <p:nvPr>
            <p:ph type="body" sz="quarter" idx="13" hasCustomPrompt="1"/>
          </p:nvPr>
        </p:nvSpPr>
        <p:spPr>
          <a:xfrm>
            <a:off x="342900" y="2224724"/>
            <a:ext cx="5257800" cy="845129"/>
          </a:xfrm>
          <a:prstGeom prst="rect">
            <a:avLst/>
          </a:prstGeom>
        </p:spPr>
        <p:txBody>
          <a:bodyPr>
            <a:normAutofit/>
          </a:bodyPr>
          <a:lstStyle>
            <a:lvl1pPr marL="0" indent="0">
              <a:buNone/>
              <a:defRPr sz="4400" b="1">
                <a:solidFill>
                  <a:srgbClr val="49648C"/>
                </a:solidFill>
                <a:latin typeface="+mj-lt"/>
              </a:defRPr>
            </a:lvl1pPr>
          </a:lstStyle>
          <a:p>
            <a:pPr lvl="0"/>
            <a:r>
              <a:rPr lang="en-US" dirty="0" smtClean="0"/>
              <a:t>SECTION</a:t>
            </a:r>
            <a:endParaRPr lang="en-US" dirty="0"/>
          </a:p>
        </p:txBody>
      </p:sp>
      <p:sp>
        <p:nvSpPr>
          <p:cNvPr id="16" name="Freeform 54"/>
          <p:cNvSpPr>
            <a:spLocks noEditPoints="1"/>
          </p:cNvSpPr>
          <p:nvPr userDrawn="1"/>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05" tIns="60952" rIns="121905" bIns="60952" numCol="1" anchor="t" anchorCtr="0" compatLnSpc="1">
            <a:prstTxWarp prst="textNoShape">
              <a:avLst/>
            </a:prstTxWarp>
          </a:bodyPr>
          <a:lstStyle/>
          <a:p>
            <a:pPr marL="0" marR="0" lvl="0" indent="0" defTabSz="1219048"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pic>
        <p:nvPicPr>
          <p:cNvPr id="6" name="Picture 2" descr="http://www.veslabs.com/Assets/images/other/industrie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252" r="252"/>
          <a:stretch>
            <a:fillRect/>
          </a:stretch>
        </p:blipFill>
        <p:spPr bwMode="auto">
          <a:xfrm flipH="1" flipV="1">
            <a:off x="5663219" y="2133711"/>
            <a:ext cx="6434655" cy="4725939"/>
          </a:xfrm>
          <a:prstGeom prst="rect">
            <a:avLst/>
          </a:prstGeom>
          <a:noFill/>
          <a:extLst>
            <a:ext uri="{909E8E84-426E-40DD-AFC4-6F175D3DCCD1}">
              <a14:hiddenFill xmlns:a14="http://schemas.microsoft.com/office/drawing/2010/main">
                <a:solidFill>
                  <a:srgbClr val="FFFFFF"/>
                </a:solidFill>
              </a14:hiddenFill>
            </a:ext>
          </a:extLst>
        </p:spPr>
      </p:pic>
      <p:sp>
        <p:nvSpPr>
          <p:cNvPr id="18" name="Date Placeholder 3"/>
          <p:cNvSpPr txBox="1">
            <a:spLocks/>
          </p:cNvSpPr>
          <p:nvPr userDrawn="1"/>
        </p:nvSpPr>
        <p:spPr>
          <a:xfrm>
            <a:off x="338199" y="635400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smtClean="0">
                <a:solidFill>
                  <a:schemeClr val="tx1"/>
                </a:solidFill>
                <a:latin typeface="Arial" panose="020B0604020202020204" pitchFamily="34" charset="0"/>
                <a:cs typeface="Arial" panose="020B0604020202020204" pitchFamily="34" charset="0"/>
              </a:rPr>
              <a:t>© Copyright Allianz</a:t>
            </a:r>
            <a:endParaRPr lang="en-GB"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25690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62" y="550043"/>
            <a:ext cx="6095999" cy="6308019"/>
          </a:xfrm>
          <a:prstGeom prst="rect">
            <a:avLst/>
          </a:prstGeom>
        </p:spPr>
      </p:pic>
      <p:sp>
        <p:nvSpPr>
          <p:cNvPr id="55" name="Textplatzhalter 54"/>
          <p:cNvSpPr>
            <a:spLocks noGrp="1"/>
          </p:cNvSpPr>
          <p:nvPr>
            <p:ph type="body" sz="quarter" idx="14" hasCustomPrompt="1"/>
          </p:nvPr>
        </p:nvSpPr>
        <p:spPr>
          <a:xfrm>
            <a:off x="508128"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96" y="3560000"/>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3979334555"/>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29"/>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28"/>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086"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086" y="3559957"/>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252573234"/>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20" y="550001"/>
            <a:ext cx="6095999" cy="6308019"/>
          </a:xfrm>
          <a:prstGeom prst="rect">
            <a:avLst/>
          </a:prstGeom>
        </p:spPr>
      </p:pic>
      <p:sp>
        <p:nvSpPr>
          <p:cNvPr id="2" name="Titel 1"/>
          <p:cNvSpPr>
            <a:spLocks noGrp="1"/>
          </p:cNvSpPr>
          <p:nvPr>
            <p:ph type="title" hasCustomPrompt="1"/>
          </p:nvPr>
        </p:nvSpPr>
        <p:spPr>
          <a:xfrm>
            <a:off x="265148" y="2552128"/>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86"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2511692579"/>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20" y="550001"/>
            <a:ext cx="6095999" cy="6308019"/>
          </a:xfrm>
          <a:prstGeom prst="rect">
            <a:avLst/>
          </a:prstGeom>
        </p:spPr>
      </p:pic>
      <p:sp>
        <p:nvSpPr>
          <p:cNvPr id="55" name="Textplatzhalter 54"/>
          <p:cNvSpPr>
            <a:spLocks noGrp="1"/>
          </p:cNvSpPr>
          <p:nvPr>
            <p:ph type="body" sz="quarter" idx="14" hasCustomPrompt="1"/>
          </p:nvPr>
        </p:nvSpPr>
        <p:spPr>
          <a:xfrm>
            <a:off x="508086"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54" y="3559958"/>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1429652688"/>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2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20"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776444079"/>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2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20"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798367395"/>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20"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666605792"/>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20"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32" y="1272900"/>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20" y="768190"/>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933513047"/>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20"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900"/>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26" y="1272900"/>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20" y="768190"/>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484989155"/>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17" y="1530015"/>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401" y="1530015"/>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2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20"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053703552"/>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20"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20"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86"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8533876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6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62"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063769034"/>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20"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20"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86"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069"/>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661796669"/>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20"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13"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57"/>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946100466"/>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17"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2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20"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965271216"/>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18" y="4845071"/>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00" y="4845071"/>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83" y="4845071"/>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18"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102"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884"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2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20"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833582927"/>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20"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00"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82"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21" y="2032020"/>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099" y="2032020"/>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18" y="2032020"/>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2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20"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292981602"/>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20" y="4322254"/>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20" y="2030124"/>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20" y="4322254"/>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20"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20"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20"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24"/>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2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20"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39904954"/>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20" y="4322254"/>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20" y="4333847"/>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20" y="4322254"/>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20"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20"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20"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47"/>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2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20"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37" y="26030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665865853"/>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275330"/>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11"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39"/>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29"/>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4233307151"/>
      </p:ext>
    </p:extLst>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1"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11"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11"/>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07"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7316434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6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62"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794823330"/>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889"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11"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07" y="5841749"/>
            <a:ext cx="2035239" cy="508810"/>
          </a:xfrm>
          <a:prstGeom prst="rect">
            <a:avLst/>
          </a:prstGeom>
        </p:spPr>
      </p:pic>
      <p:sp>
        <p:nvSpPr>
          <p:cNvPr id="2" name="Titel 1"/>
          <p:cNvSpPr>
            <a:spLocks noGrp="1"/>
          </p:cNvSpPr>
          <p:nvPr>
            <p:ph type="title" hasCustomPrompt="1"/>
          </p:nvPr>
        </p:nvSpPr>
        <p:spPr>
          <a:xfrm>
            <a:off x="6096794" y="765331"/>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3903818661"/>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1" y="11"/>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07" y="5841749"/>
            <a:ext cx="2035239" cy="508810"/>
          </a:xfrm>
          <a:prstGeom prst="rect">
            <a:avLst/>
          </a:prstGeom>
        </p:spPr>
      </p:pic>
      <p:sp>
        <p:nvSpPr>
          <p:cNvPr id="5" name="Textplatzhalter 4"/>
          <p:cNvSpPr>
            <a:spLocks noGrp="1"/>
          </p:cNvSpPr>
          <p:nvPr>
            <p:ph type="body" sz="quarter" idx="13" hasCustomPrompt="1"/>
          </p:nvPr>
        </p:nvSpPr>
        <p:spPr>
          <a:xfrm>
            <a:off x="508066" y="3053653"/>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31"/>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998560919"/>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1" y="11"/>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07" y="5841749"/>
            <a:ext cx="2035239" cy="508810"/>
          </a:xfrm>
          <a:prstGeom prst="rect">
            <a:avLst/>
          </a:prstGeom>
        </p:spPr>
      </p:pic>
      <p:sp>
        <p:nvSpPr>
          <p:cNvPr id="5" name="Textplatzhalter 4"/>
          <p:cNvSpPr>
            <a:spLocks noGrp="1"/>
          </p:cNvSpPr>
          <p:nvPr>
            <p:ph type="body" sz="quarter" idx="13" hasCustomPrompt="1"/>
          </p:nvPr>
        </p:nvSpPr>
        <p:spPr>
          <a:xfrm>
            <a:off x="508066" y="3053653"/>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31"/>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943831375"/>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1"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556403032"/>
      </p:ext>
    </p:extLst>
  </p:cSld>
  <p:clrMapOvr>
    <a:masterClrMapping/>
  </p:clrMapOvr>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03"/>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077" y="355994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11"/>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747376692"/>
      </p:ext>
    </p:extLst>
  </p:cSld>
  <p:clrMapOvr>
    <a:masterClrMapping/>
  </p:clrMapOvr>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20"/>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077" y="355994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11" y="11"/>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898214836"/>
      </p:ext>
    </p:extLst>
  </p:cSld>
  <p:clrMapOvr>
    <a:masterClrMapping/>
  </p:clrMapOvr>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20"/>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19"/>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077"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077" y="355994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773576653"/>
      </p:ext>
    </p:extLst>
  </p:cSld>
  <p:clrMapOvr>
    <a:masterClrMapping/>
  </p:clrMapOvr>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11" y="549992"/>
            <a:ext cx="6095999" cy="6308019"/>
          </a:xfrm>
          <a:prstGeom prst="rect">
            <a:avLst/>
          </a:prstGeom>
        </p:spPr>
      </p:pic>
      <p:sp>
        <p:nvSpPr>
          <p:cNvPr id="2" name="Titel 1"/>
          <p:cNvSpPr>
            <a:spLocks noGrp="1"/>
          </p:cNvSpPr>
          <p:nvPr>
            <p:ph type="title" hasCustomPrompt="1"/>
          </p:nvPr>
        </p:nvSpPr>
        <p:spPr>
          <a:xfrm>
            <a:off x="265148" y="2552119"/>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77"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2121829303"/>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11" y="549992"/>
            <a:ext cx="6095999" cy="6308019"/>
          </a:xfrm>
          <a:prstGeom prst="rect">
            <a:avLst/>
          </a:prstGeom>
        </p:spPr>
      </p:pic>
      <p:sp>
        <p:nvSpPr>
          <p:cNvPr id="55" name="Textplatzhalter 54"/>
          <p:cNvSpPr>
            <a:spLocks noGrp="1"/>
          </p:cNvSpPr>
          <p:nvPr>
            <p:ph type="body" sz="quarter" idx="14" hasCustomPrompt="1"/>
          </p:nvPr>
        </p:nvSpPr>
        <p:spPr>
          <a:xfrm>
            <a:off x="508077"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45" y="3559949"/>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2002281050"/>
      </p:ext>
    </p:extLst>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1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11"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2411493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62"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047377069"/>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1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11"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786759431"/>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097135436"/>
      </p:ext>
    </p:extLst>
  </p:cSld>
  <p:clrMapOvr>
    <a:masterClrMapping/>
  </p:clrMapOvr>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23" y="1272891"/>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11" y="768181"/>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78394393"/>
      </p:ext>
    </p:extLst>
  </p:cSld>
  <p:clrMapOvr>
    <a:masterClrMapping/>
  </p:clrMapOvr>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891"/>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17" y="1272891"/>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11" y="768181"/>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939798185"/>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08" y="1530006"/>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392" y="1530006"/>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1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11"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901797575"/>
      </p:ext>
    </p:extLst>
  </p:cSld>
  <p:clrMapOvr>
    <a:masterClrMapping/>
  </p:clrMapOvr>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11"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11"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77"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071169860"/>
      </p:ext>
    </p:extLst>
  </p:cSld>
  <p:clrMapOvr>
    <a:masterClrMapping/>
  </p:clrMapOvr>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11"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11"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77"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060"/>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963731051"/>
      </p:ext>
    </p:extLst>
  </p:cSld>
  <p:clrMapOvr>
    <a:masterClrMapping/>
  </p:clrMapOvr>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1"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04"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48"/>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32321036"/>
      </p:ext>
    </p:extLst>
  </p:cSld>
  <p:clrMapOvr>
    <a:masterClrMapping/>
  </p:clrMapOvr>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08"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1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11"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192951416"/>
      </p:ext>
    </p:extLst>
  </p:cSld>
  <p:clrMapOvr>
    <a:masterClrMapping/>
  </p:clrMapOvr>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09" y="4845062"/>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91" y="4845062"/>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74" y="4845062"/>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09"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093"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875"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1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11"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96900429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62"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74" y="1272942"/>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62" y="768232"/>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914588968"/>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11"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91"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73"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12" y="2032011"/>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090" y="2032011"/>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09" y="2032011"/>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1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11"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718800492"/>
      </p:ext>
    </p:extLst>
  </p:cSld>
  <p:clrMapOvr>
    <a:masterClrMapping/>
  </p:clrMapOvr>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11" y="432224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11" y="203011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11" y="432224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11"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11"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11"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15"/>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1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11"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661642984"/>
      </p:ext>
    </p:extLst>
  </p:cSld>
  <p:clrMapOvr>
    <a:masterClrMapping/>
  </p:clrMapOvr>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11" y="432224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11" y="4333838"/>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11" y="432224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11"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11"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11"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38"/>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1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11"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28" y="26030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659623781"/>
      </p:ext>
    </p:extLst>
  </p:cSld>
  <p:clrMapOvr>
    <a:masterClrMapping/>
  </p:clrMapOvr>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03787"/>
      </p:ext>
    </p:extLst>
  </p:cSld>
  <p:clrMapOvr>
    <a:masterClrMapping/>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1"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29"/>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19"/>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3955979055"/>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1"/>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4219735545"/>
      </p:ext>
    </p:extLst>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879"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1"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2" name="Titel 1"/>
          <p:cNvSpPr>
            <a:spLocks noGrp="1"/>
          </p:cNvSpPr>
          <p:nvPr>
            <p:ph type="title" hasCustomPrompt="1"/>
          </p:nvPr>
        </p:nvSpPr>
        <p:spPr>
          <a:xfrm>
            <a:off x="6096794" y="765321"/>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3252187866"/>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5" name="Textplatzhalter 4"/>
          <p:cNvSpPr>
            <a:spLocks noGrp="1"/>
          </p:cNvSpPr>
          <p:nvPr>
            <p:ph type="body" sz="quarter" idx="13" hasCustomPrompt="1"/>
          </p:nvPr>
        </p:nvSpPr>
        <p:spPr>
          <a:xfrm>
            <a:off x="508066" y="3053643"/>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21"/>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3109996827"/>
      </p:ext>
    </p:extLst>
  </p:cSld>
  <p:clrMapOvr>
    <a:masterClrMapping/>
  </p:clrMapOvr>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5" name="Textplatzhalter 4"/>
          <p:cNvSpPr>
            <a:spLocks noGrp="1"/>
          </p:cNvSpPr>
          <p:nvPr>
            <p:ph type="body" sz="quarter" idx="13" hasCustomPrompt="1"/>
          </p:nvPr>
        </p:nvSpPr>
        <p:spPr>
          <a:xfrm>
            <a:off x="508066" y="3053643"/>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21"/>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850811462"/>
      </p:ext>
    </p:extLst>
  </p:cSld>
  <p:clrMapOvr>
    <a:masterClrMapping/>
  </p:clrMapOvr>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9493290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62"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942"/>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68" y="1272942"/>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62" y="768232"/>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284327987"/>
      </p:ext>
    </p:extLst>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6993"/>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1"/>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541734716"/>
      </p:ext>
    </p:extLst>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10"/>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1"/>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510208673"/>
      </p:ext>
    </p:extLst>
  </p:cSld>
  <p:clrMapOvr>
    <a:masterClrMapping/>
  </p:clrMapOvr>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10"/>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09"/>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684248818"/>
      </p:ext>
    </p:extLst>
  </p:cSld>
  <p:clrMapOvr>
    <a:masterClrMapping/>
  </p:clrMapOvr>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2"/>
            <a:ext cx="6095999" cy="6308019"/>
          </a:xfrm>
          <a:prstGeom prst="rect">
            <a:avLst/>
          </a:prstGeom>
        </p:spPr>
      </p:pic>
      <p:sp>
        <p:nvSpPr>
          <p:cNvPr id="2" name="Titel 1"/>
          <p:cNvSpPr>
            <a:spLocks noGrp="1"/>
          </p:cNvSpPr>
          <p:nvPr>
            <p:ph type="title" hasCustomPrompt="1"/>
          </p:nvPr>
        </p:nvSpPr>
        <p:spPr>
          <a:xfrm>
            <a:off x="265148" y="2552109"/>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1768295861"/>
      </p:ext>
    </p:extLst>
  </p:cSld>
  <p:clrMapOvr>
    <a:masterClrMapping/>
  </p:clrMapOvr>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2"/>
            <a:ext cx="6095999" cy="6308019"/>
          </a:xfrm>
          <a:prstGeom prst="rect">
            <a:avLst/>
          </a:prstGeom>
        </p:spPr>
      </p:pic>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35" y="3559939"/>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1182793178"/>
      </p:ext>
    </p:extLst>
  </p:cSld>
  <p:clrMapOvr>
    <a:masterClrMapping/>
  </p:clrMapOvr>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02166929"/>
      </p:ext>
    </p:extLst>
  </p:cSld>
  <p:clrMapOvr>
    <a:masterClrMapping/>
  </p:clrMapOvr>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136711878"/>
      </p:ext>
    </p:extLst>
  </p:cSld>
  <p:clrMapOvr>
    <a:masterClrMapping/>
  </p:clrMapOvr>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937644962"/>
      </p:ext>
    </p:extLst>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881"/>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01" y="768171"/>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879049227"/>
      </p:ext>
    </p:extLst>
  </p:cSld>
  <p:clrMapOvr>
    <a:masterClrMapping/>
  </p:clrMapOvr>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881"/>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07" y="1272881"/>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01" y="768171"/>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62888868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59" y="1530057"/>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443" y="1530057"/>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6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62"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277327461"/>
      </p:ext>
    </p:extLst>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7998" y="1529996"/>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382" y="1529996"/>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01"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606532133"/>
      </p:ext>
    </p:extLst>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1"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01"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67"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824703004"/>
      </p:ext>
    </p:extLst>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1"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01"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67"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050"/>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719371704"/>
      </p:ext>
    </p:extLst>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794"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38"/>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182624384"/>
      </p:ext>
    </p:extLst>
  </p:cSld>
  <p:clrMapOvr>
    <a:masterClrMapping/>
  </p:clrMapOvr>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8"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47340698"/>
      </p:ext>
    </p:extLst>
  </p:cSld>
  <p:clrMapOvr>
    <a:masterClrMapping/>
  </p:clrMapOvr>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9" y="4845052"/>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1" y="4845052"/>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64" y="4845052"/>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7999"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083"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865"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01"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223844627"/>
      </p:ext>
    </p:extLst>
  </p:cSld>
  <p:clrMapOvr>
    <a:masterClrMapping/>
  </p:clrMapOvr>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01"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1"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63"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02" y="2032001"/>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080" y="2032001"/>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7999" y="2032001"/>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01"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822367678"/>
      </p:ext>
    </p:extLst>
  </p:cSld>
  <p:clrMapOvr>
    <a:masterClrMapping/>
  </p:clrMapOvr>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01" y="432223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01" y="203010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01" y="432223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01"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01"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01"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05"/>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01"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266550368"/>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01" y="432223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01" y="4333828"/>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01" y="432223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01"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01"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01"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28"/>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01"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667772891"/>
      </p:ext>
    </p:extLst>
  </p:cSld>
  <p:clrMapOvr>
    <a:masterClrMapping/>
  </p:clrMapOvr>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575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62"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62"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28"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91625140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62"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62"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28"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111"/>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59028385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62"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55"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99"/>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8805384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6" name="Textplatzhalter 23"/>
          <p:cNvSpPr txBox="1">
            <a:spLocks/>
          </p:cNvSpPr>
          <p:nvPr userDrawn="1"/>
        </p:nvSpPr>
        <p:spPr>
          <a:xfrm>
            <a:off x="60" y="0"/>
            <a:ext cx="12190413" cy="6859588"/>
          </a:xfrm>
          <a:prstGeom prst="rect">
            <a:avLst/>
          </a:prstGeom>
          <a:solidFill>
            <a:srgbClr val="49648C"/>
          </a:solidFill>
          <a:ln w="12700" cap="flat" cmpd="sng" algn="ctr">
            <a:noFill/>
            <a:prstDash val="solid"/>
            <a:miter lim="800000"/>
          </a:ln>
          <a:effectLst/>
        </p:spPr>
        <p:txBody>
          <a:bodyPr vert="horz" lIns="0" tIns="0" rIns="0" bIns="0" rtlCol="0" anchor="ctr">
            <a:noAutofit/>
          </a:bodyPr>
          <a:lstStyle>
            <a:lvl1pPr marL="0" indent="0" algn="l" defTabSz="1219048" rtl="0" eaLnBrk="1" latinLnBrk="0" hangingPunct="1">
              <a:lnSpc>
                <a:spcPct val="100000"/>
              </a:lnSpc>
              <a:spcBef>
                <a:spcPts val="200"/>
              </a:spcBef>
              <a:spcAft>
                <a:spcPts val="200"/>
              </a:spcAft>
              <a:buFont typeface="Arial" panose="020B0604020202020204" pitchFamily="34" charset="0"/>
              <a:buNone/>
              <a:defRPr lang="de-DE" sz="100" b="0" kern="1200" cap="none" baseline="0" dirty="0" smtClean="0">
                <a:solidFill>
                  <a:schemeClr val="lt1"/>
                </a:solidFill>
                <a:latin typeface="+mn-lt"/>
                <a:ea typeface="+mn-ea"/>
                <a:cs typeface="+mn-cs"/>
              </a:defRPr>
            </a:lvl1pPr>
            <a:lvl2pPr marL="179370" marR="0" indent="-179370" algn="l" defTabSz="1219048"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lt1"/>
                </a:solidFill>
                <a:latin typeface="+mn-lt"/>
                <a:ea typeface="+mn-ea"/>
                <a:cs typeface="+mn-cs"/>
              </a:defRPr>
            </a:lvl2pPr>
            <a:lvl3pPr marL="353977" indent="-179370" algn="l" defTabSz="1219048" rtl="0" eaLnBrk="1" latinLnBrk="0" hangingPunct="1">
              <a:lnSpc>
                <a:spcPct val="100000"/>
              </a:lnSpc>
              <a:spcBef>
                <a:spcPts val="200"/>
              </a:spcBef>
              <a:spcAft>
                <a:spcPts val="200"/>
              </a:spcAft>
              <a:buFont typeface="Symbol" panose="05050102010706020507" pitchFamily="18" charset="2"/>
              <a:buChar char="-"/>
              <a:defRPr sz="1600" kern="1200">
                <a:solidFill>
                  <a:schemeClr val="lt1"/>
                </a:solidFill>
                <a:latin typeface="+mn-lt"/>
                <a:ea typeface="+mn-ea"/>
                <a:cs typeface="+mn-cs"/>
              </a:defRPr>
            </a:lvl3pPr>
            <a:lvl4pPr marL="237037" indent="-237037" algn="l" defTabSz="1219048" rtl="0" eaLnBrk="1" latinLnBrk="0" hangingPunct="1">
              <a:lnSpc>
                <a:spcPct val="100000"/>
              </a:lnSpc>
              <a:spcBef>
                <a:spcPts val="200"/>
              </a:spcBef>
              <a:spcAft>
                <a:spcPts val="200"/>
              </a:spcAft>
              <a:buClr>
                <a:schemeClr val="tx1"/>
              </a:buClr>
              <a:buFont typeface="+mj-lt"/>
              <a:buAutoNum type="arabicPeriod"/>
              <a:defRPr sz="1600" kern="1200">
                <a:solidFill>
                  <a:schemeClr val="lt1"/>
                </a:solidFill>
                <a:latin typeface="+mn-lt"/>
                <a:ea typeface="+mn-ea"/>
                <a:cs typeface="+mn-cs"/>
              </a:defRPr>
            </a:lvl4pPr>
            <a:lvl5pPr marL="0" indent="0" algn="l" defTabSz="1219048" rtl="0" eaLnBrk="1" latinLnBrk="0" hangingPunct="1">
              <a:lnSpc>
                <a:spcPct val="100000"/>
              </a:lnSpc>
              <a:spcBef>
                <a:spcPts val="200"/>
              </a:spcBef>
              <a:spcAft>
                <a:spcPts val="200"/>
              </a:spcAft>
              <a:buFont typeface="Arial" panose="020B0604020202020204" pitchFamily="34" charset="0"/>
              <a:buNone/>
              <a:defRPr sz="1600" kern="1200" baseline="0">
                <a:solidFill>
                  <a:schemeClr val="lt1"/>
                </a:solidFill>
                <a:latin typeface="+mn-lt"/>
                <a:ea typeface="+mn-ea"/>
                <a:cs typeface="+mn-cs"/>
              </a:defRPr>
            </a:lvl5pPr>
            <a:lvl6pPr marL="179370" indent="-179370" algn="l" defTabSz="1219048" rtl="0" eaLnBrk="1" latinLnBrk="0" hangingPunct="1">
              <a:lnSpc>
                <a:spcPct val="100000"/>
              </a:lnSpc>
              <a:spcBef>
                <a:spcPts val="200"/>
              </a:spcBef>
              <a:spcAft>
                <a:spcPts val="200"/>
              </a:spcAft>
              <a:buFont typeface="Symbol" panose="05050102010706020507" pitchFamily="18" charset="2"/>
              <a:buChar char="-"/>
              <a:defRPr sz="1400" kern="1200">
                <a:solidFill>
                  <a:schemeClr val="lt1"/>
                </a:solidFill>
                <a:latin typeface="+mn-lt"/>
                <a:ea typeface="+mn-ea"/>
                <a:cs typeface="+mn-cs"/>
              </a:defRPr>
            </a:lvl6pPr>
            <a:lvl7pPr marL="0" indent="0" algn="l" defTabSz="1219048" rtl="0" eaLnBrk="1" latinLnBrk="0" hangingPunct="1">
              <a:lnSpc>
                <a:spcPct val="100000"/>
              </a:lnSpc>
              <a:spcBef>
                <a:spcPts val="200"/>
              </a:spcBef>
              <a:spcAft>
                <a:spcPts val="200"/>
              </a:spcAft>
              <a:buFont typeface="Arial" panose="020B0604020202020204" pitchFamily="34" charset="0"/>
              <a:buNone/>
              <a:defRPr sz="1400" kern="1200">
                <a:solidFill>
                  <a:schemeClr val="lt1"/>
                </a:solidFill>
                <a:latin typeface="+mn-lt"/>
                <a:ea typeface="+mn-ea"/>
                <a:cs typeface="+mn-cs"/>
              </a:defRPr>
            </a:lvl7pPr>
            <a:lvl8pPr marL="0" indent="0" algn="l" defTabSz="1219048" rtl="0" eaLnBrk="1" latinLnBrk="0" hangingPunct="1">
              <a:lnSpc>
                <a:spcPct val="100000"/>
              </a:lnSpc>
              <a:spcBef>
                <a:spcPts val="200"/>
              </a:spcBef>
              <a:spcAft>
                <a:spcPts val="200"/>
              </a:spcAft>
              <a:buFont typeface="Arial" panose="020B0604020202020204" pitchFamily="34" charset="0"/>
              <a:buNone/>
              <a:defRPr sz="1200" kern="1200">
                <a:solidFill>
                  <a:schemeClr val="lt1"/>
                </a:solidFill>
                <a:latin typeface="+mn-lt"/>
                <a:ea typeface="+mn-ea"/>
                <a:cs typeface="+mn-cs"/>
              </a:defRPr>
            </a:lvl8pPr>
            <a:lvl9pPr marL="122752" indent="-122752" algn="l" defTabSz="1219048" rtl="0" eaLnBrk="1" latinLnBrk="0" hangingPunct="1">
              <a:lnSpc>
                <a:spcPct val="100000"/>
              </a:lnSpc>
              <a:spcBef>
                <a:spcPts val="200"/>
              </a:spcBef>
              <a:spcAft>
                <a:spcPts val="200"/>
              </a:spcAft>
              <a:buFont typeface="+mj-lt"/>
              <a:buAutoNum type="arabicParenR"/>
              <a:defRPr sz="800" kern="1200">
                <a:solidFill>
                  <a:schemeClr val="lt1"/>
                </a:solidFill>
                <a:latin typeface="+mn-lt"/>
                <a:ea typeface="+mn-ea"/>
                <a:cs typeface="+mn-cs"/>
              </a:defRPr>
            </a:lvl9pPr>
          </a:lstStyle>
          <a:p>
            <a:pPr marL="0" marR="0" lvl="0" indent="0" algn="ctr" defTabSz="1219048" rtl="0" eaLnBrk="1" fontAlgn="auto" latinLnBrk="0" hangingPunct="1">
              <a:lnSpc>
                <a:spcPct val="100000"/>
              </a:lnSpc>
              <a:spcBef>
                <a:spcPts val="200"/>
              </a:spcBef>
              <a:spcAft>
                <a:spcPts val="200"/>
              </a:spcAft>
              <a:buClrTx/>
              <a:buSzTx/>
              <a:buFont typeface="Arial" panose="020B0604020202020204" pitchFamily="34" charset="0"/>
              <a:buNone/>
              <a:tabLst/>
              <a:defRPr/>
            </a:pPr>
            <a:r>
              <a:rPr kumimoji="0" lang="en-US" sz="100" b="0" i="0" u="none" strike="noStrike" kern="1200" cap="none" spc="0" normalizeH="0" baseline="0" noProof="0" smtClean="0">
                <a:ln>
                  <a:noFill/>
                </a:ln>
                <a:solidFill>
                  <a:srgbClr val="FFFFFF"/>
                </a:solidFill>
                <a:effectLst/>
                <a:uLnTx/>
                <a:uFillTx/>
                <a:latin typeface="Arial"/>
                <a:ea typeface="+mn-ea"/>
                <a:cs typeface="+mn-cs"/>
              </a:rPr>
              <a:t>Click to edit Master text styles</a:t>
            </a:r>
            <a:endParaRPr kumimoji="0" lang="en-US" sz="100" b="0" i="0" u="none" strike="noStrike" kern="1200" cap="none" spc="0" normalizeH="0" baseline="0" noProof="0">
              <a:ln>
                <a:noFill/>
              </a:ln>
              <a:solidFill>
                <a:srgbClr val="FFFFFF"/>
              </a:solidFill>
              <a:effectLst/>
              <a:uLnTx/>
              <a:uFillTx/>
              <a:latin typeface="Arial"/>
              <a:ea typeface="+mn-ea"/>
              <a:cs typeface="+mn-cs"/>
            </a:endParaRPr>
          </a:p>
        </p:txBody>
      </p:sp>
      <p:pic>
        <p:nvPicPr>
          <p:cNvPr id="8" name="Grafik 8"/>
          <p:cNvPicPr>
            <a:picLocks noChangeAspect="1"/>
          </p:cNvPicPr>
          <p:nvPr userDrawn="1"/>
        </p:nvPicPr>
        <p:blipFill>
          <a:blip r:embed="rId2">
            <a:alphaModFix amt="45000"/>
            <a:duotone>
              <a:prstClr val="black"/>
              <a:srgbClr val="49648C">
                <a:tint val="45000"/>
                <a:satMod val="400000"/>
              </a:srgbClr>
            </a:duotone>
            <a:extLst>
              <a:ext uri="{28A0092B-C50C-407E-A947-70E740481C1C}">
                <a14:useLocalDpi xmlns:a14="http://schemas.microsoft.com/office/drawing/2010/main" val="0"/>
              </a:ext>
            </a:extLst>
          </a:blip>
          <a:stretch>
            <a:fillRect/>
          </a:stretch>
        </p:blipFill>
        <p:spPr>
          <a:xfrm>
            <a:off x="6095206" y="550108"/>
            <a:ext cx="6095206" cy="6309480"/>
          </a:xfrm>
          <a:prstGeom prst="rect">
            <a:avLst/>
          </a:prstGeom>
        </p:spPr>
      </p:pic>
      <p:sp>
        <p:nvSpPr>
          <p:cNvPr id="12" name="Content Placeholder 11"/>
          <p:cNvSpPr>
            <a:spLocks noGrp="1"/>
          </p:cNvSpPr>
          <p:nvPr>
            <p:ph sz="quarter" idx="12" hasCustomPrompt="1"/>
          </p:nvPr>
        </p:nvSpPr>
        <p:spPr>
          <a:xfrm>
            <a:off x="279461" y="2776538"/>
            <a:ext cx="3848100" cy="2997200"/>
          </a:xfrm>
          <a:prstGeom prst="rect">
            <a:avLst/>
          </a:prstGeom>
        </p:spPr>
        <p:txBody>
          <a:bodyPr anchor="b"/>
          <a:lstStyle>
            <a:lvl1pPr marL="0" indent="0">
              <a:buNone/>
              <a:defRPr sz="20000" b="1">
                <a:solidFill>
                  <a:schemeClr val="bg1"/>
                </a:solidFill>
                <a:latin typeface="+mj-lt"/>
              </a:defRPr>
            </a:lvl1pPr>
          </a:lstStyle>
          <a:p>
            <a:pPr lvl="0"/>
            <a:r>
              <a:rPr lang="en-US" dirty="0" smtClean="0"/>
              <a:t>00</a:t>
            </a:r>
            <a:endParaRPr lang="en-US" dirty="0"/>
          </a:p>
        </p:txBody>
      </p:sp>
      <p:sp>
        <p:nvSpPr>
          <p:cNvPr id="14" name="Content Placeholder 13"/>
          <p:cNvSpPr>
            <a:spLocks noGrp="1"/>
          </p:cNvSpPr>
          <p:nvPr>
            <p:ph sz="quarter" idx="13" hasCustomPrompt="1"/>
          </p:nvPr>
        </p:nvSpPr>
        <p:spPr>
          <a:xfrm>
            <a:off x="304861" y="442219"/>
            <a:ext cx="7702550" cy="2510592"/>
          </a:xfrm>
          <a:prstGeom prst="rect">
            <a:avLst/>
          </a:prstGeom>
        </p:spPr>
        <p:txBody>
          <a:bodyPr anchor="b"/>
          <a:lstStyle>
            <a:lvl1pPr marL="0" indent="0">
              <a:buNone/>
              <a:defRPr sz="3600" b="1">
                <a:solidFill>
                  <a:schemeClr val="bg1"/>
                </a:solidFill>
                <a:latin typeface="+mj-lt"/>
              </a:defRPr>
            </a:lvl1pPr>
          </a:lstStyle>
          <a:p>
            <a:pPr lvl="0"/>
            <a:r>
              <a:rPr lang="en-US" dirty="0" smtClean="0"/>
              <a:t>HEADLINE</a:t>
            </a:r>
            <a:endParaRPr lang="en-US" dirty="0"/>
          </a:p>
        </p:txBody>
      </p:sp>
      <p:sp>
        <p:nvSpPr>
          <p:cNvPr id="28" name="Rectangle 27"/>
          <p:cNvSpPr/>
          <p:nvPr userDrawn="1"/>
        </p:nvSpPr>
        <p:spPr>
          <a:xfrm>
            <a:off x="5753100" y="3187700"/>
            <a:ext cx="457200" cy="355600"/>
          </a:xfrm>
          <a:prstGeom prst="rect">
            <a:avLst/>
          </a:prstGeom>
          <a:solidFill>
            <a:srgbClr val="49648C"/>
          </a:solidFill>
          <a:ln>
            <a:solidFill>
              <a:srgbClr val="496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0415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9"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6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62"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00585796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60" y="4845113"/>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42" y="4845113"/>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25" y="4845113"/>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60"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144"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926"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6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62"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76124429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62"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42"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24"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63" y="2032062"/>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141" y="2032062"/>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60" y="2032062"/>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6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62"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78362804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62" y="4322296"/>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62" y="2030166"/>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62" y="4322296"/>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62"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62"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62"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66"/>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6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62"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73667517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62" y="4322296"/>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62" y="4333889"/>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62" y="4322296"/>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62"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62"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62"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89"/>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62"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62"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79" y="260351"/>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94172623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92111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60"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88"/>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78"/>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130192407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60"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60"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60"/>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6"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119876262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938"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60"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6" y="5841749"/>
            <a:ext cx="2035239" cy="508810"/>
          </a:xfrm>
          <a:prstGeom prst="rect">
            <a:avLst/>
          </a:prstGeom>
        </p:spPr>
      </p:pic>
      <p:sp>
        <p:nvSpPr>
          <p:cNvPr id="2" name="Titel 1"/>
          <p:cNvSpPr>
            <a:spLocks noGrp="1"/>
          </p:cNvSpPr>
          <p:nvPr>
            <p:ph type="title" hasCustomPrompt="1"/>
          </p:nvPr>
        </p:nvSpPr>
        <p:spPr>
          <a:xfrm>
            <a:off x="6096794" y="765380"/>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133266497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60" y="60"/>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6" y="5841749"/>
            <a:ext cx="2035239" cy="508810"/>
          </a:xfrm>
          <a:prstGeom prst="rect">
            <a:avLst/>
          </a:prstGeom>
        </p:spPr>
      </p:pic>
      <p:sp>
        <p:nvSpPr>
          <p:cNvPr id="5" name="Textplatzhalter 4"/>
          <p:cNvSpPr>
            <a:spLocks noGrp="1"/>
          </p:cNvSpPr>
          <p:nvPr>
            <p:ph type="body" sz="quarter" idx="13" hasCustomPrompt="1"/>
          </p:nvPr>
        </p:nvSpPr>
        <p:spPr>
          <a:xfrm>
            <a:off x="508066" y="3053702"/>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80"/>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3628164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4615" y="6929"/>
            <a:ext cx="9900561" cy="921759"/>
          </a:xfrm>
          <a:prstGeom prst="rect">
            <a:avLst/>
          </a:prstGeom>
        </p:spPr>
        <p:txBody>
          <a:bodyPr anchor="ctr"/>
          <a:lstStyle>
            <a:lvl1pPr>
              <a:defRPr sz="3200" b="1" baseline="0">
                <a:solidFill>
                  <a:srgbClr val="49648C"/>
                </a:solidFill>
                <a:latin typeface="+mj-lt"/>
              </a:defRPr>
            </a:lvl1pPr>
          </a:lstStyle>
          <a:p>
            <a:r>
              <a:rPr lang="en-US" dirty="0" smtClean="0"/>
              <a:t>CLICK TO EDIT TITLE</a:t>
            </a:r>
            <a:endParaRPr lang="en-US" dirty="0"/>
          </a:p>
        </p:txBody>
      </p:sp>
      <p:sp>
        <p:nvSpPr>
          <p:cNvPr id="4" name="Footer Placeholder 3"/>
          <p:cNvSpPr>
            <a:spLocks noGrp="1"/>
          </p:cNvSpPr>
          <p:nvPr>
            <p:ph type="ftr" sz="quarter" idx="11"/>
          </p:nvPr>
        </p:nvSpPr>
        <p:spPr/>
        <p:txBody>
          <a:bodyPr/>
          <a:lstStyle>
            <a:lvl1pPr>
              <a:defRPr sz="800">
                <a:solidFill>
                  <a:schemeClr val="tx1"/>
                </a:solidFill>
                <a:latin typeface="Arial" panose="020B0604020202020204" pitchFamily="34" charset="0"/>
                <a:cs typeface="Arial" panose="020B0604020202020204" pitchFamily="34" charset="0"/>
              </a:defRPr>
            </a:lvl1pPr>
          </a:lstStyle>
          <a:p>
            <a:endParaRPr lang="en-US" dirty="0"/>
          </a:p>
        </p:txBody>
      </p:sp>
      <p:sp>
        <p:nvSpPr>
          <p:cNvPr id="5" name="Slide Number Placeholder 4"/>
          <p:cNvSpPr>
            <a:spLocks noGrp="1"/>
          </p:cNvSpPr>
          <p:nvPr>
            <p:ph type="sldNum" sz="quarter" idx="12"/>
          </p:nvPr>
        </p:nvSpPr>
        <p:spPr>
          <a:xfrm>
            <a:off x="8610660" y="6356350"/>
            <a:ext cx="3084577" cy="365125"/>
          </a:xfrm>
        </p:spPr>
        <p:txBody>
          <a:bodyPr/>
          <a:lstStyle>
            <a:lvl1pPr>
              <a:defRPr sz="800">
                <a:solidFill>
                  <a:schemeClr val="tx1"/>
                </a:solidFill>
                <a:latin typeface="Arial" panose="020B0604020202020204" pitchFamily="34" charset="0"/>
                <a:cs typeface="Arial" panose="020B0604020202020204" pitchFamily="34" charset="0"/>
              </a:defRPr>
            </a:lvl1pPr>
          </a:lstStyle>
          <a:p>
            <a:fld id="{81F5C808-6CB2-4114-8740-A167CA40D160}" type="slidenum">
              <a:rPr lang="en-US" smtClean="0"/>
              <a:pPr/>
              <a:t>‹#›</a:t>
            </a:fld>
            <a:endParaRPr lang="en-US"/>
          </a:p>
        </p:txBody>
      </p:sp>
      <p:sp>
        <p:nvSpPr>
          <p:cNvPr id="6" name="Textplatzhalter 23"/>
          <p:cNvSpPr>
            <a:spLocks noGrp="1"/>
          </p:cNvSpPr>
          <p:nvPr>
            <p:ph type="body" sz="quarter" idx="19"/>
          </p:nvPr>
        </p:nvSpPr>
        <p:spPr>
          <a:xfrm>
            <a:off x="2" y="6929"/>
            <a:ext cx="1651000" cy="5842775"/>
          </a:xfrm>
          <a:prstGeom prst="rect">
            <a:avLst/>
          </a:prstGeo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7" name="Freeform 54"/>
          <p:cNvSpPr>
            <a:spLocks noEditPoints="1"/>
          </p:cNvSpPr>
          <p:nvPr userDrawn="1"/>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05" tIns="60952" rIns="121905" bIns="60952" numCol="1" anchor="t" anchorCtr="0" compatLnSpc="1">
            <a:prstTxWarp prst="textNoShape">
              <a:avLst/>
            </a:prstTxWarp>
          </a:bodyPr>
          <a:lstStyle/>
          <a:p>
            <a:pPr marL="0" marR="0" lvl="0" indent="0" defTabSz="1219048"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0" name="Content Placeholder 9"/>
          <p:cNvSpPr>
            <a:spLocks noGrp="1"/>
          </p:cNvSpPr>
          <p:nvPr>
            <p:ph sz="quarter" idx="20"/>
          </p:nvPr>
        </p:nvSpPr>
        <p:spPr>
          <a:xfrm>
            <a:off x="1793936" y="1074928"/>
            <a:ext cx="9901302" cy="4775010"/>
          </a:xfrm>
          <a:prstGeom prst="rect">
            <a:avLst/>
          </a:prstGeom>
        </p:spPr>
        <p:txBody>
          <a:bodyPr/>
          <a:lstStyle>
            <a:lvl1pPr>
              <a:defRPr>
                <a:solidFill>
                  <a:srgbClr val="49648C"/>
                </a:solidFill>
                <a:latin typeface="+mn-lt"/>
              </a:defRPr>
            </a:lvl1pPr>
            <a:lvl2pPr>
              <a:defRPr>
                <a:solidFill>
                  <a:srgbClr val="49648C"/>
                </a:solidFill>
                <a:latin typeface="+mn-lt"/>
              </a:defRPr>
            </a:lvl2pPr>
            <a:lvl3pPr>
              <a:defRPr>
                <a:solidFill>
                  <a:srgbClr val="49648C"/>
                </a:solidFill>
                <a:latin typeface="+mn-lt"/>
              </a:defRPr>
            </a:lvl3pPr>
            <a:lvl4pPr>
              <a:defRPr>
                <a:solidFill>
                  <a:srgbClr val="49648C"/>
                </a:solidFill>
                <a:latin typeface="+mn-lt"/>
              </a:defRPr>
            </a:lvl4pPr>
            <a:lvl5pPr>
              <a:defRPr>
                <a:solidFill>
                  <a:srgbClr val="49648C"/>
                </a:solidFill>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txBox="1">
            <a:spLocks/>
          </p:cNvSpPr>
          <p:nvPr userDrawn="1"/>
        </p:nvSpPr>
        <p:spPr>
          <a:xfrm>
            <a:off x="338199" y="635400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smtClean="0">
                <a:solidFill>
                  <a:schemeClr val="tx1"/>
                </a:solidFill>
                <a:latin typeface="Arial" panose="020B0604020202020204" pitchFamily="34" charset="0"/>
                <a:cs typeface="Arial" panose="020B0604020202020204" pitchFamily="34" charset="0"/>
              </a:rPr>
              <a:t>© Copyright Allianz</a:t>
            </a:r>
            <a:endParaRPr lang="en-GB"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662009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60" y="60"/>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6" y="5841749"/>
            <a:ext cx="2035239" cy="508810"/>
          </a:xfrm>
          <a:prstGeom prst="rect">
            <a:avLst/>
          </a:prstGeom>
        </p:spPr>
      </p:pic>
      <p:sp>
        <p:nvSpPr>
          <p:cNvPr id="5" name="Textplatzhalter 4"/>
          <p:cNvSpPr>
            <a:spLocks noGrp="1"/>
          </p:cNvSpPr>
          <p:nvPr>
            <p:ph type="body" sz="quarter" idx="13" hasCustomPrompt="1"/>
          </p:nvPr>
        </p:nvSpPr>
        <p:spPr>
          <a:xfrm>
            <a:off x="508066" y="3053702"/>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80"/>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40750622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60"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9573728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52"/>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26" y="3559997"/>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60"/>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72255261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69"/>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26" y="3559997"/>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60" y="60"/>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63029645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69"/>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68"/>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126"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126" y="3559997"/>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76536520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60" y="550041"/>
            <a:ext cx="6095999" cy="6308019"/>
          </a:xfrm>
          <a:prstGeom prst="rect">
            <a:avLst/>
          </a:prstGeom>
        </p:spPr>
      </p:pic>
      <p:sp>
        <p:nvSpPr>
          <p:cNvPr id="2" name="Titel 1"/>
          <p:cNvSpPr>
            <a:spLocks noGrp="1"/>
          </p:cNvSpPr>
          <p:nvPr>
            <p:ph type="title" hasCustomPrompt="1"/>
          </p:nvPr>
        </p:nvSpPr>
        <p:spPr>
          <a:xfrm>
            <a:off x="265148" y="2552168"/>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126"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38914986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60" y="550041"/>
            <a:ext cx="6095999" cy="6308019"/>
          </a:xfrm>
          <a:prstGeom prst="rect">
            <a:avLst/>
          </a:prstGeom>
        </p:spPr>
      </p:pic>
      <p:sp>
        <p:nvSpPr>
          <p:cNvPr id="55" name="Textplatzhalter 54"/>
          <p:cNvSpPr>
            <a:spLocks noGrp="1"/>
          </p:cNvSpPr>
          <p:nvPr>
            <p:ph type="body" sz="quarter" idx="14" hasCustomPrompt="1"/>
          </p:nvPr>
        </p:nvSpPr>
        <p:spPr>
          <a:xfrm>
            <a:off x="508126"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94" y="3559998"/>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20860634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6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60"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6338925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6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60"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17634775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60"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03124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199" y="988136"/>
            <a:ext cx="11357039" cy="5147744"/>
          </a:xfrm>
          <a:prstGeom prst="rect">
            <a:avLst/>
          </a:prstGeom>
        </p:spPr>
        <p:txBody>
          <a:bodyPr/>
          <a:lstStyle>
            <a:lvl1pPr>
              <a:defRPr>
                <a:solidFill>
                  <a:srgbClr val="49648C"/>
                </a:solidFill>
                <a:latin typeface="+mn-lt"/>
              </a:defRPr>
            </a:lvl1pPr>
            <a:lvl2pPr>
              <a:defRPr>
                <a:solidFill>
                  <a:srgbClr val="49648C"/>
                </a:solidFill>
                <a:latin typeface="+mn-lt"/>
              </a:defRPr>
            </a:lvl2pPr>
            <a:lvl3pPr>
              <a:defRPr>
                <a:solidFill>
                  <a:srgbClr val="49648C"/>
                </a:solidFill>
                <a:latin typeface="+mn-lt"/>
              </a:defRPr>
            </a:lvl3pPr>
            <a:lvl4pPr>
              <a:defRPr>
                <a:solidFill>
                  <a:srgbClr val="49648C"/>
                </a:solidFill>
                <a:latin typeface="+mn-lt"/>
              </a:defRPr>
            </a:lvl4pPr>
            <a:lvl5pPr>
              <a:defRPr>
                <a:solidFill>
                  <a:srgbClr val="49648C"/>
                </a:solidFill>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788569" y="6356350"/>
            <a:ext cx="4114800" cy="365125"/>
          </a:xfrm>
        </p:spPr>
        <p:txBody>
          <a:bodyPr/>
          <a:lstStyle>
            <a:lvl1pPr>
              <a:defRPr sz="800">
                <a:solidFill>
                  <a:schemeClr val="tx1"/>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a:xfrm>
            <a:off x="8610660" y="6356350"/>
            <a:ext cx="3084577" cy="365125"/>
          </a:xfrm>
        </p:spPr>
        <p:txBody>
          <a:bodyPr/>
          <a:lstStyle>
            <a:lvl1pPr>
              <a:defRPr sz="800">
                <a:solidFill>
                  <a:schemeClr val="tx1"/>
                </a:solidFill>
                <a:latin typeface="Arial" panose="020B0604020202020204" pitchFamily="34" charset="0"/>
                <a:cs typeface="Arial" panose="020B0604020202020204" pitchFamily="34" charset="0"/>
              </a:defRPr>
            </a:lvl1pPr>
          </a:lstStyle>
          <a:p>
            <a:fld id="{81F5C808-6CB2-4114-8740-A167CA40D160}" type="slidenum">
              <a:rPr lang="en-US" smtClean="0"/>
              <a:pPr/>
              <a:t>‹#›</a:t>
            </a:fld>
            <a:endParaRPr lang="en-US"/>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695606"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38139" y="114361"/>
            <a:ext cx="9357468" cy="767667"/>
          </a:xfrm>
          <a:prstGeom prst="rect">
            <a:avLst/>
          </a:prstGeom>
        </p:spPr>
        <p:txBody>
          <a:bodyPr anchor="ctr"/>
          <a:lstStyle>
            <a:lvl1pPr>
              <a:defRPr sz="2000" b="1">
                <a:solidFill>
                  <a:srgbClr val="49648C"/>
                </a:solidFill>
                <a:latin typeface="+mj-lt"/>
              </a:defRPr>
            </a:lvl1pPr>
          </a:lstStyle>
          <a:p>
            <a:r>
              <a:rPr lang="en-US" dirty="0" smtClean="0"/>
              <a:t>Click to edit Master title style</a:t>
            </a:r>
            <a:endParaRPr lang="en-US" dirty="0"/>
          </a:p>
        </p:txBody>
      </p:sp>
      <p:sp>
        <p:nvSpPr>
          <p:cNvPr id="8" name="Freeform 54"/>
          <p:cNvSpPr>
            <a:spLocks noEditPoints="1"/>
          </p:cNvSpPr>
          <p:nvPr userDrawn="1"/>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05" tIns="60952" rIns="121905" bIns="60952" numCol="1" anchor="t" anchorCtr="0" compatLnSpc="1">
            <a:prstTxWarp prst="textNoShape">
              <a:avLst/>
            </a:prstTxWarp>
          </a:bodyPr>
          <a:lstStyle/>
          <a:p>
            <a:pPr marL="0" marR="0" lvl="0" indent="0" defTabSz="1219048"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0" name="Date Placeholder 3"/>
          <p:cNvSpPr txBox="1">
            <a:spLocks/>
          </p:cNvSpPr>
          <p:nvPr userDrawn="1"/>
        </p:nvSpPr>
        <p:spPr>
          <a:xfrm>
            <a:off x="338199" y="635400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smtClean="0">
                <a:solidFill>
                  <a:schemeClr val="tx1"/>
                </a:solidFill>
                <a:latin typeface="Arial" panose="020B0604020202020204" pitchFamily="34" charset="0"/>
                <a:cs typeface="Arial" panose="020B0604020202020204" pitchFamily="34" charset="0"/>
              </a:rPr>
              <a:t>© Copyright Allianz</a:t>
            </a:r>
            <a:endParaRPr lang="en-GB"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448699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60"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72" y="1272940"/>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60" y="768230"/>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97910221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60"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940"/>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66" y="1272940"/>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60" y="768230"/>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17629780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57" y="1530055"/>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441" y="1530055"/>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6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60"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9556374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60"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60"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26"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24521067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60"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60"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26"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109"/>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25671382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60"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53"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97"/>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73984047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7"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6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60"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07913620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8" y="4845111"/>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40" y="4845111"/>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23" y="4845111"/>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58"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142"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924"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6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60"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59951755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60"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40"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22"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61" y="2032060"/>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139" y="2032060"/>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58" y="2032060"/>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6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60"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29170851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60" y="4322294"/>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60" y="2030164"/>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60" y="4322294"/>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60"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60"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60"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64"/>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6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60"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380863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33285" y="570748"/>
            <a:ext cx="11361891" cy="1325563"/>
          </a:xfrm>
          <a:prstGeom prst="rect">
            <a:avLst/>
          </a:prstGeom>
        </p:spPr>
        <p:txBody>
          <a:bodyPr/>
          <a:lstStyle>
            <a:lvl1pPr>
              <a:defRPr b="1">
                <a:solidFill>
                  <a:srgbClr val="49648C"/>
                </a:solidFill>
                <a:latin typeface="+mj-lt"/>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lvl1pPr>
              <a:defRPr sz="800">
                <a:solidFill>
                  <a:schemeClr val="tx1"/>
                </a:solidFill>
                <a:latin typeface="Arial" panose="020B0604020202020204" pitchFamily="34" charset="0"/>
                <a:cs typeface="Arial" panose="020B0604020202020204" pitchFamily="34" charset="0"/>
              </a:defRPr>
            </a:lvl1pPr>
          </a:lstStyle>
          <a:p>
            <a:endParaRPr lang="en-US" dirty="0"/>
          </a:p>
        </p:txBody>
      </p:sp>
      <p:sp>
        <p:nvSpPr>
          <p:cNvPr id="5" name="Slide Number Placeholder 4"/>
          <p:cNvSpPr>
            <a:spLocks noGrp="1"/>
          </p:cNvSpPr>
          <p:nvPr>
            <p:ph type="sldNum" sz="quarter" idx="12"/>
          </p:nvPr>
        </p:nvSpPr>
        <p:spPr>
          <a:xfrm>
            <a:off x="8610600" y="6356350"/>
            <a:ext cx="3084576" cy="365125"/>
          </a:xfrm>
        </p:spPr>
        <p:txBody>
          <a:bodyPr/>
          <a:lstStyle>
            <a:lvl1pPr>
              <a:defRPr sz="800">
                <a:solidFill>
                  <a:schemeClr val="tx1"/>
                </a:solidFill>
                <a:latin typeface="Arial" panose="020B0604020202020204" pitchFamily="34" charset="0"/>
                <a:cs typeface="Arial" panose="020B0604020202020204" pitchFamily="34" charset="0"/>
              </a:defRPr>
            </a:lvl1pPr>
          </a:lstStyle>
          <a:p>
            <a:fld id="{81F5C808-6CB2-4114-8740-A167CA40D160}" type="slidenum">
              <a:rPr lang="en-US" smtClean="0"/>
              <a:pPr/>
              <a:t>‹#›</a:t>
            </a:fld>
            <a:endParaRPr lang="en-US"/>
          </a:p>
        </p:txBody>
      </p:sp>
      <p:sp>
        <p:nvSpPr>
          <p:cNvPr id="6" name="Freeform 54"/>
          <p:cNvSpPr>
            <a:spLocks noEditPoints="1"/>
          </p:cNvSpPr>
          <p:nvPr userDrawn="1"/>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05" tIns="60952" rIns="121905" bIns="60952" numCol="1" anchor="t" anchorCtr="0" compatLnSpc="1">
            <a:prstTxWarp prst="textNoShape">
              <a:avLst/>
            </a:prstTxWarp>
          </a:bodyPr>
          <a:lstStyle/>
          <a:p>
            <a:pPr marL="0" marR="0" lvl="0" indent="0" defTabSz="1219048"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7" name="Date Placeholder 3"/>
          <p:cNvSpPr txBox="1">
            <a:spLocks/>
          </p:cNvSpPr>
          <p:nvPr userDrawn="1"/>
        </p:nvSpPr>
        <p:spPr>
          <a:xfrm>
            <a:off x="338199" y="635400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smtClean="0">
                <a:solidFill>
                  <a:schemeClr val="tx1"/>
                </a:solidFill>
                <a:latin typeface="Arial" panose="020B0604020202020204" pitchFamily="34" charset="0"/>
                <a:cs typeface="Arial" panose="020B0604020202020204" pitchFamily="34" charset="0"/>
              </a:rPr>
              <a:t>© Copyright Allianz</a:t>
            </a:r>
            <a:endParaRPr lang="en-GB" sz="800" dirty="0">
              <a:solidFill>
                <a:schemeClr val="tx1"/>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338138" y="2090056"/>
            <a:ext cx="11357038" cy="4045823"/>
          </a:xfrm>
          <a:prstGeom prst="rect">
            <a:avLst/>
          </a:prstGeom>
        </p:spPr>
        <p:txBody>
          <a:bodyPr/>
          <a:lstStyle>
            <a:lvl1pPr>
              <a:defRPr>
                <a:solidFill>
                  <a:srgbClr val="49648C"/>
                </a:solidFill>
                <a:latin typeface="+mn-lt"/>
              </a:defRPr>
            </a:lvl1pPr>
            <a:lvl2pPr>
              <a:defRPr>
                <a:solidFill>
                  <a:srgbClr val="49648C"/>
                </a:solidFill>
                <a:latin typeface="+mn-lt"/>
              </a:defRPr>
            </a:lvl2pPr>
            <a:lvl3pPr>
              <a:defRPr>
                <a:solidFill>
                  <a:srgbClr val="49648C"/>
                </a:solidFill>
                <a:latin typeface="+mn-lt"/>
              </a:defRPr>
            </a:lvl3pPr>
            <a:lvl4pPr>
              <a:defRPr>
                <a:solidFill>
                  <a:srgbClr val="49648C"/>
                </a:solidFill>
                <a:latin typeface="+mn-lt"/>
              </a:defRPr>
            </a:lvl4pPr>
            <a:lvl5pPr>
              <a:defRPr>
                <a:solidFill>
                  <a:srgbClr val="49648C"/>
                </a:solidFill>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472428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60" y="4322294"/>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60" y="4333887"/>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60" y="4322294"/>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60"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60"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60"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87"/>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60"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60"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77" y="260349"/>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80611598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74952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57"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85"/>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75"/>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223515303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57"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57"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57"/>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3"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50532508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935"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57"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3" y="5841749"/>
            <a:ext cx="2035239" cy="508810"/>
          </a:xfrm>
          <a:prstGeom prst="rect">
            <a:avLst/>
          </a:prstGeom>
        </p:spPr>
      </p:pic>
      <p:sp>
        <p:nvSpPr>
          <p:cNvPr id="2" name="Titel 1"/>
          <p:cNvSpPr>
            <a:spLocks noGrp="1"/>
          </p:cNvSpPr>
          <p:nvPr>
            <p:ph type="title" hasCustomPrompt="1"/>
          </p:nvPr>
        </p:nvSpPr>
        <p:spPr>
          <a:xfrm>
            <a:off x="6096794" y="765377"/>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1187627181"/>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57" y="57"/>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3" y="5841749"/>
            <a:ext cx="2035239" cy="508810"/>
          </a:xfrm>
          <a:prstGeom prst="rect">
            <a:avLst/>
          </a:prstGeom>
        </p:spPr>
      </p:pic>
      <p:sp>
        <p:nvSpPr>
          <p:cNvPr id="5" name="Textplatzhalter 4"/>
          <p:cNvSpPr>
            <a:spLocks noGrp="1"/>
          </p:cNvSpPr>
          <p:nvPr>
            <p:ph type="body" sz="quarter" idx="13" hasCustomPrompt="1"/>
          </p:nvPr>
        </p:nvSpPr>
        <p:spPr>
          <a:xfrm>
            <a:off x="508066" y="3053699"/>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77"/>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11036305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57" y="57"/>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53" y="5841749"/>
            <a:ext cx="2035239" cy="508810"/>
          </a:xfrm>
          <a:prstGeom prst="rect">
            <a:avLst/>
          </a:prstGeom>
        </p:spPr>
      </p:pic>
      <p:sp>
        <p:nvSpPr>
          <p:cNvPr id="5" name="Textplatzhalter 4"/>
          <p:cNvSpPr>
            <a:spLocks noGrp="1"/>
          </p:cNvSpPr>
          <p:nvPr>
            <p:ph type="body" sz="quarter" idx="13" hasCustomPrompt="1"/>
          </p:nvPr>
        </p:nvSpPr>
        <p:spPr>
          <a:xfrm>
            <a:off x="508066" y="3053699"/>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77"/>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31362420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57"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21998738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49"/>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23" y="3559994"/>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57"/>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88798376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66"/>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23" y="3559994"/>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57" y="57"/>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7222377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62" y="6928"/>
            <a:ext cx="1651215" cy="5841422"/>
          </a:xfrm>
          <a:prstGeom prst="rect">
            <a:avLst/>
          </a:prstGeo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4"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50"/>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7785" y="260650"/>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a:xfrm>
            <a:off x="508001" y="768172"/>
            <a:ext cx="3054814" cy="4388620"/>
          </a:xfrm>
          <a:prstGeom prst="rect">
            <a:avLst/>
          </a:prstGeo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a:xfrm>
            <a:off x="1620211" y="6492958"/>
            <a:ext cx="1307024" cy="123083"/>
          </a:xfrm>
          <a:prstGeom prst="rect">
            <a:avLst/>
          </a:prstGeom>
        </p:spPr>
        <p:txBody>
          <a:bodyPr/>
          <a:lstStyle/>
          <a:p>
            <a:fld id="{B0712CAB-150C-4C67-A6F6-7AD476CA4C2E}" type="datetime5">
              <a:rPr lang="en-US" smtClean="0"/>
              <a:t>11-Mar-20</a:t>
            </a:fld>
            <a:endParaRPr lang="en-GB"/>
          </a:p>
        </p:txBody>
      </p:sp>
      <p:sp>
        <p:nvSpPr>
          <p:cNvPr id="9" name="Fußzeilenplatzhalter 8"/>
          <p:cNvSpPr>
            <a:spLocks noGrp="1"/>
          </p:cNvSpPr>
          <p:nvPr>
            <p:ph type="ftr" sz="quarter" idx="11"/>
          </p:nvPr>
        </p:nvSpPr>
        <p:spPr/>
        <p:txBody>
          <a:bodyPr/>
          <a:lstStyle/>
          <a:p>
            <a:r>
              <a:rPr lang="en-GB" noProof="0" smtClean="0"/>
              <a:t>File name | department | author </a:t>
            </a:r>
            <a:endParaRPr lang="en-GB" noProof="0" dirty="0"/>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55701508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66"/>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65"/>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123"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123" y="3559994"/>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23501257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57" y="550038"/>
            <a:ext cx="6095999" cy="6308019"/>
          </a:xfrm>
          <a:prstGeom prst="rect">
            <a:avLst/>
          </a:prstGeom>
        </p:spPr>
      </p:pic>
      <p:sp>
        <p:nvSpPr>
          <p:cNvPr id="2" name="Titel 1"/>
          <p:cNvSpPr>
            <a:spLocks noGrp="1"/>
          </p:cNvSpPr>
          <p:nvPr>
            <p:ph type="title" hasCustomPrompt="1"/>
          </p:nvPr>
        </p:nvSpPr>
        <p:spPr>
          <a:xfrm>
            <a:off x="265148" y="2552165"/>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123"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360761187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57" y="550038"/>
            <a:ext cx="6095999" cy="6308019"/>
          </a:xfrm>
          <a:prstGeom prst="rect">
            <a:avLst/>
          </a:prstGeom>
        </p:spPr>
      </p:pic>
      <p:sp>
        <p:nvSpPr>
          <p:cNvPr id="55" name="Textplatzhalter 54"/>
          <p:cNvSpPr>
            <a:spLocks noGrp="1"/>
          </p:cNvSpPr>
          <p:nvPr>
            <p:ph type="body" sz="quarter" idx="14" hasCustomPrompt="1"/>
          </p:nvPr>
        </p:nvSpPr>
        <p:spPr>
          <a:xfrm>
            <a:off x="508123"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91" y="3559995"/>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202255353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57"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57"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55038512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8F3E2E88-CBD2-4C33-8B05-69BD40415EA6}"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57"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57"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68531132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57"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 name="Datumsplatzhalter 4"/>
          <p:cNvSpPr>
            <a:spLocks noGrp="1"/>
          </p:cNvSpPr>
          <p:nvPr>
            <p:ph type="dt" sz="half" idx="10"/>
          </p:nvPr>
        </p:nvSpPr>
        <p:spPr/>
        <p:txBody>
          <a:bodyPr/>
          <a:lstStyle/>
          <a:p>
            <a:fld id="{62086C1E-52DF-4F17-B471-B644E02A8A68}" type="datetime5">
              <a:rPr lang="en-US" smtClean="0">
                <a:solidFill>
                  <a:srgbClr val="000000"/>
                </a:solidFill>
              </a:rPr>
              <a:pPr/>
              <a:t>11-Mar-20</a:t>
            </a:fld>
            <a:endParaRPr lang="en-GB">
              <a:solidFill>
                <a:srgbClr val="000000"/>
              </a:solidFill>
            </a:endParaRPr>
          </a:p>
        </p:txBody>
      </p:sp>
      <p:sp>
        <p:nvSpPr>
          <p:cNvPr id="6" name="Fußzeilenplatzhalter 5"/>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78388426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57"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69" y="1272937"/>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57" y="768227"/>
            <a:ext cx="3054813" cy="4604595"/>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16731384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57"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3562813" y="1272937"/>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63" y="1272937"/>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57" y="768227"/>
            <a:ext cx="3054813" cy="453260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33300394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7" name="Inhaltsplatzhalter 13" descr="Spalte links" title="Spalte links"/>
          <p:cNvSpPr>
            <a:spLocks noGrp="1"/>
          </p:cNvSpPr>
          <p:nvPr>
            <p:ph sz="quarter" idx="14" hasCustomPrompt="1"/>
          </p:nvPr>
        </p:nvSpPr>
        <p:spPr>
          <a:xfrm>
            <a:off x="508054" y="1530052"/>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438" y="1530052"/>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8" name="Foliennummernplatzhalter 7"/>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0" name="Textplatzhalter 23"/>
          <p:cNvSpPr>
            <a:spLocks noGrp="1"/>
          </p:cNvSpPr>
          <p:nvPr>
            <p:ph type="body" sz="quarter" idx="19"/>
          </p:nvPr>
        </p:nvSpPr>
        <p:spPr>
          <a:xfrm>
            <a:off x="57"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57" y="515818"/>
            <a:ext cx="10674352" cy="514232"/>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91294930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57"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57"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23"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0"/>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21"/>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48" name="Textplatzhalter 5"/>
          <p:cNvSpPr>
            <a:spLocks noGrp="1"/>
          </p:cNvSpPr>
          <p:nvPr>
            <p:ph type="body" sz="quarter" idx="23"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9285027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Headline Only ">
    <p:spTree>
      <p:nvGrpSpPr>
        <p:cNvPr id="1" name=""/>
        <p:cNvGrpSpPr/>
        <p:nvPr/>
      </p:nvGrpSpPr>
      <p:grpSpPr>
        <a:xfrm>
          <a:off x="0" y="0"/>
          <a:ext cx="0" cy="0"/>
          <a:chOff x="0" y="0"/>
          <a:chExt cx="0" cy="0"/>
        </a:xfrm>
      </p:grpSpPr>
      <p:sp>
        <p:nvSpPr>
          <p:cNvPr id="4"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9" name="Textplatzhalter 23"/>
          <p:cNvSpPr>
            <a:spLocks noGrp="1"/>
          </p:cNvSpPr>
          <p:nvPr>
            <p:ph type="body" sz="quarter" idx="18"/>
          </p:nvPr>
        </p:nvSpPr>
        <p:spPr>
          <a:xfrm>
            <a:off x="62" y="1"/>
            <a:ext cx="8650817" cy="768172"/>
          </a:xfrm>
          <a:prstGeom prst="rect">
            <a:avLst/>
          </a:prstGeo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0" name="Titel 22"/>
          <p:cNvSpPr>
            <a:spLocks noGrp="1"/>
          </p:cNvSpPr>
          <p:nvPr>
            <p:ph type="title" hasCustomPrompt="1"/>
          </p:nvPr>
        </p:nvSpPr>
        <p:spPr>
          <a:xfrm>
            <a:off x="508062" y="515818"/>
            <a:ext cx="10674352" cy="514232"/>
          </a:xfrm>
          <a:prstGeom prst="rect">
            <a:avLst/>
          </a:prstGeom>
        </p:spPr>
        <p:txBody>
          <a:bodyPr tIns="36000"/>
          <a:lstStyle>
            <a:lvl1pPr>
              <a:defRPr sz="3000"/>
            </a:lvl1pPr>
          </a:lstStyle>
          <a:p>
            <a:r>
              <a:rPr lang="de-DE" dirty="0"/>
              <a:t>TitLE</a:t>
            </a:r>
            <a:endParaRPr lang="en-GB" dirty="0"/>
          </a:p>
        </p:txBody>
      </p:sp>
      <p:sp>
        <p:nvSpPr>
          <p:cNvPr id="11" name="Textplatzhalter 5"/>
          <p:cNvSpPr>
            <a:spLocks noGrp="1"/>
          </p:cNvSpPr>
          <p:nvPr>
            <p:ph type="body" sz="quarter" idx="17" hasCustomPrompt="1"/>
          </p:nvPr>
        </p:nvSpPr>
        <p:spPr>
          <a:xfrm>
            <a:off x="514479" y="260351"/>
            <a:ext cx="5580789" cy="155539"/>
          </a:xfrm>
          <a:prstGeom prst="rect">
            <a:avLst/>
          </a:prstGeo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19"/>
          </p:nvPr>
        </p:nvSpPr>
        <p:spPr>
          <a:xfrm>
            <a:off x="1414870" y="6492957"/>
            <a:ext cx="1307024" cy="123083"/>
          </a:xfrm>
          <a:prstGeom prst="rect">
            <a:avLst/>
          </a:prstGeom>
        </p:spPr>
        <p:txBody>
          <a:bodyPr/>
          <a:lstStyle/>
          <a:p>
            <a:fld id="{1153D9D2-4109-4658-A169-3AF16B615417}" type="datetime5">
              <a:rPr lang="en-US" smtClean="0"/>
              <a:t>11-Mar-20</a:t>
            </a:fld>
            <a:endParaRPr lang="en-GB"/>
          </a:p>
        </p:txBody>
      </p:sp>
      <p:sp>
        <p:nvSpPr>
          <p:cNvPr id="3" name="Fußzeilenplatzhalter 2"/>
          <p:cNvSpPr>
            <a:spLocks noGrp="1"/>
          </p:cNvSpPr>
          <p:nvPr>
            <p:ph type="ftr" sz="quarter" idx="20"/>
          </p:nvPr>
        </p:nvSpPr>
        <p:spPr/>
        <p:txBody>
          <a:bodyPr/>
          <a:lstStyle/>
          <a:p>
            <a:r>
              <a:rPr lang="en-GB" noProof="0"/>
              <a:t>File name | department | author </a:t>
            </a:r>
            <a:endParaRPr lang="en-GB" noProof="0" dirty="0"/>
          </a:p>
        </p:txBody>
      </p:sp>
      <p:sp>
        <p:nvSpPr>
          <p:cNvPr id="6" name="Foliennummernplatzhalter 5"/>
          <p:cNvSpPr>
            <a:spLocks noGrp="1"/>
          </p:cNvSpPr>
          <p:nvPr>
            <p:ph type="sldNum" sz="quarter" idx="21"/>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7598542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57"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4" name="Titel 3"/>
          <p:cNvSpPr>
            <a:spLocks noGrp="1"/>
          </p:cNvSpPr>
          <p:nvPr>
            <p:ph type="title" hasCustomPrompt="1"/>
          </p:nvPr>
        </p:nvSpPr>
        <p:spPr>
          <a:xfrm>
            <a:off x="508057" y="1030050"/>
            <a:ext cx="4334505" cy="2277535"/>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123"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106"/>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2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1" name="Foliennummernplatzhalter 10"/>
          <p:cNvSpPr>
            <a:spLocks noGrp="1"/>
          </p:cNvSpPr>
          <p:nvPr>
            <p:ph type="sldNum" sz="quarter" idx="2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64882371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57"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850"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06" name="Textplatzhalter 9"/>
          <p:cNvSpPr>
            <a:spLocks noGrp="1"/>
          </p:cNvSpPr>
          <p:nvPr>
            <p:ph type="body" sz="quarter" idx="15" hasCustomPrompt="1"/>
          </p:nvPr>
        </p:nvSpPr>
        <p:spPr>
          <a:xfrm>
            <a:off x="508067" y="3559994"/>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solidFill>
                  <a:srgbClr val="000000"/>
                </a:solidFill>
              </a:rPr>
              <a:pPr/>
              <a:t>11-Mar-20</a:t>
            </a:fld>
            <a:endParaRPr lang="en-GB">
              <a:solidFill>
                <a:srgbClr val="000000"/>
              </a:solidFill>
            </a:endParaRPr>
          </a:p>
        </p:txBody>
      </p:sp>
      <p:sp>
        <p:nvSpPr>
          <p:cNvPr id="5" name="Fußzeilenplatzhalter 4"/>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11600057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4"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994CD679-7A10-48A8-B87F-D6FF787E24F3}"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57"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57"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84499015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5" y="4845108"/>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37" y="4845108"/>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20" y="4845108"/>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8055"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139"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921"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7" name="Textplatzhalter 23"/>
          <p:cNvSpPr>
            <a:spLocks noGrp="1"/>
          </p:cNvSpPr>
          <p:nvPr>
            <p:ph type="body" sz="quarter" idx="18"/>
          </p:nvPr>
        </p:nvSpPr>
        <p:spPr>
          <a:xfrm>
            <a:off x="57"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57" y="515818"/>
            <a:ext cx="10674352" cy="514232"/>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23"/>
          </p:nvPr>
        </p:nvSpPr>
        <p:spPr/>
        <p:txBody>
          <a:bodyPr/>
          <a:lstStyle/>
          <a:p>
            <a:r>
              <a:rPr lang="en-GB" smtClean="0">
                <a:solidFill>
                  <a:srgbClr val="000000"/>
                </a:solidFill>
              </a:rPr>
              <a:t>File name | department | author </a:t>
            </a:r>
            <a:endParaRPr lang="en-GB" dirty="0">
              <a:solidFill>
                <a:srgbClr val="000000"/>
              </a:solidFill>
            </a:endParaRPr>
          </a:p>
        </p:txBody>
      </p:sp>
      <p:sp>
        <p:nvSpPr>
          <p:cNvPr id="4" name="Foliennummernplatzhalter 3"/>
          <p:cNvSpPr>
            <a:spLocks noGrp="1"/>
          </p:cNvSpPr>
          <p:nvPr>
            <p:ph type="sldNum" sz="quarter" idx="24"/>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45258420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057"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137"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919"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58" y="2032057"/>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136" y="2032057"/>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8055" y="2032057"/>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5"/>
          </p:nvPr>
        </p:nvSpPr>
        <p:spPr/>
        <p:txBody>
          <a:bodyPr/>
          <a:lstStyle/>
          <a:p>
            <a:fld id="{0B260DF7-7A47-4C84-A6B5-7A0F356823F8}"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6"/>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7"/>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5" name="Textplatzhalter 23"/>
          <p:cNvSpPr>
            <a:spLocks noGrp="1"/>
          </p:cNvSpPr>
          <p:nvPr>
            <p:ph type="body" sz="quarter" idx="18"/>
          </p:nvPr>
        </p:nvSpPr>
        <p:spPr>
          <a:xfrm>
            <a:off x="57"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57" y="515818"/>
            <a:ext cx="10674352" cy="514232"/>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1895553"/>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57" y="4322291"/>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57" y="2030161"/>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57" y="4322291"/>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57"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57"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57"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61"/>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6C126571-E348-4CB5-A863-9E00C0AA8F4A}"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57"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57"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6121894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8857" y="4322291"/>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57" y="4333884"/>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57" y="4322291"/>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57"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57"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57"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84"/>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27"/>
          </p:nvPr>
        </p:nvSpPr>
        <p:spPr/>
        <p:txBody>
          <a:bodyPr/>
          <a:lstStyle/>
          <a:p>
            <a:fld id="{A617076C-1AA0-4312-A147-F07827D60394}" type="datetime5">
              <a:rPr lang="en-US" smtClean="0">
                <a:solidFill>
                  <a:srgbClr val="000000"/>
                </a:solidFill>
              </a:rPr>
              <a:pPr/>
              <a:t>11-Mar-20</a:t>
            </a:fld>
            <a:endParaRPr lang="en-GB">
              <a:solidFill>
                <a:srgbClr val="000000"/>
              </a:solidFill>
            </a:endParaRPr>
          </a:p>
        </p:txBody>
      </p:sp>
      <p:sp>
        <p:nvSpPr>
          <p:cNvPr id="10" name="Fußzeilenplatzhalter 9"/>
          <p:cNvSpPr>
            <a:spLocks noGrp="1"/>
          </p:cNvSpPr>
          <p:nvPr>
            <p:ph type="ftr" sz="quarter" idx="28"/>
          </p:nvPr>
        </p:nvSpPr>
        <p:spPr/>
        <p:txBody>
          <a:bodyPr/>
          <a:lstStyle/>
          <a:p>
            <a:r>
              <a:rPr lang="en-GB" smtClean="0">
                <a:solidFill>
                  <a:srgbClr val="000000"/>
                </a:solidFill>
              </a:rPr>
              <a:t>File name | department | author </a:t>
            </a:r>
            <a:endParaRPr lang="en-GB" dirty="0">
              <a:solidFill>
                <a:srgbClr val="000000"/>
              </a:solidFill>
            </a:endParaRPr>
          </a:p>
        </p:txBody>
      </p:sp>
      <p:sp>
        <p:nvSpPr>
          <p:cNvPr id="12" name="Foliennummernplatzhalter 11"/>
          <p:cNvSpPr>
            <a:spLocks noGrp="1"/>
          </p:cNvSpPr>
          <p:nvPr>
            <p:ph type="sldNum" sz="quarter" idx="29"/>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9" name="Textplatzhalter 23"/>
          <p:cNvSpPr>
            <a:spLocks noGrp="1"/>
          </p:cNvSpPr>
          <p:nvPr>
            <p:ph type="body" sz="quarter" idx="18"/>
          </p:nvPr>
        </p:nvSpPr>
        <p:spPr>
          <a:xfrm>
            <a:off x="57"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57" y="515818"/>
            <a:ext cx="10674352" cy="514232"/>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474" y="260346"/>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9535434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02148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53"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81"/>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71"/>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79317244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53"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53" y="765321"/>
            <a:ext cx="7368612" cy="30236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53"/>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49"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srgbClr val="FFFFFF"/>
              </a:solidFill>
            </a:endParaRPr>
          </a:p>
        </p:txBody>
      </p:sp>
    </p:spTree>
    <p:extLst>
      <p:ext uri="{BB962C8B-B14F-4D97-AF65-F5344CB8AC3E}">
        <p14:creationId xmlns:p14="http://schemas.microsoft.com/office/powerpoint/2010/main" val="17879701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Four Columns for Images, Equal height">
    <p:spTree>
      <p:nvGrpSpPr>
        <p:cNvPr id="1" name=""/>
        <p:cNvGrpSpPr/>
        <p:nvPr/>
      </p:nvGrpSpPr>
      <p:grpSpPr>
        <a:xfrm>
          <a:off x="0" y="0"/>
          <a:ext cx="0" cy="0"/>
          <a:chOff x="0" y="0"/>
          <a:chExt cx="0" cy="0"/>
        </a:xfrm>
      </p:grpSpPr>
      <p:sp>
        <p:nvSpPr>
          <p:cNvPr id="3" name="Titel 2"/>
          <p:cNvSpPr>
            <a:spLocks noGrp="1"/>
          </p:cNvSpPr>
          <p:nvPr>
            <p:ph type="title" hasCustomPrompt="1"/>
          </p:nvPr>
        </p:nvSpPr>
        <p:spPr>
          <a:xfrm>
            <a:off x="508062" y="261878"/>
            <a:ext cx="10674352" cy="768172"/>
          </a:xfrm>
          <a:prstGeom prst="rect">
            <a:avLst/>
          </a:prstGeom>
        </p:spPr>
        <p:txBody>
          <a:bodyPr tIns="288000"/>
          <a:lstStyle>
            <a:lvl1pPr>
              <a:defRPr sz="3000"/>
            </a:lvl1pPr>
          </a:lstStyle>
          <a:p>
            <a:r>
              <a:rPr lang="en-GB" noProof="0" dirty="0"/>
              <a:t>Title</a:t>
            </a:r>
            <a:endParaRPr lang="en-GB"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862" y="4322296"/>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62" y="4333889"/>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62" y="4322296"/>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62"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62"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62"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89"/>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userDrawn="1"/>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a:xfrm>
            <a:off x="1414870" y="6492957"/>
            <a:ext cx="1307024" cy="123083"/>
          </a:xfrm>
          <a:prstGeom prst="rect">
            <a:avLst/>
          </a:prstGeom>
        </p:spPr>
        <p:txBody>
          <a:bodyPr/>
          <a:lstStyle/>
          <a:p>
            <a:fld id="{94C5268C-6958-4C27-B9A9-7B732B3052BE}" type="datetimeFigureOut">
              <a:rPr lang="en-GB" smtClean="0"/>
              <a:pPr/>
              <a:t>11/03/2020</a:t>
            </a:fld>
            <a:endParaRPr lang="en-GB"/>
          </a:p>
        </p:txBody>
      </p:sp>
      <p:sp>
        <p:nvSpPr>
          <p:cNvPr id="10" name="Fußzeilenplatzhalter 9"/>
          <p:cNvSpPr>
            <a:spLocks noGrp="1"/>
          </p:cNvSpPr>
          <p:nvPr>
            <p:ph type="ftr" sz="quarter" idx="28"/>
          </p:nvPr>
        </p:nvSpPr>
        <p:spPr/>
        <p:txBody>
          <a:bodyPr/>
          <a:lstStyle/>
          <a:p>
            <a:r>
              <a:rPr lang="en-GB" noProof="0"/>
              <a:t>File name | department | Author </a:t>
            </a:r>
            <a:endParaRPr lang="en-GB" noProof="0" dirty="0"/>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17597851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931"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53"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49" y="5841749"/>
            <a:ext cx="2035239" cy="508810"/>
          </a:xfrm>
          <a:prstGeom prst="rect">
            <a:avLst/>
          </a:prstGeom>
        </p:spPr>
      </p:pic>
      <p:sp>
        <p:nvSpPr>
          <p:cNvPr id="2" name="Titel 1"/>
          <p:cNvSpPr>
            <a:spLocks noGrp="1"/>
          </p:cNvSpPr>
          <p:nvPr>
            <p:ph type="title" hasCustomPrompt="1"/>
          </p:nvPr>
        </p:nvSpPr>
        <p:spPr>
          <a:xfrm>
            <a:off x="6096794" y="765373"/>
            <a:ext cx="5599842" cy="2519697"/>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145634994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53" y="53"/>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49" y="5841749"/>
            <a:ext cx="2035239" cy="508810"/>
          </a:xfrm>
          <a:prstGeom prst="rect">
            <a:avLst/>
          </a:prstGeom>
        </p:spPr>
      </p:pic>
      <p:sp>
        <p:nvSpPr>
          <p:cNvPr id="5" name="Textplatzhalter 4"/>
          <p:cNvSpPr>
            <a:spLocks noGrp="1"/>
          </p:cNvSpPr>
          <p:nvPr>
            <p:ph type="body" sz="quarter" idx="13" hasCustomPrompt="1"/>
          </p:nvPr>
        </p:nvSpPr>
        <p:spPr>
          <a:xfrm>
            <a:off x="508066" y="3053695"/>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73"/>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84698262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53" y="53"/>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449" y="5841749"/>
            <a:ext cx="2035239" cy="508810"/>
          </a:xfrm>
          <a:prstGeom prst="rect">
            <a:avLst/>
          </a:prstGeom>
        </p:spPr>
      </p:pic>
      <p:sp>
        <p:nvSpPr>
          <p:cNvPr id="5" name="Textplatzhalter 4"/>
          <p:cNvSpPr>
            <a:spLocks noGrp="1"/>
          </p:cNvSpPr>
          <p:nvPr>
            <p:ph type="body" sz="quarter" idx="13" hasCustomPrompt="1"/>
          </p:nvPr>
        </p:nvSpPr>
        <p:spPr>
          <a:xfrm>
            <a:off x="508066" y="3053695"/>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73"/>
            <a:ext cx="7878265" cy="2303723"/>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48927571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53"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Titel 1"/>
          <p:cNvSpPr>
            <a:spLocks noGrp="1"/>
          </p:cNvSpPr>
          <p:nvPr>
            <p:ph type="title"/>
          </p:nvPr>
        </p:nvSpPr>
        <p:spPr>
          <a:xfrm>
            <a:off x="508001" y="768172"/>
            <a:ext cx="3054814" cy="43886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solidFill>
                  <a:srgbClr val="000000"/>
                </a:solidFill>
              </a:rPr>
              <a:pPr/>
              <a:t>11-Mar-20</a:t>
            </a:fld>
            <a:endParaRPr lang="en-GB">
              <a:solidFill>
                <a:srgbClr val="000000"/>
              </a:solidFill>
            </a:endParaRPr>
          </a:p>
        </p:txBody>
      </p:sp>
      <p:sp>
        <p:nvSpPr>
          <p:cNvPr id="9" name="Fußzeilenplatzhalter 8"/>
          <p:cNvSpPr>
            <a:spLocks noGrp="1"/>
          </p:cNvSpPr>
          <p:nvPr>
            <p:ph type="ftr" sz="quarter" idx="11"/>
          </p:nvPr>
        </p:nvSpPr>
        <p:spPr/>
        <p:txBody>
          <a:bodyPr/>
          <a:lstStyle/>
          <a:p>
            <a:r>
              <a:rPr lang="en-GB" smtClean="0">
                <a:solidFill>
                  <a:srgbClr val="000000"/>
                </a:solidFill>
              </a:rPr>
              <a:t>File name | department | author </a:t>
            </a:r>
            <a:endParaRPr lang="en-GB" dirty="0">
              <a:solidFill>
                <a:srgbClr val="000000"/>
              </a:solidFill>
            </a:endParaRPr>
          </a:p>
        </p:txBody>
      </p:sp>
      <p:sp>
        <p:nvSpPr>
          <p:cNvPr id="10" name="Foliennummernplatzhalter 9"/>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496240592"/>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7045"/>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19" y="3559990"/>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53"/>
            <a:ext cx="7619470" cy="3307585"/>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30351180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62"/>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4" name="Textplatzhalter 9"/>
          <p:cNvSpPr>
            <a:spLocks noGrp="1"/>
          </p:cNvSpPr>
          <p:nvPr>
            <p:ph type="body" sz="quarter" idx="15" hasCustomPrompt="1"/>
          </p:nvPr>
        </p:nvSpPr>
        <p:spPr>
          <a:xfrm>
            <a:off x="508119" y="3559990"/>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53" y="53"/>
            <a:ext cx="7619471" cy="3307583"/>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589849539"/>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62"/>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61"/>
            <a:ext cx="6095271" cy="3296241"/>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55" name="Textplatzhalter 54"/>
          <p:cNvSpPr>
            <a:spLocks noGrp="1"/>
          </p:cNvSpPr>
          <p:nvPr>
            <p:ph type="body" sz="quarter" idx="14" hasCustomPrompt="1"/>
          </p:nvPr>
        </p:nvSpPr>
        <p:spPr>
          <a:xfrm>
            <a:off x="508119" y="515820"/>
            <a:ext cx="7619405" cy="2537824"/>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13" name="Textplatzhalter 9"/>
          <p:cNvSpPr>
            <a:spLocks noGrp="1"/>
          </p:cNvSpPr>
          <p:nvPr>
            <p:ph type="body" sz="quarter" idx="15" hasCustomPrompt="1"/>
          </p:nvPr>
        </p:nvSpPr>
        <p:spPr>
          <a:xfrm>
            <a:off x="508119" y="3559990"/>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solidFill>
                  <a:srgbClr val="000000"/>
                </a:solidFill>
              </a:rPr>
              <a:pPr/>
              <a:t>11-Mar-20</a:t>
            </a:fld>
            <a:endParaRPr lang="en-GB">
              <a:solidFill>
                <a:srgbClr val="000000"/>
              </a:solidFill>
            </a:endParaRPr>
          </a:p>
        </p:txBody>
      </p:sp>
      <p:sp>
        <p:nvSpPr>
          <p:cNvPr id="8" name="Fußzeilenplatzhalter 7"/>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83002870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53" y="550034"/>
            <a:ext cx="6095999" cy="6308019"/>
          </a:xfrm>
          <a:prstGeom prst="rect">
            <a:avLst/>
          </a:prstGeom>
        </p:spPr>
      </p:pic>
      <p:sp>
        <p:nvSpPr>
          <p:cNvPr id="2" name="Titel 1"/>
          <p:cNvSpPr>
            <a:spLocks noGrp="1"/>
          </p:cNvSpPr>
          <p:nvPr>
            <p:ph type="title" hasCustomPrompt="1"/>
          </p:nvPr>
        </p:nvSpPr>
        <p:spPr>
          <a:xfrm>
            <a:off x="265148" y="2552161"/>
            <a:ext cx="4174452" cy="3296241"/>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119" y="515820"/>
            <a:ext cx="7619405" cy="2537824"/>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405343603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53" y="550034"/>
            <a:ext cx="6095999" cy="6308019"/>
          </a:xfrm>
          <a:prstGeom prst="rect">
            <a:avLst/>
          </a:prstGeom>
        </p:spPr>
      </p:pic>
      <p:sp>
        <p:nvSpPr>
          <p:cNvPr id="55" name="Textplatzhalter 54"/>
          <p:cNvSpPr>
            <a:spLocks noGrp="1"/>
          </p:cNvSpPr>
          <p:nvPr>
            <p:ph type="body" sz="quarter" idx="14" hasCustomPrompt="1"/>
          </p:nvPr>
        </p:nvSpPr>
        <p:spPr>
          <a:xfrm>
            <a:off x="508119" y="515820"/>
            <a:ext cx="7619405" cy="2537824"/>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87" y="3559991"/>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349575515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defTabSz="1219170">
              <a:defRPr/>
            </a:pPr>
            <a:endParaRPr lang="en-GB" sz="2400" kern="0" dirty="0">
              <a:solidFill>
                <a:srgbClr val="003781"/>
              </a:solidFill>
            </a:endParaRPr>
          </a:p>
        </p:txBody>
      </p:sp>
      <p:sp>
        <p:nvSpPr>
          <p:cNvPr id="2" name="Datumsplatzhalter 1"/>
          <p:cNvSpPr>
            <a:spLocks noGrp="1"/>
          </p:cNvSpPr>
          <p:nvPr>
            <p:ph type="dt" sz="half" idx="16"/>
          </p:nvPr>
        </p:nvSpPr>
        <p:spPr/>
        <p:txBody>
          <a:bodyPr/>
          <a:lstStyle/>
          <a:p>
            <a:fld id="{753F355A-87D4-4B44-BD0D-859276A78585}" type="datetime5">
              <a:rPr lang="en-US" smtClean="0">
                <a:solidFill>
                  <a:srgbClr val="000000"/>
                </a:solidFill>
              </a:rPr>
              <a:pPr/>
              <a:t>11-Mar-20</a:t>
            </a:fld>
            <a:endParaRPr lang="en-GB">
              <a:solidFill>
                <a:srgbClr val="000000"/>
              </a:solidFill>
            </a:endParaRPr>
          </a:p>
        </p:txBody>
      </p:sp>
      <p:sp>
        <p:nvSpPr>
          <p:cNvPr id="3" name="Fußzeilenplatzhalter 2"/>
          <p:cNvSpPr>
            <a:spLocks noGrp="1"/>
          </p:cNvSpPr>
          <p:nvPr>
            <p:ph type="ftr" sz="quarter" idx="17"/>
          </p:nvPr>
        </p:nvSpPr>
        <p:spPr/>
        <p:txBody>
          <a:bodyPr/>
          <a:lstStyle/>
          <a:p>
            <a:r>
              <a:rPr lang="en-GB" smtClean="0">
                <a:solidFill>
                  <a:srgbClr val="000000"/>
                </a:solidFill>
              </a:rPr>
              <a:t>File name | department | author </a:t>
            </a:r>
            <a:endParaRPr lang="en-GB" dirty="0">
              <a:solidFill>
                <a:srgbClr val="000000"/>
              </a:solidFill>
            </a:endParaRPr>
          </a:p>
        </p:txBody>
      </p:sp>
      <p:sp>
        <p:nvSpPr>
          <p:cNvPr id="5" name="Foliennummernplatzhalter 4"/>
          <p:cNvSpPr>
            <a:spLocks noGrp="1"/>
          </p:cNvSpPr>
          <p:nvPr>
            <p:ph type="sldNum" sz="quarter" idx="18"/>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11" name="Textplatzhalter 23"/>
          <p:cNvSpPr>
            <a:spLocks noGrp="1"/>
          </p:cNvSpPr>
          <p:nvPr>
            <p:ph type="body" sz="quarter" idx="19"/>
          </p:nvPr>
        </p:nvSpPr>
        <p:spPr>
          <a:xfrm>
            <a:off x="53"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53" y="515818"/>
            <a:ext cx="10674352" cy="514232"/>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470" y="260342"/>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6320391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5.xml"/><Relationship Id="rId13" Type="http://schemas.openxmlformats.org/officeDocument/2006/relationships/slideLayout" Target="../slideLayouts/slideLayout230.xml"/><Relationship Id="rId18" Type="http://schemas.openxmlformats.org/officeDocument/2006/relationships/slideLayout" Target="../slideLayouts/slideLayout235.xml"/><Relationship Id="rId26" Type="http://schemas.openxmlformats.org/officeDocument/2006/relationships/slideLayout" Target="../slideLayouts/slideLayout243.xml"/><Relationship Id="rId3" Type="http://schemas.openxmlformats.org/officeDocument/2006/relationships/slideLayout" Target="../slideLayouts/slideLayout220.xml"/><Relationship Id="rId21" Type="http://schemas.openxmlformats.org/officeDocument/2006/relationships/slideLayout" Target="../slideLayouts/slideLayout238.xml"/><Relationship Id="rId7" Type="http://schemas.openxmlformats.org/officeDocument/2006/relationships/slideLayout" Target="../slideLayouts/slideLayout224.xml"/><Relationship Id="rId12" Type="http://schemas.openxmlformats.org/officeDocument/2006/relationships/slideLayout" Target="../slideLayouts/slideLayout229.xml"/><Relationship Id="rId17" Type="http://schemas.openxmlformats.org/officeDocument/2006/relationships/slideLayout" Target="../slideLayouts/slideLayout234.xml"/><Relationship Id="rId25" Type="http://schemas.openxmlformats.org/officeDocument/2006/relationships/slideLayout" Target="../slideLayouts/slideLayout242.xml"/><Relationship Id="rId2" Type="http://schemas.openxmlformats.org/officeDocument/2006/relationships/slideLayout" Target="../slideLayouts/slideLayout219.xml"/><Relationship Id="rId16" Type="http://schemas.openxmlformats.org/officeDocument/2006/relationships/slideLayout" Target="../slideLayouts/slideLayout233.xml"/><Relationship Id="rId20" Type="http://schemas.openxmlformats.org/officeDocument/2006/relationships/slideLayout" Target="../slideLayouts/slideLayout237.xml"/><Relationship Id="rId1" Type="http://schemas.openxmlformats.org/officeDocument/2006/relationships/slideLayout" Target="../slideLayouts/slideLayout218.xml"/><Relationship Id="rId6" Type="http://schemas.openxmlformats.org/officeDocument/2006/relationships/slideLayout" Target="../slideLayouts/slideLayout223.xml"/><Relationship Id="rId11" Type="http://schemas.openxmlformats.org/officeDocument/2006/relationships/slideLayout" Target="../slideLayouts/slideLayout228.xml"/><Relationship Id="rId24" Type="http://schemas.openxmlformats.org/officeDocument/2006/relationships/slideLayout" Target="../slideLayouts/slideLayout241.xml"/><Relationship Id="rId5" Type="http://schemas.openxmlformats.org/officeDocument/2006/relationships/slideLayout" Target="../slideLayouts/slideLayout222.xml"/><Relationship Id="rId15" Type="http://schemas.openxmlformats.org/officeDocument/2006/relationships/slideLayout" Target="../slideLayouts/slideLayout232.xml"/><Relationship Id="rId23" Type="http://schemas.openxmlformats.org/officeDocument/2006/relationships/slideLayout" Target="../slideLayouts/slideLayout240.xml"/><Relationship Id="rId10" Type="http://schemas.openxmlformats.org/officeDocument/2006/relationships/slideLayout" Target="../slideLayouts/slideLayout227.xml"/><Relationship Id="rId19" Type="http://schemas.openxmlformats.org/officeDocument/2006/relationships/slideLayout" Target="../slideLayouts/slideLayout236.xml"/><Relationship Id="rId4" Type="http://schemas.openxmlformats.org/officeDocument/2006/relationships/slideLayout" Target="../slideLayouts/slideLayout221.xml"/><Relationship Id="rId9" Type="http://schemas.openxmlformats.org/officeDocument/2006/relationships/slideLayout" Target="../slideLayouts/slideLayout226.xml"/><Relationship Id="rId14" Type="http://schemas.openxmlformats.org/officeDocument/2006/relationships/slideLayout" Target="../slideLayouts/slideLayout231.xml"/><Relationship Id="rId22" Type="http://schemas.openxmlformats.org/officeDocument/2006/relationships/slideLayout" Target="../slideLayouts/slideLayout239.xml"/><Relationship Id="rId27"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51.xml"/><Relationship Id="rId13" Type="http://schemas.openxmlformats.org/officeDocument/2006/relationships/slideLayout" Target="../slideLayouts/slideLayout256.xml"/><Relationship Id="rId18" Type="http://schemas.openxmlformats.org/officeDocument/2006/relationships/slideLayout" Target="../slideLayouts/slideLayout261.xml"/><Relationship Id="rId26" Type="http://schemas.openxmlformats.org/officeDocument/2006/relationships/slideLayout" Target="../slideLayouts/slideLayout269.xml"/><Relationship Id="rId3" Type="http://schemas.openxmlformats.org/officeDocument/2006/relationships/slideLayout" Target="../slideLayouts/slideLayout246.xml"/><Relationship Id="rId21" Type="http://schemas.openxmlformats.org/officeDocument/2006/relationships/slideLayout" Target="../slideLayouts/slideLayout264.xml"/><Relationship Id="rId7" Type="http://schemas.openxmlformats.org/officeDocument/2006/relationships/slideLayout" Target="../slideLayouts/slideLayout250.xml"/><Relationship Id="rId12" Type="http://schemas.openxmlformats.org/officeDocument/2006/relationships/slideLayout" Target="../slideLayouts/slideLayout255.xml"/><Relationship Id="rId17" Type="http://schemas.openxmlformats.org/officeDocument/2006/relationships/slideLayout" Target="../slideLayouts/slideLayout260.xml"/><Relationship Id="rId25" Type="http://schemas.openxmlformats.org/officeDocument/2006/relationships/slideLayout" Target="../slideLayouts/slideLayout268.xml"/><Relationship Id="rId2" Type="http://schemas.openxmlformats.org/officeDocument/2006/relationships/slideLayout" Target="../slideLayouts/slideLayout245.xml"/><Relationship Id="rId16" Type="http://schemas.openxmlformats.org/officeDocument/2006/relationships/slideLayout" Target="../slideLayouts/slideLayout259.xml"/><Relationship Id="rId20" Type="http://schemas.openxmlformats.org/officeDocument/2006/relationships/slideLayout" Target="../slideLayouts/slideLayout263.xml"/><Relationship Id="rId1" Type="http://schemas.openxmlformats.org/officeDocument/2006/relationships/slideLayout" Target="../slideLayouts/slideLayout244.xml"/><Relationship Id="rId6" Type="http://schemas.openxmlformats.org/officeDocument/2006/relationships/slideLayout" Target="../slideLayouts/slideLayout249.xml"/><Relationship Id="rId11" Type="http://schemas.openxmlformats.org/officeDocument/2006/relationships/slideLayout" Target="../slideLayouts/slideLayout254.xml"/><Relationship Id="rId24" Type="http://schemas.openxmlformats.org/officeDocument/2006/relationships/slideLayout" Target="../slideLayouts/slideLayout267.xml"/><Relationship Id="rId5" Type="http://schemas.openxmlformats.org/officeDocument/2006/relationships/slideLayout" Target="../slideLayouts/slideLayout248.xml"/><Relationship Id="rId15" Type="http://schemas.openxmlformats.org/officeDocument/2006/relationships/slideLayout" Target="../slideLayouts/slideLayout258.xml"/><Relationship Id="rId23" Type="http://schemas.openxmlformats.org/officeDocument/2006/relationships/slideLayout" Target="../slideLayouts/slideLayout266.xml"/><Relationship Id="rId10" Type="http://schemas.openxmlformats.org/officeDocument/2006/relationships/slideLayout" Target="../slideLayouts/slideLayout253.xml"/><Relationship Id="rId19" Type="http://schemas.openxmlformats.org/officeDocument/2006/relationships/slideLayout" Target="../slideLayouts/slideLayout262.xml"/><Relationship Id="rId4" Type="http://schemas.openxmlformats.org/officeDocument/2006/relationships/slideLayout" Target="../slideLayouts/slideLayout247.xml"/><Relationship Id="rId9" Type="http://schemas.openxmlformats.org/officeDocument/2006/relationships/slideLayout" Target="../slideLayouts/slideLayout252.xml"/><Relationship Id="rId14" Type="http://schemas.openxmlformats.org/officeDocument/2006/relationships/slideLayout" Target="../slideLayouts/slideLayout257.xml"/><Relationship Id="rId22" Type="http://schemas.openxmlformats.org/officeDocument/2006/relationships/slideLayout" Target="../slideLayouts/slideLayout265.xml"/><Relationship Id="rId27"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26" Type="http://schemas.openxmlformats.org/officeDocument/2006/relationships/slideLayout" Target="../slideLayouts/slideLayout165.xml"/><Relationship Id="rId3" Type="http://schemas.openxmlformats.org/officeDocument/2006/relationships/slideLayout" Target="../slideLayouts/slideLayout142.xml"/><Relationship Id="rId21" Type="http://schemas.openxmlformats.org/officeDocument/2006/relationships/slideLayout" Target="../slideLayouts/slideLayout160.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5" Type="http://schemas.openxmlformats.org/officeDocument/2006/relationships/slideLayout" Target="../slideLayouts/slideLayout164.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slideLayout" Target="../slideLayouts/slideLayout159.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24" Type="http://schemas.openxmlformats.org/officeDocument/2006/relationships/slideLayout" Target="../slideLayouts/slideLayout163.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23" Type="http://schemas.openxmlformats.org/officeDocument/2006/relationships/slideLayout" Target="../slideLayouts/slideLayout162.xml"/><Relationship Id="rId10" Type="http://schemas.openxmlformats.org/officeDocument/2006/relationships/slideLayout" Target="../slideLayouts/slideLayout149.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 Id="rId22" Type="http://schemas.openxmlformats.org/officeDocument/2006/relationships/slideLayout" Target="../slideLayouts/slideLayout161.xml"/><Relationship Id="rId27"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slideLayout" Target="../slideLayouts/slideLayout178.xml"/><Relationship Id="rId18" Type="http://schemas.openxmlformats.org/officeDocument/2006/relationships/slideLayout" Target="../slideLayouts/slideLayout183.xml"/><Relationship Id="rId26" Type="http://schemas.openxmlformats.org/officeDocument/2006/relationships/slideLayout" Target="../slideLayouts/slideLayout191.xml"/><Relationship Id="rId3" Type="http://schemas.openxmlformats.org/officeDocument/2006/relationships/slideLayout" Target="../slideLayouts/slideLayout168.xml"/><Relationship Id="rId21" Type="http://schemas.openxmlformats.org/officeDocument/2006/relationships/slideLayout" Target="../slideLayouts/slideLayout186.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17" Type="http://schemas.openxmlformats.org/officeDocument/2006/relationships/slideLayout" Target="../slideLayouts/slideLayout182.xml"/><Relationship Id="rId25" Type="http://schemas.openxmlformats.org/officeDocument/2006/relationships/slideLayout" Target="../slideLayouts/slideLayout190.xml"/><Relationship Id="rId2" Type="http://schemas.openxmlformats.org/officeDocument/2006/relationships/slideLayout" Target="../slideLayouts/slideLayout167.xml"/><Relationship Id="rId16" Type="http://schemas.openxmlformats.org/officeDocument/2006/relationships/slideLayout" Target="../slideLayouts/slideLayout181.xml"/><Relationship Id="rId20" Type="http://schemas.openxmlformats.org/officeDocument/2006/relationships/slideLayout" Target="../slideLayouts/slideLayout185.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24" Type="http://schemas.openxmlformats.org/officeDocument/2006/relationships/slideLayout" Target="../slideLayouts/slideLayout189.xml"/><Relationship Id="rId5" Type="http://schemas.openxmlformats.org/officeDocument/2006/relationships/slideLayout" Target="../slideLayouts/slideLayout170.xml"/><Relationship Id="rId15" Type="http://schemas.openxmlformats.org/officeDocument/2006/relationships/slideLayout" Target="../slideLayouts/slideLayout180.xml"/><Relationship Id="rId23" Type="http://schemas.openxmlformats.org/officeDocument/2006/relationships/slideLayout" Target="../slideLayouts/slideLayout188.xml"/><Relationship Id="rId10" Type="http://schemas.openxmlformats.org/officeDocument/2006/relationships/slideLayout" Target="../slideLayouts/slideLayout175.xml"/><Relationship Id="rId19" Type="http://schemas.openxmlformats.org/officeDocument/2006/relationships/slideLayout" Target="../slideLayouts/slideLayout184.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slideLayout" Target="../slideLayouts/slideLayout179.xml"/><Relationship Id="rId22" Type="http://schemas.openxmlformats.org/officeDocument/2006/relationships/slideLayout" Target="../slideLayouts/slideLayout187.xml"/><Relationship Id="rId27"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slideLayout" Target="../slideLayouts/slideLayout204.xml"/><Relationship Id="rId18" Type="http://schemas.openxmlformats.org/officeDocument/2006/relationships/slideLayout" Target="../slideLayouts/slideLayout209.xml"/><Relationship Id="rId26" Type="http://schemas.openxmlformats.org/officeDocument/2006/relationships/slideLayout" Target="../slideLayouts/slideLayout217.xml"/><Relationship Id="rId3" Type="http://schemas.openxmlformats.org/officeDocument/2006/relationships/slideLayout" Target="../slideLayouts/slideLayout194.xml"/><Relationship Id="rId21" Type="http://schemas.openxmlformats.org/officeDocument/2006/relationships/slideLayout" Target="../slideLayouts/slideLayout212.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17" Type="http://schemas.openxmlformats.org/officeDocument/2006/relationships/slideLayout" Target="../slideLayouts/slideLayout208.xml"/><Relationship Id="rId25" Type="http://schemas.openxmlformats.org/officeDocument/2006/relationships/slideLayout" Target="../slideLayouts/slideLayout216.xml"/><Relationship Id="rId2" Type="http://schemas.openxmlformats.org/officeDocument/2006/relationships/slideLayout" Target="../slideLayouts/slideLayout193.xml"/><Relationship Id="rId16" Type="http://schemas.openxmlformats.org/officeDocument/2006/relationships/slideLayout" Target="../slideLayouts/slideLayout207.xml"/><Relationship Id="rId20" Type="http://schemas.openxmlformats.org/officeDocument/2006/relationships/slideLayout" Target="../slideLayouts/slideLayout211.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24" Type="http://schemas.openxmlformats.org/officeDocument/2006/relationships/slideLayout" Target="../slideLayouts/slideLayout215.xml"/><Relationship Id="rId5" Type="http://schemas.openxmlformats.org/officeDocument/2006/relationships/slideLayout" Target="../slideLayouts/slideLayout196.xml"/><Relationship Id="rId15" Type="http://schemas.openxmlformats.org/officeDocument/2006/relationships/slideLayout" Target="../slideLayouts/slideLayout206.xml"/><Relationship Id="rId23" Type="http://schemas.openxmlformats.org/officeDocument/2006/relationships/slideLayout" Target="../slideLayouts/slideLayout214.xml"/><Relationship Id="rId10" Type="http://schemas.openxmlformats.org/officeDocument/2006/relationships/slideLayout" Target="../slideLayouts/slideLayout201.xml"/><Relationship Id="rId19" Type="http://schemas.openxmlformats.org/officeDocument/2006/relationships/slideLayout" Target="../slideLayouts/slideLayout210.xml"/><Relationship Id="rId4" Type="http://schemas.openxmlformats.org/officeDocument/2006/relationships/slideLayout" Target="../slideLayouts/slideLayout195.xml"/><Relationship Id="rId9" Type="http://schemas.openxmlformats.org/officeDocument/2006/relationships/slideLayout" Target="../slideLayouts/slideLayout200.xml"/><Relationship Id="rId14" Type="http://schemas.openxmlformats.org/officeDocument/2006/relationships/slideLayout" Target="../slideLayouts/slideLayout205.xml"/><Relationship Id="rId22" Type="http://schemas.openxmlformats.org/officeDocument/2006/relationships/slideLayout" Target="../slideLayouts/slideLayout213.xml"/><Relationship Id="rId27"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5C808-6CB2-4114-8740-A167CA40D160}" type="slidenum">
              <a:rPr lang="en-US" smtClean="0"/>
              <a:t>‹#›</a:t>
            </a:fld>
            <a:endParaRPr lang="en-US"/>
          </a:p>
        </p:txBody>
      </p:sp>
    </p:spTree>
    <p:extLst>
      <p:ext uri="{BB962C8B-B14F-4D97-AF65-F5344CB8AC3E}">
        <p14:creationId xmlns:p14="http://schemas.microsoft.com/office/powerpoint/2010/main" val="139586783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60" r:id="rId4"/>
    <p:sldLayoutId id="2147483650" r:id="rId5"/>
    <p:sldLayoutId id="2147483662" r:id="rId6"/>
    <p:sldLayoutId id="2147483664" r:id="rId7"/>
    <p:sldLayoutId id="2147483665" r:id="rId8"/>
    <p:sldLayoutId id="2147483666"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11"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12"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76"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675" y="1274115"/>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06"/>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233032"/>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 id="2147483931" r:id="rId21"/>
    <p:sldLayoutId id="2147483932" r:id="rId22"/>
    <p:sldLayoutId id="2147483933" r:id="rId23"/>
    <p:sldLayoutId id="2147483934" r:id="rId24"/>
    <p:sldLayoutId id="2147483935" r:id="rId25"/>
    <p:sldLayoutId id="2147483936"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01"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02"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66"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665" y="1274105"/>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896"/>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383332"/>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 id="2147483955" r:id="rId18"/>
    <p:sldLayoutId id="2147483956" r:id="rId19"/>
    <p:sldLayoutId id="2147483957" r:id="rId20"/>
    <p:sldLayoutId id="2147483958" r:id="rId21"/>
    <p:sldLayoutId id="2147483959" r:id="rId22"/>
    <p:sldLayoutId id="2147483960" r:id="rId23"/>
    <p:sldLayoutId id="2147483961" r:id="rId24"/>
    <p:sldLayoutId id="2147483962" r:id="rId25"/>
    <p:sldLayoutId id="2147483963"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62"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63"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727"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726" y="1274166"/>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57"/>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19965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60"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61"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725"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724" y="1274164"/>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55"/>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63595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57"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58"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722"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721" y="1274161"/>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52"/>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20983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53"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54"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718"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717" y="1274157"/>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48"/>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460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42"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43"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707"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706" y="1274146"/>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37"/>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15563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35"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36"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700"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699" y="1274139"/>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30"/>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6964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 id="2147483851" r:id="rId22"/>
    <p:sldLayoutId id="2147483852" r:id="rId23"/>
    <p:sldLayoutId id="2147483853" r:id="rId24"/>
    <p:sldLayoutId id="2147483854" r:id="rId25"/>
    <p:sldLayoutId id="2147483855"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28"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29"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93"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692" y="1274132"/>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23"/>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64534"/>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 id="2147483874" r:id="rId18"/>
    <p:sldLayoutId id="2147483875" r:id="rId19"/>
    <p:sldLayoutId id="2147483876" r:id="rId20"/>
    <p:sldLayoutId id="2147483877" r:id="rId21"/>
    <p:sldLayoutId id="2147483878" r:id="rId22"/>
    <p:sldLayoutId id="2147483879" r:id="rId23"/>
    <p:sldLayoutId id="2147483880" r:id="rId24"/>
    <p:sldLayoutId id="2147483881" r:id="rId25"/>
    <p:sldLayoutId id="2147483882"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8020"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21"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pPr defTabSz="1219170"/>
            <a:r>
              <a:rPr lang="en-GB" smtClean="0">
                <a:solidFill>
                  <a:srgbClr val="000000"/>
                </a:solidFill>
              </a:rPr>
              <a:t>File name | department | author </a:t>
            </a:r>
            <a:endParaRPr lang="en-GB" dirty="0">
              <a:solidFill>
                <a:srgbClr val="000000"/>
              </a:solidFill>
            </a:endParaRP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pPr defTabSz="1219170"/>
            <a:fld id="{61201FF1-C63B-412E-ABF0-3D0E918900AC}" type="slidenum">
              <a:rPr lang="en-GB" smtClean="0">
                <a:solidFill>
                  <a:srgbClr val="000000"/>
                </a:solidFill>
              </a:rPr>
              <a:pPr defTabSz="1219170"/>
              <a:t>‹#›</a:t>
            </a:fld>
            <a:endParaRPr lang="en-GB" dirty="0">
              <a:solidFill>
                <a:srgbClr val="000000"/>
              </a:solidFill>
            </a:endParaRPr>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85" y="6492897"/>
            <a:ext cx="1296313" cy="123082"/>
          </a:xfrm>
          <a:prstGeom prst="rect">
            <a:avLst/>
          </a:prstGeom>
          <a:noFill/>
        </p:spPr>
        <p:txBody>
          <a:bodyPr wrap="square" lIns="0" tIns="0" rIns="0" bIns="0" rtlCol="0">
            <a:spAutoFit/>
          </a:bodyPr>
          <a:lstStyle/>
          <a:p>
            <a:pPr defTabSz="1219170"/>
            <a:r>
              <a:rPr lang="en-GB" sz="800" dirty="0">
                <a:solidFill>
                  <a:srgbClr val="000000"/>
                </a:solidFill>
              </a:rPr>
              <a:t>© Copyright </a:t>
            </a:r>
            <a:r>
              <a:rPr lang="en-GB" sz="800" dirty="0" smtClean="0">
                <a:solidFill>
                  <a:srgbClr val="000000"/>
                </a:solidFill>
              </a:rPr>
              <a:t>Allianz</a:t>
            </a:r>
            <a:endParaRPr lang="en-GB" sz="800" dirty="0">
              <a:solidFill>
                <a:srgbClr val="000000"/>
              </a:solidFill>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684" y="1274124"/>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870" y="6492915"/>
            <a:ext cx="1307024" cy="123083"/>
          </a:xfrm>
          <a:prstGeom prst="rect">
            <a:avLst/>
          </a:prstGeom>
        </p:spPr>
        <p:txBody>
          <a:bodyPr vert="horz" lIns="0" tIns="0" rIns="0" bIns="0" rtlCol="0" anchor="t"/>
          <a:lstStyle>
            <a:lvl1pPr algn="l">
              <a:defRPr sz="800">
                <a:solidFill>
                  <a:schemeClr val="tx1"/>
                </a:solidFill>
              </a:defRPr>
            </a:lvl1pPr>
          </a:lstStyle>
          <a:p>
            <a:pPr defTabSz="1219170"/>
            <a:fld id="{1153D9D2-4109-4658-A169-3AF16B615417}" type="datetime5">
              <a:rPr lang="en-US" smtClean="0">
                <a:solidFill>
                  <a:srgbClr val="000000"/>
                </a:solidFill>
              </a:rPr>
              <a:pPr defTabSz="1219170"/>
              <a:t>11-Mar-20</a:t>
            </a:fld>
            <a:endParaRPr lang="en-GB">
              <a:solidFill>
                <a:srgbClr val="000000"/>
              </a:solidFill>
            </a:endParaRP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731296"/>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ristopher.grumiau@allianz.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researchgate.net/publication/337363512_XXX-X-XXXX-XXXX-XXXXX00_C20XX_IEEE_Framework_for_data_scientists_in_insurance_How_to_develop_an_effective_project_for_business" TargetMode="Externa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pma.info/" TargetMode="External"/><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0.jpg"/><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researchgate.net/publication/337363512_XXX-X-XXXX-XXXX-XXXXX00_C20XX_IEEE_Framework_for_data_scientists_in_insurance_How_to_develop_an_effective_project_for_business" TargetMode="Externa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60" y="1319054"/>
            <a:ext cx="8044993" cy="1820134"/>
          </a:xfrm>
        </p:spPr>
        <p:txBody>
          <a:bodyPr/>
          <a:lstStyle/>
          <a:p>
            <a:pPr algn="l"/>
            <a:r>
              <a:rPr lang="nl-BE" b="1" dirty="0" smtClean="0"/>
              <a:t/>
            </a:r>
            <a:br>
              <a:rPr lang="nl-BE" b="1" dirty="0" smtClean="0"/>
            </a:br>
            <a:r>
              <a:rPr lang="nl-BE" b="1" dirty="0"/>
              <a:t/>
            </a:r>
            <a:br>
              <a:rPr lang="nl-BE" b="1" dirty="0"/>
            </a:br>
            <a:r>
              <a:rPr lang="nl-BE" b="1" dirty="0" smtClean="0"/>
              <a:t/>
            </a:r>
            <a:br>
              <a:rPr lang="nl-BE" b="1" dirty="0" smtClean="0"/>
            </a:br>
            <a:r>
              <a:rPr lang="nl-BE" b="1" dirty="0"/>
              <a:t/>
            </a:r>
            <a:br>
              <a:rPr lang="nl-BE" b="1" dirty="0"/>
            </a:br>
            <a:r>
              <a:rPr lang="nl-BE" b="1" dirty="0" err="1" smtClean="0"/>
              <a:t>Vlerick</a:t>
            </a:r>
            <a:r>
              <a:rPr lang="nl-BE" b="1" dirty="0" smtClean="0"/>
              <a:t> Business School</a:t>
            </a:r>
            <a:br>
              <a:rPr lang="nl-BE" b="1" dirty="0" smtClean="0"/>
            </a:br>
            <a:r>
              <a:rPr lang="nl-BE" b="1" dirty="0" smtClean="0"/>
              <a:t>Master Class</a:t>
            </a:r>
            <a:br>
              <a:rPr lang="nl-BE" b="1" dirty="0" smtClean="0"/>
            </a:br>
            <a:endParaRPr lang="en-US" b="1" i="1" dirty="0">
              <a:solidFill>
                <a:schemeClr val="bg1"/>
              </a:solidFill>
            </a:endParaRPr>
          </a:p>
        </p:txBody>
      </p:sp>
      <p:sp>
        <p:nvSpPr>
          <p:cNvPr id="3" name="Content Placeholder 2"/>
          <p:cNvSpPr>
            <a:spLocks noGrp="1"/>
          </p:cNvSpPr>
          <p:nvPr>
            <p:ph sz="quarter" idx="13"/>
          </p:nvPr>
        </p:nvSpPr>
        <p:spPr>
          <a:xfrm>
            <a:off x="533460" y="3333811"/>
            <a:ext cx="5138386" cy="1125128"/>
          </a:xfrm>
        </p:spPr>
        <p:txBody>
          <a:bodyPr>
            <a:normAutofit fontScale="62500" lnSpcReduction="20000"/>
          </a:bodyPr>
          <a:lstStyle/>
          <a:p>
            <a:r>
              <a:rPr lang="fr-BE" sz="2200" dirty="0" smtClean="0"/>
              <a:t>Christopher Grumiau</a:t>
            </a:r>
            <a:endParaRPr lang="en-US" sz="2200" dirty="0" smtClean="0"/>
          </a:p>
          <a:p>
            <a:endParaRPr lang="en-US" b="0" smtClean="0"/>
          </a:p>
          <a:p>
            <a:r>
              <a:rPr lang="en-US" b="0" smtClean="0"/>
              <a:t>March </a:t>
            </a:r>
            <a:r>
              <a:rPr lang="en-US" b="0" dirty="0" smtClean="0"/>
              <a:t>2020</a:t>
            </a:r>
          </a:p>
          <a:p>
            <a:r>
              <a:rPr lang="en-US" b="0" dirty="0" smtClean="0"/>
              <a:t>Emails: </a:t>
            </a:r>
            <a:r>
              <a:rPr lang="en-US" b="0" dirty="0" smtClean="0">
                <a:hlinkClick r:id="rId2"/>
              </a:rPr>
              <a:t>christopher.grumiau@allianz.be</a:t>
            </a:r>
            <a:r>
              <a:rPr lang="en-US" b="0" dirty="0" smtClean="0"/>
              <a:t> &amp; georg.camehl@allianz.nl</a:t>
            </a:r>
            <a:br>
              <a:rPr lang="en-US" b="0" dirty="0" smtClean="0"/>
            </a:br>
            <a:endParaRPr lang="en-US" b="0" dirty="0"/>
          </a:p>
        </p:txBody>
      </p:sp>
    </p:spTree>
    <p:extLst>
      <p:ext uri="{BB962C8B-B14F-4D97-AF65-F5344CB8AC3E}">
        <p14:creationId xmlns:p14="http://schemas.microsoft.com/office/powerpoint/2010/main" val="4275103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304800" y="442158"/>
            <a:ext cx="11643946" cy="660778"/>
          </a:xfrm>
        </p:spPr>
        <p:txBody>
          <a:bodyPr anchor="t"/>
          <a:lstStyle/>
          <a:p>
            <a:r>
              <a:rPr lang="en-US" dirty="0" smtClean="0"/>
              <a:t>Some quotes regarding project </a:t>
            </a:r>
            <a:r>
              <a:rPr lang="en-US" dirty="0" err="1" smtClean="0"/>
              <a:t>mngt</a:t>
            </a:r>
            <a:r>
              <a:rPr lang="en-US" dirty="0" smtClean="0"/>
              <a: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12565002"/>
              </p:ext>
            </p:extLst>
          </p:nvPr>
        </p:nvGraphicFramePr>
        <p:xfrm>
          <a:off x="506486" y="1371686"/>
          <a:ext cx="3226528" cy="1069086"/>
        </p:xfrm>
        <a:graphic>
          <a:graphicData uri="http://schemas.openxmlformats.org/drawingml/2006/table">
            <a:tbl>
              <a:tblPr firstRow="1" firstCol="1" bandRow="1">
                <a:tableStyleId>{5C22544A-7EE6-4342-B048-85BDC9FD1C3A}</a:tableStyleId>
              </a:tblPr>
              <a:tblGrid>
                <a:gridCol w="3226528"/>
              </a:tblGrid>
              <a:tr h="106908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“Without data, you are like another man with opinion.”</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Edward Deming</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74433639"/>
              </p:ext>
            </p:extLst>
          </p:nvPr>
        </p:nvGraphicFramePr>
        <p:xfrm>
          <a:off x="8203598" y="1418887"/>
          <a:ext cx="3099202" cy="1090716"/>
        </p:xfrm>
        <a:graphic>
          <a:graphicData uri="http://schemas.openxmlformats.org/drawingml/2006/table">
            <a:tbl>
              <a:tblPr firstRow="1" firstCol="1" bandRow="1">
                <a:tableStyleId>{5C22544A-7EE6-4342-B048-85BDC9FD1C3A}</a:tableStyleId>
              </a:tblPr>
              <a:tblGrid>
                <a:gridCol w="3099202"/>
              </a:tblGrid>
              <a:tr h="109071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“Share your knowledge, it is a way to achieve immortality.”</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Dalai Lama</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7607064"/>
              </p:ext>
            </p:extLst>
          </p:nvPr>
        </p:nvGraphicFramePr>
        <p:xfrm>
          <a:off x="485557" y="3506001"/>
          <a:ext cx="3238092" cy="1237040"/>
        </p:xfrm>
        <a:graphic>
          <a:graphicData uri="http://schemas.openxmlformats.org/drawingml/2006/table">
            <a:tbl>
              <a:tblPr firstRow="1" firstCol="1" bandRow="1">
                <a:tableStyleId>{5C22544A-7EE6-4342-B048-85BDC9FD1C3A}</a:tableStyleId>
              </a:tblPr>
              <a:tblGrid>
                <a:gridCol w="3238092"/>
              </a:tblGrid>
              <a:tr h="1237040">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“In weak companies, politics wins. In strong companies, best ideas win.”</a:t>
                      </a:r>
                      <a:endParaRPr lang="en-US" sz="1100" dirty="0">
                        <a:effectLst/>
                      </a:endParaRPr>
                    </a:p>
                    <a:p>
                      <a:pPr algn="r">
                        <a:lnSpc>
                          <a:spcPct val="115000"/>
                        </a:lnSpc>
                        <a:spcAft>
                          <a:spcPts val="0"/>
                        </a:spcAft>
                      </a:pPr>
                      <a:r>
                        <a:rPr lang="en-US" sz="1100" dirty="0">
                          <a:effectLst/>
                        </a:rPr>
                        <a:t> </a:t>
                      </a:r>
                      <a:r>
                        <a:rPr lang="en-US" sz="1100" dirty="0" smtClean="0">
                          <a:effectLst/>
                        </a:rPr>
                        <a:t>Steve Jobs</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82189541"/>
              </p:ext>
            </p:extLst>
          </p:nvPr>
        </p:nvGraphicFramePr>
        <p:xfrm>
          <a:off x="8319169" y="3506001"/>
          <a:ext cx="3077838" cy="1121664"/>
        </p:xfrm>
        <a:graphic>
          <a:graphicData uri="http://schemas.openxmlformats.org/drawingml/2006/table">
            <a:tbl>
              <a:tblPr firstRow="1" firstCol="1" bandRow="1">
                <a:tableStyleId>{5C22544A-7EE6-4342-B048-85BDC9FD1C3A}</a:tableStyleId>
              </a:tblPr>
              <a:tblGrid>
                <a:gridCol w="3077838"/>
              </a:tblGrid>
              <a:tr h="1121664">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“Secret of change is to focus not on fighting the old process but building on the new.”</a:t>
                      </a:r>
                      <a:endParaRPr lang="en-US" sz="1100" dirty="0">
                        <a:effectLst/>
                      </a:endParaRPr>
                    </a:p>
                    <a:p>
                      <a:pPr algn="r">
                        <a:lnSpc>
                          <a:spcPct val="115000"/>
                        </a:lnSpc>
                        <a:spcAft>
                          <a:spcPts val="0"/>
                        </a:spcAft>
                      </a:pPr>
                      <a:r>
                        <a:rPr lang="en-US" sz="1100" dirty="0">
                          <a:effectLst/>
                        </a:rPr>
                        <a:t> </a:t>
                      </a:r>
                      <a:r>
                        <a:rPr lang="en-US" sz="1100" dirty="0" err="1" smtClean="0">
                          <a:effectLst/>
                        </a:rPr>
                        <a:t>Socrate</a:t>
                      </a: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19803819"/>
              </p:ext>
            </p:extLst>
          </p:nvPr>
        </p:nvGraphicFramePr>
        <p:xfrm>
          <a:off x="4282114" y="5095402"/>
          <a:ext cx="3472180" cy="1367028"/>
        </p:xfrm>
        <a:graphic>
          <a:graphicData uri="http://schemas.openxmlformats.org/drawingml/2006/table">
            <a:tbl>
              <a:tblPr firstRow="1" firstCol="1" bandRow="1">
                <a:tableStyleId>{5C22544A-7EE6-4342-B048-85BDC9FD1C3A}</a:tableStyleId>
              </a:tblPr>
              <a:tblGrid>
                <a:gridCol w="3472180"/>
              </a:tblGrid>
              <a:tr h="1367028">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“If somebody offers you an amazing opportunity but you are not sure you can do it, say yes and learn how to do it later</a:t>
                      </a:r>
                      <a:r>
                        <a:rPr lang="en-US" sz="1400" dirty="0" smtClean="0">
                          <a:effectLst/>
                        </a:rPr>
                        <a:t>.”</a:t>
                      </a:r>
                      <a:r>
                        <a:rPr lang="en-US" sz="1100" dirty="0" smtClean="0">
                          <a:effectLst/>
                        </a:rPr>
                        <a:t> </a:t>
                      </a:r>
                      <a:r>
                        <a:rPr lang="en-US" sz="1100" dirty="0">
                          <a:effectLst/>
                        </a:rPr>
                        <a:t> </a:t>
                      </a:r>
                    </a:p>
                    <a:p>
                      <a:pPr algn="r">
                        <a:lnSpc>
                          <a:spcPct val="115000"/>
                        </a:lnSpc>
                        <a:spcAft>
                          <a:spcPts val="0"/>
                        </a:spcAft>
                      </a:pPr>
                      <a:r>
                        <a:rPr lang="en-US" sz="1100" dirty="0">
                          <a:effectLst/>
                        </a:rPr>
                        <a:t>Richard Branson</a:t>
                      </a:r>
                      <a:endParaRPr lang="en-US" sz="1100" dirty="0">
                        <a:effectLst/>
                        <a:latin typeface="Arial"/>
                        <a:ea typeface="Calibri"/>
                        <a:cs typeface="Times New Roman"/>
                      </a:endParaRPr>
                    </a:p>
                  </a:txBody>
                  <a:tcPr marL="68580" marR="68580" marT="0" marB="0">
                    <a:solidFill>
                      <a:schemeClr val="tx1"/>
                    </a:solidFill>
                  </a:tcP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948" y="2405925"/>
            <a:ext cx="3846512"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695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People management</a:t>
            </a:r>
            <a:endParaRPr lang="en-US" dirty="0"/>
          </a:p>
        </p:txBody>
      </p:sp>
      <p:sp>
        <p:nvSpPr>
          <p:cNvPr id="18" name="Textplatzhalter 15"/>
          <p:cNvSpPr txBox="1">
            <a:spLocks/>
          </p:cNvSpPr>
          <p:nvPr/>
        </p:nvSpPr>
        <p:spPr bwMode="gray">
          <a:xfrm>
            <a:off x="5752619" y="1251699"/>
            <a:ext cx="5667046" cy="972000"/>
          </a:xfrm>
          <a:prstGeom prst="rect">
            <a:avLst/>
          </a:prstGeom>
          <a:ln w="19050">
            <a:solidFill>
              <a:schemeClr val="tx2">
                <a:lumMod val="60000"/>
                <a:lumOff val="40000"/>
              </a:schemeClr>
            </a:solidFill>
          </a:ln>
        </p:spPr>
        <p:txBody>
          <a:bodyPr vert="horz" lIns="0" tIns="0" rIns="0" bIns="0" rtlCol="0" anchor="ctr">
            <a:noAutofit/>
          </a:bodyPr>
          <a:lstStyle>
            <a:lvl1pPr marL="0" indent="0" algn="l" defTabSz="914400" rtl="0" eaLnBrk="1" latinLnBrk="0" hangingPunct="1">
              <a:spcBef>
                <a:spcPts val="0"/>
              </a:spcBef>
              <a:buFont typeface="Arial" pitchFamily="34" charset="0"/>
              <a:buNone/>
              <a:defRPr sz="3000" b="0" kern="1200">
                <a:solidFill>
                  <a:schemeClr val="accent5"/>
                </a:solidFill>
                <a:latin typeface="+mn-lt"/>
                <a:ea typeface="+mn-ea"/>
                <a:cs typeface="+mn-cs"/>
              </a:defRPr>
            </a:lvl1pPr>
            <a:lvl2pPr marL="18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2pPr>
            <a:lvl3pPr marL="180000" indent="-180000" algn="l" defTabSz="914400" rtl="0" eaLnBrk="1" latinLnBrk="0" hangingPunct="1">
              <a:spcBef>
                <a:spcPts val="600"/>
              </a:spcBef>
              <a:buFont typeface="Arial" pitchFamily="34" charset="0"/>
              <a:buChar char="•"/>
              <a:defRPr sz="1800" i="1" kern="1200">
                <a:solidFill>
                  <a:schemeClr val="tx2"/>
                </a:solidFill>
                <a:latin typeface="+mn-lt"/>
                <a:ea typeface="+mn-ea"/>
                <a:cs typeface="+mn-cs"/>
              </a:defRPr>
            </a:lvl3pPr>
            <a:lvl4pPr marL="36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4pPr>
            <a:lvl5pPr marL="54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400" dirty="0">
                <a:solidFill>
                  <a:schemeClr val="tx1"/>
                </a:solidFill>
              </a:rPr>
              <a:t>Data scientists are </a:t>
            </a:r>
            <a:r>
              <a:rPr lang="en-US" sz="1400" b="1" dirty="0">
                <a:solidFill>
                  <a:schemeClr val="tx1"/>
                </a:solidFill>
              </a:rPr>
              <a:t>not</a:t>
            </a:r>
            <a:r>
              <a:rPr lang="en-US" sz="1400" dirty="0">
                <a:solidFill>
                  <a:schemeClr val="tx1"/>
                </a:solidFill>
              </a:rPr>
              <a:t> seen by the business as </a:t>
            </a:r>
            <a:r>
              <a:rPr lang="en-US" sz="1400" dirty="0" smtClean="0">
                <a:solidFill>
                  <a:schemeClr val="tx1"/>
                </a:solidFill>
              </a:rPr>
              <a:t>simple model </a:t>
            </a:r>
            <a:r>
              <a:rPr lang="en-US" sz="1400" dirty="0">
                <a:solidFill>
                  <a:schemeClr val="tx1"/>
                </a:solidFill>
              </a:rPr>
              <a:t>providers but </a:t>
            </a:r>
            <a:r>
              <a:rPr lang="en-US" sz="1400" dirty="0" smtClean="0">
                <a:solidFill>
                  <a:schemeClr val="tx1"/>
                </a:solidFill>
              </a:rPr>
              <a:t>as </a:t>
            </a:r>
            <a:r>
              <a:rPr lang="en-US" sz="1400" b="1" dirty="0">
                <a:solidFill>
                  <a:schemeClr val="tx1"/>
                </a:solidFill>
              </a:rPr>
              <a:t>equal </a:t>
            </a:r>
            <a:r>
              <a:rPr lang="en-US" sz="1400" b="1" dirty="0" smtClean="0">
                <a:solidFill>
                  <a:schemeClr val="tx1"/>
                </a:solidFill>
              </a:rPr>
              <a:t>providers</a:t>
            </a:r>
            <a:r>
              <a:rPr lang="en-US" sz="1400" dirty="0" smtClean="0">
                <a:solidFill>
                  <a:schemeClr val="tx1"/>
                </a:solidFill>
              </a:rPr>
              <a:t> of  </a:t>
            </a:r>
            <a:r>
              <a:rPr lang="en-US" sz="1400" dirty="0">
                <a:solidFill>
                  <a:schemeClr val="tx1"/>
                </a:solidFill>
              </a:rPr>
              <a:t>the company’s results and contributors to the </a:t>
            </a:r>
            <a:r>
              <a:rPr lang="en-US" sz="1400" b="1" dirty="0">
                <a:solidFill>
                  <a:schemeClr val="tx1"/>
                </a:solidFill>
              </a:rPr>
              <a:t>operating profit</a:t>
            </a:r>
            <a:r>
              <a:rPr lang="en-US" sz="1400" b="1" dirty="0" smtClean="0">
                <a:solidFill>
                  <a:schemeClr val="tx1"/>
                </a:solidFill>
              </a:rPr>
              <a:t>. </a:t>
            </a:r>
            <a:endParaRPr kumimoji="0" lang="en-US" sz="1400" b="1" u="none" strike="noStrike" kern="1200" cap="none" spc="0" normalizeH="0" baseline="0" noProof="0" dirty="0" smtClean="0">
              <a:ln>
                <a:noFill/>
              </a:ln>
              <a:solidFill>
                <a:schemeClr val="tx1"/>
              </a:solidFill>
              <a:effectLst/>
              <a:uLnTx/>
              <a:uFillTx/>
              <a:latin typeface="Verdana"/>
            </a:endParaRPr>
          </a:p>
        </p:txBody>
      </p:sp>
      <p:cxnSp>
        <p:nvCxnSpPr>
          <p:cNvPr id="8" name="Straight Connector 7"/>
          <p:cNvCxnSpPr/>
          <p:nvPr/>
        </p:nvCxnSpPr>
        <p:spPr>
          <a:xfrm>
            <a:off x="338201" y="2491692"/>
            <a:ext cx="11081525" cy="0"/>
          </a:xfrm>
          <a:prstGeom prst="line">
            <a:avLst/>
          </a:prstGeom>
          <a:ln w="38100">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8201" y="1043892"/>
            <a:ext cx="11081525" cy="0"/>
          </a:xfrm>
          <a:prstGeom prst="line">
            <a:avLst/>
          </a:prstGeom>
          <a:ln w="38100">
            <a:solidFill>
              <a:srgbClr val="575757"/>
            </a:solidFill>
          </a:ln>
        </p:spPr>
        <p:style>
          <a:lnRef idx="1">
            <a:schemeClr val="accent1"/>
          </a:lnRef>
          <a:fillRef idx="0">
            <a:schemeClr val="accent1"/>
          </a:fillRef>
          <a:effectRef idx="0">
            <a:schemeClr val="accent1"/>
          </a:effectRef>
          <a:fontRef idx="minor">
            <a:schemeClr val="tx1"/>
          </a:fontRef>
        </p:style>
      </p:cxnSp>
      <p:sp>
        <p:nvSpPr>
          <p:cNvPr id="10" name="Textfeld 2"/>
          <p:cNvSpPr txBox="1"/>
          <p:nvPr/>
        </p:nvSpPr>
        <p:spPr bwMode="gray">
          <a:xfrm>
            <a:off x="4239592" y="2366241"/>
            <a:ext cx="3712940" cy="215444"/>
          </a:xfrm>
          <a:prstGeom prst="rect">
            <a:avLst/>
          </a:prstGeom>
          <a:solidFill>
            <a:schemeClr val="bg1"/>
          </a:solidFill>
        </p:spPr>
        <p:txBody>
          <a:bodyPr vert="horz" wrap="square" lIns="0" tIns="0" rIns="0" bIns="0" rtlCol="0" anchor="t">
            <a:spAutoFit/>
          </a:bodyPr>
          <a:lstStyle>
            <a:defPPr>
              <a:defRPr lang="en-US"/>
            </a:defPPr>
            <a:lvl1pPr marR="0" lvl="0" indent="0" algn="ctr" fontAlgn="auto">
              <a:lnSpc>
                <a:spcPct val="100000"/>
              </a:lnSpc>
              <a:spcBef>
                <a:spcPts val="1200"/>
              </a:spcBef>
              <a:spcAft>
                <a:spcPts val="0"/>
              </a:spcAft>
              <a:buClr>
                <a:srgbClr val="313131"/>
              </a:buClr>
              <a:buSzTx/>
              <a:buFontTx/>
              <a:buNone/>
              <a:tabLst/>
              <a:defRPr sz="1400" b="1">
                <a:solidFill>
                  <a:srgbClr val="575757"/>
                </a:solidFill>
                <a:latin typeface="Verdana"/>
              </a:defRPr>
            </a:lvl1pPr>
          </a:lstStyle>
          <a:p>
            <a:r>
              <a:rPr lang="en-GB" dirty="0"/>
              <a:t>How will we get to our destination?</a:t>
            </a:r>
          </a:p>
        </p:txBody>
      </p:sp>
      <p:sp>
        <p:nvSpPr>
          <p:cNvPr id="13" name="Rectangle 12"/>
          <p:cNvSpPr/>
          <p:nvPr/>
        </p:nvSpPr>
        <p:spPr bwMode="gray">
          <a:xfrm>
            <a:off x="12500059" y="4396945"/>
            <a:ext cx="7706266" cy="3530291"/>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0" cap="none" spc="0" normalizeH="0" baseline="0" noProof="0" dirty="0" smtClean="0">
                <a:ln>
                  <a:noFill/>
                </a:ln>
                <a:solidFill>
                  <a:prstClr val="white"/>
                </a:solidFill>
                <a:effectLst/>
                <a:uLnTx/>
                <a:uFillTx/>
                <a:latin typeface="Verdana"/>
              </a:rPr>
              <a:t>Visual</a:t>
            </a:r>
          </a:p>
        </p:txBody>
      </p:sp>
      <p:sp>
        <p:nvSpPr>
          <p:cNvPr id="14" name="Textfeld 2"/>
          <p:cNvSpPr txBox="1"/>
          <p:nvPr/>
        </p:nvSpPr>
        <p:spPr bwMode="gray">
          <a:xfrm>
            <a:off x="4789300" y="935216"/>
            <a:ext cx="2613525" cy="215444"/>
          </a:xfrm>
          <a:prstGeom prst="rect">
            <a:avLst/>
          </a:prstGeom>
          <a:solidFill>
            <a:schemeClr val="bg1"/>
          </a:solidFill>
        </p:spPr>
        <p:txBody>
          <a:bodyPr vert="horz" wrap="square" lIns="0" tIns="0" rIns="0" bIns="0" rtlCol="0" anchor="t">
            <a:spAutoFit/>
          </a:bodyPr>
          <a:lstStyle/>
          <a:p>
            <a:pPr marL="0" marR="0" lvl="0" indent="0" algn="ctr" defTabSz="914400" eaLnBrk="1" fontAlgn="auto" latinLnBrk="0" hangingPunct="1">
              <a:lnSpc>
                <a:spcPct val="100000"/>
              </a:lnSpc>
              <a:spcBef>
                <a:spcPts val="1200"/>
              </a:spcBef>
              <a:spcAft>
                <a:spcPts val="0"/>
              </a:spcAft>
              <a:buClr>
                <a:srgbClr val="313131"/>
              </a:buClr>
              <a:buSzTx/>
              <a:buFontTx/>
              <a:buNone/>
              <a:tabLst/>
              <a:defRPr/>
            </a:pPr>
            <a:r>
              <a:rPr lang="en-GB" sz="1400" b="1" dirty="0">
                <a:solidFill>
                  <a:srgbClr val="575757"/>
                </a:solidFill>
                <a:latin typeface="Verdana"/>
              </a:rPr>
              <a:t>Why did we Take Off?</a:t>
            </a:r>
          </a:p>
        </p:txBody>
      </p:sp>
      <p:sp>
        <p:nvSpPr>
          <p:cNvPr id="43" name="Textplatzhalter 15"/>
          <p:cNvSpPr txBox="1">
            <a:spLocks/>
          </p:cNvSpPr>
          <p:nvPr/>
        </p:nvSpPr>
        <p:spPr bwMode="gray">
          <a:xfrm>
            <a:off x="337818" y="1252502"/>
            <a:ext cx="5219503" cy="972000"/>
          </a:xfrm>
          <a:prstGeom prst="rect">
            <a:avLst/>
          </a:prstGeom>
          <a:ln w="19050">
            <a:solidFill>
              <a:schemeClr val="tx2">
                <a:lumMod val="60000"/>
                <a:lumOff val="40000"/>
              </a:schemeClr>
            </a:solidFill>
          </a:ln>
        </p:spPr>
        <p:txBody>
          <a:bodyPr vert="horz" lIns="0" tIns="0" rIns="0" bIns="0" rtlCol="0" anchor="ctr">
            <a:noAutofit/>
          </a:bodyPr>
          <a:lstStyle>
            <a:lvl1pPr marL="0" indent="0" algn="l" defTabSz="914400" rtl="0" eaLnBrk="1" latinLnBrk="0" hangingPunct="1">
              <a:spcBef>
                <a:spcPts val="0"/>
              </a:spcBef>
              <a:buFont typeface="Arial" pitchFamily="34" charset="0"/>
              <a:buNone/>
              <a:defRPr sz="3000" b="0" kern="1200">
                <a:solidFill>
                  <a:schemeClr val="accent5"/>
                </a:solidFill>
                <a:latin typeface="+mn-lt"/>
                <a:ea typeface="+mn-ea"/>
                <a:cs typeface="+mn-cs"/>
              </a:defRPr>
            </a:lvl1pPr>
            <a:lvl2pPr marL="18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2pPr>
            <a:lvl3pPr marL="180000" indent="-180000" algn="l" defTabSz="914400" rtl="0" eaLnBrk="1" latinLnBrk="0" hangingPunct="1">
              <a:spcBef>
                <a:spcPts val="600"/>
              </a:spcBef>
              <a:buFont typeface="Arial" pitchFamily="34" charset="0"/>
              <a:buChar char="•"/>
              <a:defRPr sz="1800" i="1" kern="1200">
                <a:solidFill>
                  <a:schemeClr val="tx2"/>
                </a:solidFill>
                <a:latin typeface="+mn-lt"/>
                <a:ea typeface="+mn-ea"/>
                <a:cs typeface="+mn-cs"/>
              </a:defRPr>
            </a:lvl3pPr>
            <a:lvl4pPr marL="36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4pPr>
            <a:lvl5pPr marL="54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400" dirty="0" smtClean="0">
                <a:solidFill>
                  <a:srgbClr val="575757"/>
                </a:solidFill>
                <a:latin typeface="Verdana"/>
              </a:rPr>
              <a:t>To increase our </a:t>
            </a:r>
            <a:r>
              <a:rPr lang="en-US" sz="1400" b="1" dirty="0" err="1" smtClean="0">
                <a:solidFill>
                  <a:srgbClr val="575757"/>
                </a:solidFill>
                <a:latin typeface="Verdana"/>
              </a:rPr>
              <a:t>competitivity</a:t>
            </a:r>
            <a:r>
              <a:rPr lang="en-US" sz="1400" dirty="0" smtClean="0">
                <a:solidFill>
                  <a:srgbClr val="575757"/>
                </a:solidFill>
                <a:latin typeface="Verdana"/>
              </a:rPr>
              <a:t> we need to gather the best talents.</a:t>
            </a:r>
            <a:r>
              <a:rPr lang="en-US" sz="1400" b="1" dirty="0" smtClean="0">
                <a:solidFill>
                  <a:srgbClr val="575757"/>
                </a:solidFill>
                <a:latin typeface="Verdana"/>
              </a:rPr>
              <a:t> </a:t>
            </a:r>
            <a:endParaRPr kumimoji="0" lang="en-US" sz="1400" b="1" i="0" u="none" strike="noStrike" kern="1200" cap="none" spc="0" normalizeH="0" baseline="0" noProof="0" dirty="0" smtClean="0">
              <a:ln>
                <a:noFill/>
              </a:ln>
              <a:solidFill>
                <a:srgbClr val="575757"/>
              </a:solidFill>
              <a:effectLst/>
              <a:uLnTx/>
              <a:uFillTx/>
              <a:latin typeface="Verdana"/>
            </a:endParaRPr>
          </a:p>
        </p:txBody>
      </p:sp>
      <p:sp>
        <p:nvSpPr>
          <p:cNvPr id="46" name="Rectangle 45"/>
          <p:cNvSpPr/>
          <p:nvPr/>
        </p:nvSpPr>
        <p:spPr>
          <a:xfrm>
            <a:off x="13498045" y="5571807"/>
            <a:ext cx="2252540" cy="307777"/>
          </a:xfrm>
          <a:prstGeom prst="rect">
            <a:avLst/>
          </a:prstGeom>
        </p:spPr>
        <p:txBody>
          <a:bodyPr wrap="none">
            <a:spAutoFit/>
          </a:bodyPr>
          <a:lstStyle/>
          <a:p>
            <a:pPr>
              <a:spcBef>
                <a:spcPts val="1800"/>
              </a:spcBef>
              <a:buClr>
                <a:srgbClr val="313131"/>
              </a:buClr>
              <a:defRPr/>
            </a:pPr>
            <a:r>
              <a:rPr lang="en-US" sz="1400" b="1" kern="0" dirty="0" smtClean="0"/>
              <a:t>Our key success factors</a:t>
            </a:r>
            <a:endParaRPr lang="en-US" sz="1400" b="1" kern="0" dirty="0"/>
          </a:p>
        </p:txBody>
      </p:sp>
      <p:sp>
        <p:nvSpPr>
          <p:cNvPr id="26" name="Rectangle 25"/>
          <p:cNvSpPr/>
          <p:nvPr/>
        </p:nvSpPr>
        <p:spPr>
          <a:xfrm>
            <a:off x="14308043" y="8564342"/>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Collaboration</a:t>
            </a:r>
            <a:endParaRPr lang="en-GB" sz="1200" dirty="0">
              <a:solidFill>
                <a:schemeClr val="tx1"/>
              </a:solidFill>
            </a:endParaRPr>
          </a:p>
        </p:txBody>
      </p:sp>
      <p:sp>
        <p:nvSpPr>
          <p:cNvPr id="50" name="Rectangle 49"/>
          <p:cNvSpPr/>
          <p:nvPr/>
        </p:nvSpPr>
        <p:spPr>
          <a:xfrm>
            <a:off x="13360925" y="631372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Strategically Aligned Use cases</a:t>
            </a:r>
            <a:endParaRPr lang="en-GB" sz="1200" dirty="0">
              <a:solidFill>
                <a:schemeClr val="tx1"/>
              </a:solidFill>
            </a:endParaRPr>
          </a:p>
        </p:txBody>
      </p:sp>
      <p:sp>
        <p:nvSpPr>
          <p:cNvPr id="51" name="Rectangle 50"/>
          <p:cNvSpPr/>
          <p:nvPr/>
        </p:nvSpPr>
        <p:spPr>
          <a:xfrm>
            <a:off x="14950045" y="6350208"/>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Dedicated  Management Action</a:t>
            </a:r>
            <a:endParaRPr lang="en-GB" sz="1200" dirty="0">
              <a:solidFill>
                <a:schemeClr val="tx1"/>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3850" y="6985376"/>
            <a:ext cx="1978621" cy="1342636"/>
          </a:xfrm>
          <a:prstGeom prst="rect">
            <a:avLst/>
          </a:prstGeom>
          <a:solidFill>
            <a:schemeClr val="bg1"/>
          </a:solidFill>
          <a:ln w="9525">
            <a:noFill/>
            <a:miter lim="800000"/>
            <a:headEnd/>
            <a:tailEnd/>
          </a:ln>
        </p:spPr>
      </p:pic>
      <p:sp>
        <p:nvSpPr>
          <p:cNvPr id="53" name="Rectangle 52"/>
          <p:cNvSpPr/>
          <p:nvPr/>
        </p:nvSpPr>
        <p:spPr>
          <a:xfrm>
            <a:off x="15616724" y="7422871"/>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Excellent </a:t>
            </a:r>
          </a:p>
          <a:p>
            <a:pPr algn="ctr"/>
            <a:r>
              <a:rPr lang="en-GB" sz="1200" dirty="0" smtClean="0">
                <a:solidFill>
                  <a:schemeClr val="tx1"/>
                </a:solidFill>
              </a:rPr>
              <a:t>AA Capabilities</a:t>
            </a:r>
            <a:endParaRPr lang="en-GB" sz="1200" dirty="0">
              <a:solidFill>
                <a:schemeClr val="tx1"/>
              </a:solidFill>
            </a:endParaRPr>
          </a:p>
        </p:txBody>
      </p:sp>
      <p:sp>
        <p:nvSpPr>
          <p:cNvPr id="55" name="Rectangle 54"/>
          <p:cNvSpPr/>
          <p:nvPr/>
        </p:nvSpPr>
        <p:spPr>
          <a:xfrm>
            <a:off x="12630303" y="7107383"/>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Relevant Data</a:t>
            </a:r>
            <a:endParaRPr lang="en-GB" sz="1200" dirty="0">
              <a:solidFill>
                <a:schemeClr val="tx1"/>
              </a:solidFill>
            </a:endParaRPr>
          </a:p>
        </p:txBody>
      </p:sp>
      <p:sp>
        <p:nvSpPr>
          <p:cNvPr id="56" name="Rectangle 55"/>
          <p:cNvSpPr/>
          <p:nvPr/>
        </p:nvSpPr>
        <p:spPr>
          <a:xfrm>
            <a:off x="12617552" y="827148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Persistency </a:t>
            </a:r>
          </a:p>
          <a:p>
            <a:pPr algn="ctr"/>
            <a:r>
              <a:rPr lang="en-GB" sz="1200" dirty="0" smtClean="0">
                <a:solidFill>
                  <a:schemeClr val="tx1"/>
                </a:solidFill>
              </a:rPr>
              <a:t>to learn and improve</a:t>
            </a:r>
            <a:endParaRPr lang="en-GB" sz="1200" dirty="0">
              <a:solidFill>
                <a:schemeClr val="tx1"/>
              </a:solidFill>
            </a:endParaRPr>
          </a:p>
        </p:txBody>
      </p:sp>
      <p:sp>
        <p:nvSpPr>
          <p:cNvPr id="44" name="Rectangle 43"/>
          <p:cNvSpPr/>
          <p:nvPr/>
        </p:nvSpPr>
        <p:spPr>
          <a:xfrm>
            <a:off x="4612986" y="2856318"/>
            <a:ext cx="2540891" cy="307777"/>
          </a:xfrm>
          <a:prstGeom prst="rect">
            <a:avLst/>
          </a:prstGeom>
        </p:spPr>
        <p:txBody>
          <a:bodyPr wrap="square">
            <a:spAutoFit/>
          </a:bodyPr>
          <a:lstStyle/>
          <a:p>
            <a:pPr algn="ctr">
              <a:spcBef>
                <a:spcPts val="1800"/>
              </a:spcBef>
              <a:buClr>
                <a:srgbClr val="313131"/>
              </a:buClr>
              <a:defRPr/>
            </a:pPr>
            <a:r>
              <a:rPr lang="en-US" sz="1400" b="1" kern="0" dirty="0" smtClean="0"/>
              <a:t>Our key success factors</a:t>
            </a:r>
            <a:endParaRPr lang="en-US" sz="1400" b="1" kern="0" dirty="0"/>
          </a:p>
        </p:txBody>
      </p:sp>
      <p:sp>
        <p:nvSpPr>
          <p:cNvPr id="45" name="Rectangle 44"/>
          <p:cNvSpPr/>
          <p:nvPr/>
        </p:nvSpPr>
        <p:spPr>
          <a:xfrm>
            <a:off x="5423046" y="5848853"/>
            <a:ext cx="1979779" cy="313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Collaboration / </a:t>
            </a:r>
            <a:r>
              <a:rPr lang="en-GB" sz="1200" b="1" dirty="0" smtClean="0">
                <a:solidFill>
                  <a:schemeClr val="tx1"/>
                </a:solidFill>
              </a:rPr>
              <a:t>Communication</a:t>
            </a:r>
            <a:endParaRPr lang="en-GB" sz="1200" b="1" dirty="0">
              <a:solidFill>
                <a:schemeClr val="tx1"/>
              </a:solidFill>
            </a:endParaRPr>
          </a:p>
        </p:txBody>
      </p:sp>
      <p:sp>
        <p:nvSpPr>
          <p:cNvPr id="47" name="Rectangle 46"/>
          <p:cNvSpPr/>
          <p:nvPr/>
        </p:nvSpPr>
        <p:spPr>
          <a:xfrm>
            <a:off x="3817918" y="3242821"/>
            <a:ext cx="1761276" cy="735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R&amp;D</a:t>
            </a:r>
            <a:r>
              <a:rPr lang="en-GB" sz="1200" dirty="0" smtClean="0">
                <a:solidFill>
                  <a:schemeClr val="tx1"/>
                </a:solidFill>
              </a:rPr>
              <a:t> at least 20% of time with possibilities to publish results </a:t>
            </a:r>
            <a:endParaRPr lang="en-GB" sz="1200" dirty="0">
              <a:solidFill>
                <a:schemeClr val="tx1"/>
              </a:solidFill>
            </a:endParaRPr>
          </a:p>
        </p:txBody>
      </p:sp>
      <p:sp>
        <p:nvSpPr>
          <p:cNvPr id="48" name="Rectangle 47"/>
          <p:cNvSpPr/>
          <p:nvPr/>
        </p:nvSpPr>
        <p:spPr>
          <a:xfrm>
            <a:off x="6065049" y="3308809"/>
            <a:ext cx="3229780" cy="735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Mix expertise</a:t>
            </a:r>
            <a:r>
              <a:rPr lang="en-GB" sz="1200" dirty="0" smtClean="0">
                <a:solidFill>
                  <a:schemeClr val="tx1"/>
                </a:solidFill>
              </a:rPr>
              <a:t>: engineering, machine learning, statistics, IT, architecture, business, etc.  </a:t>
            </a:r>
            <a:endParaRPr lang="en-GB" sz="1200" dirty="0">
              <a:solidFill>
                <a:schemeClr val="tx1"/>
              </a:solidFill>
            </a:endParaRPr>
          </a:p>
        </p:txBody>
      </p:sp>
      <p:pic>
        <p:nvPicPr>
          <p:cNvPr id="4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8793" y="4270010"/>
            <a:ext cx="1321926" cy="897021"/>
          </a:xfrm>
          <a:prstGeom prst="rect">
            <a:avLst/>
          </a:prstGeom>
          <a:solidFill>
            <a:schemeClr val="bg1"/>
          </a:solidFill>
          <a:ln w="9525">
            <a:noFill/>
            <a:miter lim="800000"/>
            <a:headEnd/>
            <a:tailEnd/>
          </a:ln>
        </p:spPr>
      </p:pic>
      <p:sp>
        <p:nvSpPr>
          <p:cNvPr id="52" name="Rectangle 51"/>
          <p:cNvSpPr/>
          <p:nvPr/>
        </p:nvSpPr>
        <p:spPr>
          <a:xfrm>
            <a:off x="2658359" y="4128940"/>
            <a:ext cx="1944879" cy="471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Brainstorming</a:t>
            </a:r>
            <a:r>
              <a:rPr lang="en-GB" sz="1200" dirty="0" smtClean="0">
                <a:solidFill>
                  <a:schemeClr val="tx1"/>
                </a:solidFill>
              </a:rPr>
              <a:t> sessions to encourage creativity</a:t>
            </a:r>
            <a:endParaRPr lang="en-GB" sz="1200" dirty="0">
              <a:solidFill>
                <a:schemeClr val="tx1"/>
              </a:solidFill>
            </a:endParaRPr>
          </a:p>
        </p:txBody>
      </p:sp>
      <p:sp>
        <p:nvSpPr>
          <p:cNvPr id="54" name="Rectangle 53"/>
          <p:cNvSpPr/>
          <p:nvPr/>
        </p:nvSpPr>
        <p:spPr>
          <a:xfrm>
            <a:off x="2947570" y="5260157"/>
            <a:ext cx="1921224" cy="619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Mix </a:t>
            </a:r>
            <a:r>
              <a:rPr lang="en-GB" sz="1200" b="1" dirty="0" err="1" smtClean="0">
                <a:solidFill>
                  <a:schemeClr val="tx1"/>
                </a:solidFill>
              </a:rPr>
              <a:t>Mindset</a:t>
            </a:r>
            <a:r>
              <a:rPr lang="en-GB" sz="1200" dirty="0" smtClean="0">
                <a:solidFill>
                  <a:schemeClr val="tx1"/>
                </a:solidFill>
              </a:rPr>
              <a:t>: PhD, advisors, etc.</a:t>
            </a:r>
            <a:endParaRPr lang="en-GB" sz="1200" dirty="0">
              <a:solidFill>
                <a:schemeClr val="tx1"/>
              </a:solidFill>
            </a:endParaRPr>
          </a:p>
        </p:txBody>
      </p:sp>
      <p:sp>
        <p:nvSpPr>
          <p:cNvPr id="57" name="Rectangle 56"/>
          <p:cNvSpPr/>
          <p:nvPr/>
        </p:nvSpPr>
        <p:spPr>
          <a:xfrm>
            <a:off x="6609463" y="4377015"/>
            <a:ext cx="2921036"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Effective tooling: </a:t>
            </a:r>
            <a:r>
              <a:rPr lang="en-GB" sz="1200" b="1" dirty="0" smtClean="0">
                <a:solidFill>
                  <a:schemeClr val="tx1"/>
                </a:solidFill>
              </a:rPr>
              <a:t>OPEN source</a:t>
            </a:r>
            <a:endParaRPr lang="en-GB" sz="1200" b="1" dirty="0">
              <a:solidFill>
                <a:schemeClr val="tx1"/>
              </a:solidFill>
            </a:endParaRPr>
          </a:p>
        </p:txBody>
      </p:sp>
    </p:spTree>
    <p:extLst>
      <p:ext uri="{BB962C8B-B14F-4D97-AF65-F5344CB8AC3E}">
        <p14:creationId xmlns:p14="http://schemas.microsoft.com/office/powerpoint/2010/main" val="2796498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err="1" smtClean="0"/>
              <a:t>Still</a:t>
            </a:r>
            <a:r>
              <a:rPr lang="fr-BE" dirty="0" smtClean="0"/>
              <a:t> a few QUOTES</a:t>
            </a:r>
            <a:endParaRPr lang="en-US" dirty="0"/>
          </a:p>
        </p:txBody>
      </p:sp>
      <p:sp>
        <p:nvSpPr>
          <p:cNvPr id="13" name="Rectangle 12"/>
          <p:cNvSpPr/>
          <p:nvPr/>
        </p:nvSpPr>
        <p:spPr bwMode="gray">
          <a:xfrm>
            <a:off x="12500059" y="4396945"/>
            <a:ext cx="7706266" cy="3530291"/>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0" cap="none" spc="0" normalizeH="0" baseline="0" noProof="0" dirty="0" smtClean="0">
                <a:ln>
                  <a:noFill/>
                </a:ln>
                <a:solidFill>
                  <a:prstClr val="white"/>
                </a:solidFill>
                <a:effectLst/>
                <a:uLnTx/>
                <a:uFillTx/>
                <a:latin typeface="Verdana"/>
              </a:rPr>
              <a:t>Visual</a:t>
            </a:r>
          </a:p>
        </p:txBody>
      </p:sp>
      <p:sp>
        <p:nvSpPr>
          <p:cNvPr id="46" name="Rectangle 45"/>
          <p:cNvSpPr/>
          <p:nvPr/>
        </p:nvSpPr>
        <p:spPr>
          <a:xfrm>
            <a:off x="13498045" y="5571807"/>
            <a:ext cx="2252540" cy="307777"/>
          </a:xfrm>
          <a:prstGeom prst="rect">
            <a:avLst/>
          </a:prstGeom>
        </p:spPr>
        <p:txBody>
          <a:bodyPr wrap="none">
            <a:spAutoFit/>
          </a:bodyPr>
          <a:lstStyle/>
          <a:p>
            <a:pPr>
              <a:spcBef>
                <a:spcPts val="1800"/>
              </a:spcBef>
              <a:buClr>
                <a:srgbClr val="313131"/>
              </a:buClr>
              <a:defRPr/>
            </a:pPr>
            <a:r>
              <a:rPr lang="en-US" sz="1400" b="1" kern="0" dirty="0" smtClean="0"/>
              <a:t>Our key success factors</a:t>
            </a:r>
            <a:endParaRPr lang="en-US" sz="1400" b="1" kern="0" dirty="0"/>
          </a:p>
        </p:txBody>
      </p:sp>
      <p:sp>
        <p:nvSpPr>
          <p:cNvPr id="26" name="Rectangle 25"/>
          <p:cNvSpPr/>
          <p:nvPr/>
        </p:nvSpPr>
        <p:spPr>
          <a:xfrm>
            <a:off x="14308043" y="8564342"/>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Collaboration</a:t>
            </a:r>
            <a:endParaRPr lang="en-GB" sz="1200" dirty="0">
              <a:solidFill>
                <a:schemeClr val="tx1"/>
              </a:solidFill>
            </a:endParaRPr>
          </a:p>
        </p:txBody>
      </p:sp>
      <p:sp>
        <p:nvSpPr>
          <p:cNvPr id="50" name="Rectangle 49"/>
          <p:cNvSpPr/>
          <p:nvPr/>
        </p:nvSpPr>
        <p:spPr>
          <a:xfrm>
            <a:off x="13360925" y="631372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Strategically Aligned Use cases</a:t>
            </a:r>
            <a:endParaRPr lang="en-GB" sz="1200" dirty="0">
              <a:solidFill>
                <a:schemeClr val="tx1"/>
              </a:solidFill>
            </a:endParaRPr>
          </a:p>
        </p:txBody>
      </p:sp>
      <p:sp>
        <p:nvSpPr>
          <p:cNvPr id="51" name="Rectangle 50"/>
          <p:cNvSpPr/>
          <p:nvPr/>
        </p:nvSpPr>
        <p:spPr>
          <a:xfrm>
            <a:off x="14950045" y="6350208"/>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Dedicated  Management Action</a:t>
            </a:r>
            <a:endParaRPr lang="en-GB" sz="1200" dirty="0">
              <a:solidFill>
                <a:schemeClr val="tx1"/>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3850" y="6985376"/>
            <a:ext cx="1978621" cy="1342636"/>
          </a:xfrm>
          <a:prstGeom prst="rect">
            <a:avLst/>
          </a:prstGeom>
          <a:solidFill>
            <a:schemeClr val="bg1"/>
          </a:solidFill>
          <a:ln w="9525">
            <a:noFill/>
            <a:miter lim="800000"/>
            <a:headEnd/>
            <a:tailEnd/>
          </a:ln>
        </p:spPr>
      </p:pic>
      <p:sp>
        <p:nvSpPr>
          <p:cNvPr id="53" name="Rectangle 52"/>
          <p:cNvSpPr/>
          <p:nvPr/>
        </p:nvSpPr>
        <p:spPr>
          <a:xfrm>
            <a:off x="15616724" y="7422871"/>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Excellent </a:t>
            </a:r>
          </a:p>
          <a:p>
            <a:pPr algn="ctr"/>
            <a:r>
              <a:rPr lang="en-GB" sz="1200" dirty="0" smtClean="0">
                <a:solidFill>
                  <a:schemeClr val="tx1"/>
                </a:solidFill>
              </a:rPr>
              <a:t>AA Capabilities</a:t>
            </a:r>
            <a:endParaRPr lang="en-GB" sz="1200" dirty="0">
              <a:solidFill>
                <a:schemeClr val="tx1"/>
              </a:solidFill>
            </a:endParaRPr>
          </a:p>
        </p:txBody>
      </p:sp>
      <p:sp>
        <p:nvSpPr>
          <p:cNvPr id="55" name="Rectangle 54"/>
          <p:cNvSpPr/>
          <p:nvPr/>
        </p:nvSpPr>
        <p:spPr>
          <a:xfrm>
            <a:off x="12630303" y="7107383"/>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Relevant Data</a:t>
            </a:r>
            <a:endParaRPr lang="en-GB" sz="1200" dirty="0">
              <a:solidFill>
                <a:schemeClr val="tx1"/>
              </a:solidFill>
            </a:endParaRPr>
          </a:p>
        </p:txBody>
      </p:sp>
      <p:sp>
        <p:nvSpPr>
          <p:cNvPr id="56" name="Rectangle 55"/>
          <p:cNvSpPr/>
          <p:nvPr/>
        </p:nvSpPr>
        <p:spPr>
          <a:xfrm>
            <a:off x="12617552" y="827148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Persistency </a:t>
            </a:r>
          </a:p>
          <a:p>
            <a:pPr algn="ctr"/>
            <a:r>
              <a:rPr lang="en-GB" sz="1200" dirty="0" smtClean="0">
                <a:solidFill>
                  <a:schemeClr val="tx1"/>
                </a:solidFill>
              </a:rPr>
              <a:t>to learn and improve</a:t>
            </a:r>
            <a:endParaRPr lang="en-GB" sz="1200" dirty="0">
              <a:solidFill>
                <a:schemeClr val="tx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241" y="869295"/>
            <a:ext cx="3846512"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4276607287"/>
              </p:ext>
            </p:extLst>
          </p:nvPr>
        </p:nvGraphicFramePr>
        <p:xfrm>
          <a:off x="447786" y="2369479"/>
          <a:ext cx="3472180" cy="1002665"/>
        </p:xfrm>
        <a:graphic>
          <a:graphicData uri="http://schemas.openxmlformats.org/drawingml/2006/table">
            <a:tbl>
              <a:tblPr firstRow="1" firstCol="1" bandRow="1">
                <a:tableStyleId>{5C22544A-7EE6-4342-B048-85BDC9FD1C3A}</a:tableStyleId>
              </a:tblPr>
              <a:tblGrid>
                <a:gridCol w="3472180"/>
              </a:tblGrid>
              <a:tr h="1002665">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“In god we trust, all others bring data.”</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Ed </a:t>
                      </a:r>
                      <a:r>
                        <a:rPr lang="en-US" sz="1100" dirty="0" smtClean="0">
                          <a:effectLst/>
                        </a:rPr>
                        <a:t>Deming</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92306941"/>
              </p:ext>
            </p:extLst>
          </p:nvPr>
        </p:nvGraphicFramePr>
        <p:xfrm>
          <a:off x="457213" y="869295"/>
          <a:ext cx="3472180" cy="1314450"/>
        </p:xfrm>
        <a:graphic>
          <a:graphicData uri="http://schemas.openxmlformats.org/drawingml/2006/table">
            <a:tbl>
              <a:tblPr firstRow="1" firstCol="1" bandRow="1">
                <a:tableStyleId>{5C22544A-7EE6-4342-B048-85BDC9FD1C3A}</a:tableStyleId>
              </a:tblPr>
              <a:tblGrid>
                <a:gridCol w="3472180"/>
              </a:tblGrid>
              <a:tr h="1314450">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“No-one ever made a decision because of a number, they need a story.”</a:t>
                      </a:r>
                      <a:endParaRPr lang="en-US" sz="1100" dirty="0">
                        <a:effectLst/>
                      </a:endParaRPr>
                    </a:p>
                    <a:p>
                      <a:pPr algn="just">
                        <a:lnSpc>
                          <a:spcPct val="115000"/>
                        </a:lnSpc>
                        <a:spcAft>
                          <a:spcPts val="0"/>
                        </a:spcAft>
                      </a:pPr>
                      <a:r>
                        <a:rPr lang="en-US" sz="1400" dirty="0">
                          <a:effectLst/>
                        </a:rPr>
                        <a:t> </a:t>
                      </a:r>
                      <a:endParaRPr lang="en-US" sz="1100" dirty="0">
                        <a:effectLst/>
                      </a:endParaRPr>
                    </a:p>
                    <a:p>
                      <a:pPr algn="r">
                        <a:lnSpc>
                          <a:spcPct val="115000"/>
                        </a:lnSpc>
                        <a:spcAft>
                          <a:spcPts val="0"/>
                        </a:spcAft>
                      </a:pPr>
                      <a:r>
                        <a:rPr lang="en-US" sz="1100" dirty="0">
                          <a:effectLst/>
                        </a:rPr>
                        <a:t>Daniel </a:t>
                      </a:r>
                      <a:r>
                        <a:rPr lang="en-US" sz="1100" dirty="0" err="1" smtClean="0">
                          <a:effectLst/>
                        </a:rPr>
                        <a:t>Kahneman</a:t>
                      </a:r>
                      <a:r>
                        <a:rPr lang="en-US" sz="1100" dirty="0">
                          <a:effectLst/>
                        </a:rPr>
                        <a:t> </a:t>
                      </a: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23436179"/>
              </p:ext>
            </p:extLst>
          </p:nvPr>
        </p:nvGraphicFramePr>
        <p:xfrm>
          <a:off x="7998657" y="869295"/>
          <a:ext cx="3472180" cy="1261872"/>
        </p:xfrm>
        <a:graphic>
          <a:graphicData uri="http://schemas.openxmlformats.org/drawingml/2006/table">
            <a:tbl>
              <a:tblPr firstRow="1" firstCol="1" bandRow="1">
                <a:tableStyleId>{5C22544A-7EE6-4342-B048-85BDC9FD1C3A}</a:tableStyleId>
              </a:tblPr>
              <a:tblGrid>
                <a:gridCol w="3472180"/>
              </a:tblGrid>
              <a:tr h="1261872">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“Not everything we count counts, not everything that counts can be counted”</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Albert </a:t>
                      </a:r>
                      <a:r>
                        <a:rPr lang="en-US" sz="1100" dirty="0" err="1" smtClean="0">
                          <a:effectLst/>
                        </a:rPr>
                        <a:t>Einsteïn</a:t>
                      </a:r>
                      <a:r>
                        <a:rPr lang="en-US" sz="1100" dirty="0">
                          <a:effectLst/>
                        </a:rPr>
                        <a:t> </a:t>
                      </a: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9875997"/>
              </p:ext>
            </p:extLst>
          </p:nvPr>
        </p:nvGraphicFramePr>
        <p:xfrm>
          <a:off x="447787" y="3513674"/>
          <a:ext cx="3472180" cy="1261872"/>
        </p:xfrm>
        <a:graphic>
          <a:graphicData uri="http://schemas.openxmlformats.org/drawingml/2006/table">
            <a:tbl>
              <a:tblPr firstRow="1" firstCol="1" bandRow="1">
                <a:tableStyleId>{5C22544A-7EE6-4342-B048-85BDC9FD1C3A}</a:tableStyleId>
              </a:tblPr>
              <a:tblGrid>
                <a:gridCol w="3472180"/>
              </a:tblGrid>
              <a:tr h="1261872">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“The value of learning is zero, the value of doing is infinite.”</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Anthony </a:t>
                      </a:r>
                      <a:r>
                        <a:rPr lang="en-US" sz="1100" dirty="0" err="1" smtClean="0">
                          <a:effectLst/>
                        </a:rPr>
                        <a:t>Bradshow</a:t>
                      </a:r>
                      <a:endParaRPr lang="en-US" sz="1100" dirty="0" smtClean="0">
                        <a:effectLst/>
                      </a:endParaRPr>
                    </a:p>
                    <a:p>
                      <a:pPr algn="r">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2389456"/>
              </p:ext>
            </p:extLst>
          </p:nvPr>
        </p:nvGraphicFramePr>
        <p:xfrm>
          <a:off x="8026937" y="2176444"/>
          <a:ext cx="3472180" cy="1314450"/>
        </p:xfrm>
        <a:graphic>
          <a:graphicData uri="http://schemas.openxmlformats.org/drawingml/2006/table">
            <a:tbl>
              <a:tblPr firstRow="1" firstCol="1" bandRow="1">
                <a:tableStyleId>{5C22544A-7EE6-4342-B048-85BDC9FD1C3A}</a:tableStyleId>
              </a:tblPr>
              <a:tblGrid>
                <a:gridCol w="3472180"/>
              </a:tblGrid>
              <a:tr h="1314450">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“No one has ever changed the world by doing what the world has told them to do</a:t>
                      </a:r>
                      <a:r>
                        <a:rPr lang="en-US" sz="1400" dirty="0" smtClean="0">
                          <a:effectLst/>
                        </a:rPr>
                        <a:t>.”</a:t>
                      </a:r>
                      <a:r>
                        <a:rPr lang="en-US" sz="1100" dirty="0">
                          <a:effectLst/>
                        </a:rPr>
                        <a:t> </a:t>
                      </a:r>
                    </a:p>
                    <a:p>
                      <a:pPr algn="r">
                        <a:lnSpc>
                          <a:spcPct val="115000"/>
                        </a:lnSpc>
                        <a:spcAft>
                          <a:spcPts val="0"/>
                        </a:spcAft>
                      </a:pPr>
                      <a:r>
                        <a:rPr lang="en-US" sz="1100" dirty="0">
                          <a:effectLst/>
                        </a:rPr>
                        <a:t>Eddy </a:t>
                      </a:r>
                      <a:r>
                        <a:rPr lang="en-US" sz="1100" dirty="0" err="1">
                          <a:effectLst/>
                        </a:rPr>
                        <a:t>Zhong</a:t>
                      </a:r>
                      <a:endParaRPr lang="en-US" sz="1100" dirty="0">
                        <a:effectLst/>
                      </a:endParaRP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34774125"/>
              </p:ext>
            </p:extLst>
          </p:nvPr>
        </p:nvGraphicFramePr>
        <p:xfrm>
          <a:off x="8055217" y="3547896"/>
          <a:ext cx="3472180" cy="1261872"/>
        </p:xfrm>
        <a:graphic>
          <a:graphicData uri="http://schemas.openxmlformats.org/drawingml/2006/table">
            <a:tbl>
              <a:tblPr firstRow="1" firstCol="1" bandRow="1">
                <a:tableStyleId>{5C22544A-7EE6-4342-B048-85BDC9FD1C3A}</a:tableStyleId>
              </a:tblPr>
              <a:tblGrid>
                <a:gridCol w="3472180"/>
              </a:tblGrid>
              <a:tr h="1261872">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“Respect is how to treat everyone, not just those you want to impress.”</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Richard Branson</a:t>
                      </a:r>
                    </a:p>
                    <a:p>
                      <a:pPr algn="r">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57700057"/>
              </p:ext>
            </p:extLst>
          </p:nvPr>
        </p:nvGraphicFramePr>
        <p:xfrm>
          <a:off x="4244407" y="3305240"/>
          <a:ext cx="3472180" cy="1507236"/>
        </p:xfrm>
        <a:graphic>
          <a:graphicData uri="http://schemas.openxmlformats.org/drawingml/2006/table">
            <a:tbl>
              <a:tblPr firstRow="1" firstCol="1" bandRow="1">
                <a:tableStyleId>{5C22544A-7EE6-4342-B048-85BDC9FD1C3A}</a:tableStyleId>
              </a:tblPr>
              <a:tblGrid>
                <a:gridCol w="3472180"/>
              </a:tblGrid>
              <a:tr h="150723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“Courage is to be able to step up and speak, it is also the ability to stay seated and stay quiet.”</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Richard Branson</a:t>
                      </a: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060419184"/>
              </p:ext>
            </p:extLst>
          </p:nvPr>
        </p:nvGraphicFramePr>
        <p:xfrm>
          <a:off x="4244407" y="4859294"/>
          <a:ext cx="3472180" cy="1507236"/>
        </p:xfrm>
        <a:graphic>
          <a:graphicData uri="http://schemas.openxmlformats.org/drawingml/2006/table">
            <a:tbl>
              <a:tblPr firstRow="1" firstCol="1" bandRow="1">
                <a:tableStyleId>{5C22544A-7EE6-4342-B048-85BDC9FD1C3A}</a:tableStyleId>
              </a:tblPr>
              <a:tblGrid>
                <a:gridCol w="3472180"/>
              </a:tblGrid>
              <a:tr h="150723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“You do not hire smart people to tell them what to do but you hire them to tell you what to do.”</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Steve </a:t>
                      </a:r>
                      <a:r>
                        <a:rPr lang="en-US" sz="1100" dirty="0" smtClean="0">
                          <a:effectLst/>
                        </a:rPr>
                        <a:t>Jobs</a:t>
                      </a:r>
                      <a:endParaRPr lang="en-US" sz="1100" dirty="0">
                        <a:effectLst/>
                      </a:endParaRP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824924535"/>
              </p:ext>
            </p:extLst>
          </p:nvPr>
        </p:nvGraphicFramePr>
        <p:xfrm>
          <a:off x="8074070" y="4859294"/>
          <a:ext cx="3472180" cy="1507236"/>
        </p:xfrm>
        <a:graphic>
          <a:graphicData uri="http://schemas.openxmlformats.org/drawingml/2006/table">
            <a:tbl>
              <a:tblPr firstRow="1" firstCol="1" bandRow="1">
                <a:tableStyleId>{5C22544A-7EE6-4342-B048-85BDC9FD1C3A}</a:tableStyleId>
              </a:tblPr>
              <a:tblGrid>
                <a:gridCol w="3472180"/>
              </a:tblGrid>
              <a:tr h="150723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“The only thing worse than training an employee and seeing him to leave is to not train him and see him to stay.”</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Ford</a:t>
                      </a: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75364188"/>
              </p:ext>
            </p:extLst>
          </p:nvPr>
        </p:nvGraphicFramePr>
        <p:xfrm>
          <a:off x="438359" y="4859294"/>
          <a:ext cx="3472180" cy="1507236"/>
        </p:xfrm>
        <a:graphic>
          <a:graphicData uri="http://schemas.openxmlformats.org/drawingml/2006/table">
            <a:tbl>
              <a:tblPr firstRow="1" firstCol="1" bandRow="1">
                <a:tableStyleId>{5C22544A-7EE6-4342-B048-85BDC9FD1C3A}</a:tableStyleId>
              </a:tblPr>
              <a:tblGrid>
                <a:gridCol w="3472180"/>
              </a:tblGrid>
              <a:tr h="150723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“Train people enough so they can leave, treat them well enough so they do not want to.”</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Richard Branson</a:t>
                      </a: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4025344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Products: from ideation to industrialization </a:t>
            </a:r>
            <a:endParaRPr lang="en-US" dirty="0"/>
          </a:p>
        </p:txBody>
      </p:sp>
      <p:sp>
        <p:nvSpPr>
          <p:cNvPr id="13" name="Rectangle 12"/>
          <p:cNvSpPr/>
          <p:nvPr/>
        </p:nvSpPr>
        <p:spPr bwMode="gray">
          <a:xfrm>
            <a:off x="12500059" y="4396945"/>
            <a:ext cx="7706266" cy="3530291"/>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0" cap="none" spc="0" normalizeH="0" baseline="0" noProof="0" dirty="0" smtClean="0">
                <a:ln>
                  <a:noFill/>
                </a:ln>
                <a:solidFill>
                  <a:prstClr val="white"/>
                </a:solidFill>
                <a:effectLst/>
                <a:uLnTx/>
                <a:uFillTx/>
                <a:latin typeface="Verdana"/>
              </a:rPr>
              <a:t>Visual</a:t>
            </a:r>
          </a:p>
        </p:txBody>
      </p:sp>
      <p:sp>
        <p:nvSpPr>
          <p:cNvPr id="46" name="Rectangle 45"/>
          <p:cNvSpPr/>
          <p:nvPr/>
        </p:nvSpPr>
        <p:spPr>
          <a:xfrm>
            <a:off x="13498045" y="5571807"/>
            <a:ext cx="2252540" cy="307777"/>
          </a:xfrm>
          <a:prstGeom prst="rect">
            <a:avLst/>
          </a:prstGeom>
        </p:spPr>
        <p:txBody>
          <a:bodyPr wrap="none">
            <a:spAutoFit/>
          </a:bodyPr>
          <a:lstStyle/>
          <a:p>
            <a:pPr>
              <a:spcBef>
                <a:spcPts val="1800"/>
              </a:spcBef>
              <a:buClr>
                <a:srgbClr val="313131"/>
              </a:buClr>
              <a:defRPr/>
            </a:pPr>
            <a:r>
              <a:rPr lang="en-US" sz="1400" b="1" kern="0" dirty="0" smtClean="0"/>
              <a:t>Our key success factors</a:t>
            </a:r>
            <a:endParaRPr lang="en-US" sz="1400" b="1" kern="0" dirty="0"/>
          </a:p>
        </p:txBody>
      </p:sp>
      <p:sp>
        <p:nvSpPr>
          <p:cNvPr id="26" name="Rectangle 25"/>
          <p:cNvSpPr/>
          <p:nvPr/>
        </p:nvSpPr>
        <p:spPr>
          <a:xfrm>
            <a:off x="14308043" y="8564342"/>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Collaboration</a:t>
            </a:r>
            <a:endParaRPr lang="en-GB" sz="1200" dirty="0">
              <a:solidFill>
                <a:schemeClr val="tx1"/>
              </a:solidFill>
            </a:endParaRPr>
          </a:p>
        </p:txBody>
      </p:sp>
      <p:sp>
        <p:nvSpPr>
          <p:cNvPr id="50" name="Rectangle 49"/>
          <p:cNvSpPr/>
          <p:nvPr/>
        </p:nvSpPr>
        <p:spPr>
          <a:xfrm>
            <a:off x="13360925" y="631372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Strategically Aligned Use cases</a:t>
            </a:r>
            <a:endParaRPr lang="en-GB" sz="1200" dirty="0">
              <a:solidFill>
                <a:schemeClr val="tx1"/>
              </a:solidFill>
            </a:endParaRPr>
          </a:p>
        </p:txBody>
      </p:sp>
      <p:sp>
        <p:nvSpPr>
          <p:cNvPr id="51" name="Rectangle 50"/>
          <p:cNvSpPr/>
          <p:nvPr/>
        </p:nvSpPr>
        <p:spPr>
          <a:xfrm>
            <a:off x="14950045" y="6350208"/>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Dedicated  Management Action</a:t>
            </a:r>
            <a:endParaRPr lang="en-GB" sz="1200" dirty="0">
              <a:solidFill>
                <a:schemeClr val="tx1"/>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3850" y="6985376"/>
            <a:ext cx="1978621" cy="1342636"/>
          </a:xfrm>
          <a:prstGeom prst="rect">
            <a:avLst/>
          </a:prstGeom>
          <a:solidFill>
            <a:schemeClr val="bg1"/>
          </a:solidFill>
          <a:ln w="9525">
            <a:noFill/>
            <a:miter lim="800000"/>
            <a:headEnd/>
            <a:tailEnd/>
          </a:ln>
        </p:spPr>
      </p:pic>
      <p:sp>
        <p:nvSpPr>
          <p:cNvPr id="53" name="Rectangle 52"/>
          <p:cNvSpPr/>
          <p:nvPr/>
        </p:nvSpPr>
        <p:spPr>
          <a:xfrm>
            <a:off x="15616724" y="7422871"/>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Excellent </a:t>
            </a:r>
          </a:p>
          <a:p>
            <a:pPr algn="ctr"/>
            <a:r>
              <a:rPr lang="en-GB" sz="1200" dirty="0" smtClean="0">
                <a:solidFill>
                  <a:schemeClr val="tx1"/>
                </a:solidFill>
              </a:rPr>
              <a:t>AA Capabilities</a:t>
            </a:r>
            <a:endParaRPr lang="en-GB" sz="1200" dirty="0">
              <a:solidFill>
                <a:schemeClr val="tx1"/>
              </a:solidFill>
            </a:endParaRPr>
          </a:p>
        </p:txBody>
      </p:sp>
      <p:sp>
        <p:nvSpPr>
          <p:cNvPr id="55" name="Rectangle 54"/>
          <p:cNvSpPr/>
          <p:nvPr/>
        </p:nvSpPr>
        <p:spPr>
          <a:xfrm>
            <a:off x="12630303" y="7107383"/>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Relevant Data</a:t>
            </a:r>
            <a:endParaRPr lang="en-GB" sz="1200" dirty="0">
              <a:solidFill>
                <a:schemeClr val="tx1"/>
              </a:solidFill>
            </a:endParaRPr>
          </a:p>
        </p:txBody>
      </p:sp>
      <p:sp>
        <p:nvSpPr>
          <p:cNvPr id="56" name="Rectangle 55"/>
          <p:cNvSpPr/>
          <p:nvPr/>
        </p:nvSpPr>
        <p:spPr>
          <a:xfrm>
            <a:off x="12617552" y="827148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Persistency </a:t>
            </a:r>
          </a:p>
          <a:p>
            <a:pPr algn="ctr"/>
            <a:r>
              <a:rPr lang="en-GB" sz="1200" dirty="0" smtClean="0">
                <a:solidFill>
                  <a:schemeClr val="tx1"/>
                </a:solidFill>
              </a:rPr>
              <a:t>to learn and improve</a:t>
            </a:r>
            <a:endParaRPr lang="en-GB" sz="1200" dirty="0">
              <a:solidFill>
                <a:schemeClr val="tx1"/>
              </a:solidFill>
            </a:endParaRPr>
          </a:p>
        </p:txBody>
      </p:sp>
      <p:sp>
        <p:nvSpPr>
          <p:cNvPr id="7" name="Rectangle 6"/>
          <p:cNvSpPr/>
          <p:nvPr/>
        </p:nvSpPr>
        <p:spPr>
          <a:xfrm>
            <a:off x="27842" y="845650"/>
            <a:ext cx="9832655" cy="639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i="1" dirty="0" smtClean="0">
                <a:solidFill>
                  <a:schemeClr val="tx1"/>
                </a:solidFill>
              </a:rPr>
              <a:t>Working in </a:t>
            </a:r>
            <a:r>
              <a:rPr lang="en-GB" sz="1400" b="1" i="1" dirty="0" smtClean="0">
                <a:solidFill>
                  <a:schemeClr val="tx1"/>
                </a:solidFill>
              </a:rPr>
              <a:t>AGILE mode,  </a:t>
            </a:r>
            <a:r>
              <a:rPr lang="en-GB" sz="1400" i="1" dirty="0" smtClean="0">
                <a:solidFill>
                  <a:schemeClr val="tx1"/>
                </a:solidFill>
              </a:rPr>
              <a:t>the process has to be handled for each MVP (</a:t>
            </a:r>
            <a:r>
              <a:rPr lang="en-GB" sz="1400" i="1" dirty="0" err="1" smtClean="0">
                <a:solidFill>
                  <a:schemeClr val="tx1"/>
                </a:solidFill>
              </a:rPr>
              <a:t>miminal</a:t>
            </a:r>
            <a:r>
              <a:rPr lang="en-GB" sz="1400" i="1" dirty="0" smtClean="0">
                <a:solidFill>
                  <a:schemeClr val="tx1"/>
                </a:solidFill>
              </a:rPr>
              <a:t> valuable product).  </a:t>
            </a:r>
          </a:p>
          <a:p>
            <a:pPr algn="ctr"/>
            <a:endParaRPr lang="en-GB" sz="1400" i="1" dirty="0">
              <a:solidFill>
                <a:schemeClr val="tx1"/>
              </a:solidFill>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2102" y="1372516"/>
            <a:ext cx="5047344" cy="595987"/>
          </a:xfrm>
          <a:prstGeom prst="rect">
            <a:avLst/>
          </a:prstGeom>
          <a:solidFill>
            <a:schemeClr val="bg1"/>
          </a:solidFill>
          <a:ln>
            <a:noFill/>
          </a:ln>
          <a:effectLst/>
        </p:spPr>
      </p:pic>
      <p:sp>
        <p:nvSpPr>
          <p:cNvPr id="35" name="Rectangle 34"/>
          <p:cNvSpPr/>
          <p:nvPr/>
        </p:nvSpPr>
        <p:spPr>
          <a:xfrm>
            <a:off x="2994969" y="2338428"/>
            <a:ext cx="1801704" cy="4431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Exploration</a:t>
            </a:r>
            <a:endParaRPr lang="en-GB" sz="1200" b="1" dirty="0">
              <a:solidFill>
                <a:schemeClr val="bg1"/>
              </a:solidFill>
            </a:endParaRPr>
          </a:p>
        </p:txBody>
      </p:sp>
      <p:sp>
        <p:nvSpPr>
          <p:cNvPr id="36" name="Rectangle 35"/>
          <p:cNvSpPr/>
          <p:nvPr/>
        </p:nvSpPr>
        <p:spPr>
          <a:xfrm>
            <a:off x="8826113" y="2338422"/>
            <a:ext cx="1801704" cy="4431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Industrialisation</a:t>
            </a:r>
            <a:endParaRPr lang="en-GB" sz="1200" b="1" dirty="0">
              <a:solidFill>
                <a:schemeClr val="bg1"/>
              </a:solidFill>
            </a:endParaRPr>
          </a:p>
        </p:txBody>
      </p:sp>
      <p:sp>
        <p:nvSpPr>
          <p:cNvPr id="37" name="Rectangle 36"/>
          <p:cNvSpPr/>
          <p:nvPr/>
        </p:nvSpPr>
        <p:spPr>
          <a:xfrm>
            <a:off x="6881897" y="2338415"/>
            <a:ext cx="1801704" cy="4431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Pilot</a:t>
            </a:r>
            <a:endParaRPr lang="en-GB" sz="1200" b="1" dirty="0">
              <a:solidFill>
                <a:schemeClr val="bg1"/>
              </a:solidFill>
            </a:endParaRPr>
          </a:p>
        </p:txBody>
      </p:sp>
      <p:sp>
        <p:nvSpPr>
          <p:cNvPr id="38" name="Rectangle 37"/>
          <p:cNvSpPr/>
          <p:nvPr/>
        </p:nvSpPr>
        <p:spPr>
          <a:xfrm>
            <a:off x="1045830" y="2338428"/>
            <a:ext cx="1801704" cy="4431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Ideation</a:t>
            </a:r>
            <a:endParaRPr lang="en-GB" sz="1200" b="1" dirty="0">
              <a:solidFill>
                <a:schemeClr val="bg1"/>
              </a:solidFill>
            </a:endParaRPr>
          </a:p>
        </p:txBody>
      </p:sp>
      <p:sp>
        <p:nvSpPr>
          <p:cNvPr id="39" name="Rectangle 38"/>
          <p:cNvSpPr/>
          <p:nvPr/>
        </p:nvSpPr>
        <p:spPr>
          <a:xfrm>
            <a:off x="4955165" y="2338428"/>
            <a:ext cx="1801704" cy="4431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Modelling</a:t>
            </a:r>
            <a:endParaRPr lang="en-GB" sz="1200" b="1" dirty="0">
              <a:solidFill>
                <a:schemeClr val="bg1"/>
              </a:solidFill>
            </a:endParaRPr>
          </a:p>
        </p:txBody>
      </p:sp>
      <p:sp>
        <p:nvSpPr>
          <p:cNvPr id="41" name="Rectangle 40"/>
          <p:cNvSpPr/>
          <p:nvPr/>
        </p:nvSpPr>
        <p:spPr>
          <a:xfrm>
            <a:off x="2994969" y="2781515"/>
            <a:ext cx="1801704" cy="36758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D</a:t>
            </a:r>
            <a:r>
              <a:rPr lang="en-US" sz="1400" dirty="0" smtClean="0">
                <a:solidFill>
                  <a:schemeClr val="tx1"/>
                </a:solidFill>
              </a:rPr>
              <a:t>ata </a:t>
            </a:r>
            <a:r>
              <a:rPr lang="en-US" sz="1400" dirty="0">
                <a:solidFill>
                  <a:schemeClr val="tx1"/>
                </a:solidFill>
              </a:rPr>
              <a:t>gathering, understanding and setting up of the modeling </a:t>
            </a:r>
            <a:r>
              <a:rPr lang="en-US" sz="1400" dirty="0" smtClean="0">
                <a:solidFill>
                  <a:schemeClr val="tx1"/>
                </a:solidFill>
              </a:rPr>
              <a:t>strategy</a:t>
            </a:r>
          </a:p>
          <a:p>
            <a:endParaRPr lang="en-GB" sz="1100" dirty="0">
              <a:solidFill>
                <a:schemeClr val="tx1"/>
              </a:solidFill>
            </a:endParaRPr>
          </a:p>
          <a:p>
            <a:r>
              <a:rPr lang="en-GB" sz="1200" b="1" u="sng" dirty="0" smtClean="0">
                <a:solidFill>
                  <a:schemeClr val="tx1"/>
                </a:solidFill>
              </a:rPr>
              <a:t>Keys:</a:t>
            </a:r>
          </a:p>
          <a:p>
            <a:pPr marL="285750" indent="-285750">
              <a:buFont typeface="Arial" panose="020B0604020202020204" pitchFamily="34" charset="0"/>
              <a:buChar char="•"/>
            </a:pPr>
            <a:r>
              <a:rPr lang="en-GB" sz="1100" dirty="0" smtClean="0">
                <a:solidFill>
                  <a:schemeClr val="tx1"/>
                </a:solidFill>
              </a:rPr>
              <a:t>Detect data dependencies/availabilities</a:t>
            </a:r>
          </a:p>
          <a:p>
            <a:pPr marL="285750" indent="-285750">
              <a:buFont typeface="Arial" panose="020B0604020202020204" pitchFamily="34" charset="0"/>
              <a:buChar char="•"/>
            </a:pPr>
            <a:r>
              <a:rPr lang="en-GB" sz="1100" dirty="0" smtClean="0">
                <a:solidFill>
                  <a:schemeClr val="tx1"/>
                </a:solidFill>
              </a:rPr>
              <a:t>Provide data quality score</a:t>
            </a:r>
          </a:p>
          <a:p>
            <a:pPr marL="285750" indent="-285750">
              <a:buFont typeface="Arial" panose="020B0604020202020204" pitchFamily="34" charset="0"/>
              <a:buChar char="•"/>
            </a:pPr>
            <a:r>
              <a:rPr lang="en-GB" sz="1100" dirty="0" smtClean="0">
                <a:solidFill>
                  <a:schemeClr val="tx1"/>
                </a:solidFill>
              </a:rPr>
              <a:t>HUBs to be planned</a:t>
            </a:r>
          </a:p>
          <a:p>
            <a:pPr marL="285750" indent="-285750">
              <a:buFont typeface="Arial" panose="020B0604020202020204" pitchFamily="34" charset="0"/>
              <a:buChar char="•"/>
            </a:pPr>
            <a:r>
              <a:rPr lang="en-GB" sz="1100" dirty="0" smtClean="0">
                <a:solidFill>
                  <a:schemeClr val="tx1"/>
                </a:solidFill>
              </a:rPr>
              <a:t>Dash-boarding (most of the time already </a:t>
            </a:r>
            <a:r>
              <a:rPr lang="en-GB" sz="1100" b="1" dirty="0" smtClean="0">
                <a:solidFill>
                  <a:schemeClr val="tx1"/>
                </a:solidFill>
              </a:rPr>
              <a:t>providing value to business)</a:t>
            </a:r>
          </a:p>
          <a:p>
            <a:pPr marL="285750" indent="-285750">
              <a:buFont typeface="Arial" panose="020B0604020202020204" pitchFamily="34" charset="0"/>
              <a:buChar char="•"/>
            </a:pPr>
            <a:endParaRPr lang="en-GB" sz="1100" dirty="0">
              <a:solidFill>
                <a:schemeClr val="tx1"/>
              </a:solidFill>
            </a:endParaRPr>
          </a:p>
        </p:txBody>
      </p:sp>
      <p:sp>
        <p:nvSpPr>
          <p:cNvPr id="42" name="Rectangle 41"/>
          <p:cNvSpPr/>
          <p:nvPr/>
        </p:nvSpPr>
        <p:spPr>
          <a:xfrm>
            <a:off x="4955165" y="2781593"/>
            <a:ext cx="1801704" cy="3675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dirty="0">
                <a:solidFill>
                  <a:schemeClr val="tx1"/>
                </a:solidFill>
              </a:rPr>
              <a:t>T</a:t>
            </a:r>
            <a:r>
              <a:rPr lang="en-US" sz="1400" dirty="0" smtClean="0">
                <a:solidFill>
                  <a:schemeClr val="tx1"/>
                </a:solidFill>
              </a:rPr>
              <a:t>o </a:t>
            </a:r>
            <a:r>
              <a:rPr lang="en-US" sz="1400" dirty="0">
                <a:solidFill>
                  <a:schemeClr val="tx1"/>
                </a:solidFill>
              </a:rPr>
              <a:t>build the pipeline and </a:t>
            </a:r>
            <a:r>
              <a:rPr lang="en-US" sz="1400" dirty="0" smtClean="0">
                <a:solidFill>
                  <a:schemeClr val="tx1"/>
                </a:solidFill>
              </a:rPr>
              <a:t>to develop </a:t>
            </a:r>
            <a:r>
              <a:rPr lang="en-US" sz="1400" dirty="0">
                <a:solidFill>
                  <a:schemeClr val="tx1"/>
                </a:solidFill>
              </a:rPr>
              <a:t>the </a:t>
            </a:r>
            <a:r>
              <a:rPr lang="en-US" sz="1400" dirty="0" smtClean="0">
                <a:solidFill>
                  <a:schemeClr val="tx1"/>
                </a:solidFill>
              </a:rPr>
              <a:t>model </a:t>
            </a:r>
            <a:r>
              <a:rPr lang="en-US" sz="1400" i="1" dirty="0" smtClean="0">
                <a:solidFill>
                  <a:schemeClr val="tx1"/>
                </a:solidFill>
              </a:rPr>
              <a:t>– main core of data scientists</a:t>
            </a:r>
            <a:endParaRPr lang="en-US" sz="1400" i="1" dirty="0">
              <a:solidFill>
                <a:schemeClr val="tx1"/>
              </a:solidFill>
            </a:endParaRPr>
          </a:p>
          <a:p>
            <a:endParaRPr lang="en-GB" sz="1100" dirty="0">
              <a:solidFill>
                <a:schemeClr val="tx1"/>
              </a:solidFill>
            </a:endParaRPr>
          </a:p>
          <a:p>
            <a:r>
              <a:rPr lang="en-GB" sz="1200" b="1" u="sng" dirty="0" smtClean="0">
                <a:solidFill>
                  <a:schemeClr val="tx1"/>
                </a:solidFill>
              </a:rPr>
              <a:t>Keys:</a:t>
            </a:r>
          </a:p>
          <a:p>
            <a:pPr marL="285750" indent="-285750">
              <a:buFont typeface="Arial" panose="020B0604020202020204" pitchFamily="34" charset="0"/>
              <a:buChar char="•"/>
            </a:pPr>
            <a:r>
              <a:rPr lang="en-GB" sz="1100" dirty="0" smtClean="0">
                <a:solidFill>
                  <a:schemeClr val="tx1"/>
                </a:solidFill>
              </a:rPr>
              <a:t>Be pragmatic</a:t>
            </a:r>
          </a:p>
          <a:p>
            <a:pPr marL="285750" indent="-285750">
              <a:buFont typeface="Arial" panose="020B0604020202020204" pitchFamily="34" charset="0"/>
              <a:buChar char="•"/>
            </a:pPr>
            <a:r>
              <a:rPr lang="en-GB" sz="1100" dirty="0" smtClean="0">
                <a:solidFill>
                  <a:schemeClr val="tx1"/>
                </a:solidFill>
              </a:rPr>
              <a:t>Data preparation for modelling including distribution analysis</a:t>
            </a:r>
          </a:p>
          <a:p>
            <a:pPr marL="285750" indent="-285750">
              <a:buFont typeface="Arial" panose="020B0604020202020204" pitchFamily="34" charset="0"/>
              <a:buChar char="•"/>
            </a:pPr>
            <a:r>
              <a:rPr lang="en-GB" sz="1100" dirty="0" smtClean="0">
                <a:solidFill>
                  <a:schemeClr val="tx1"/>
                </a:solidFill>
              </a:rPr>
              <a:t>Quick and dirty benchmark model</a:t>
            </a:r>
          </a:p>
          <a:p>
            <a:pPr marL="285750" indent="-285750">
              <a:buFont typeface="Arial" panose="020B0604020202020204" pitchFamily="34" charset="0"/>
              <a:buChar char="•"/>
            </a:pPr>
            <a:r>
              <a:rPr lang="en-GB" sz="1100" dirty="0" smtClean="0">
                <a:solidFill>
                  <a:schemeClr val="tx1"/>
                </a:solidFill>
              </a:rPr>
              <a:t>Full model pipeline</a:t>
            </a:r>
          </a:p>
          <a:p>
            <a:pPr marL="285750" indent="-285750">
              <a:buFont typeface="Arial" panose="020B0604020202020204" pitchFamily="34" charset="0"/>
              <a:buChar char="•"/>
            </a:pPr>
            <a:r>
              <a:rPr lang="en-GB" sz="1100" dirty="0" smtClean="0">
                <a:solidFill>
                  <a:schemeClr val="tx1"/>
                </a:solidFill>
              </a:rPr>
              <a:t>Error analysis including costs</a:t>
            </a:r>
          </a:p>
          <a:p>
            <a:pPr marL="285750" indent="-285750">
              <a:buFont typeface="Arial" panose="020B0604020202020204" pitchFamily="34" charset="0"/>
              <a:buChar char="•"/>
            </a:pPr>
            <a:r>
              <a:rPr lang="en-GB" sz="1100" dirty="0" smtClean="0">
                <a:solidFill>
                  <a:schemeClr val="tx1"/>
                </a:solidFill>
              </a:rPr>
              <a:t>Model validation: out-of-time, K-fold cross, confusion matrix, C-index, ROC, Lorenz, etc.</a:t>
            </a:r>
          </a:p>
          <a:p>
            <a:pPr marL="742950" lvl="1" indent="-285750">
              <a:buFont typeface="Arial" panose="020B0604020202020204" pitchFamily="34" charset="0"/>
              <a:buChar char="•"/>
            </a:pPr>
            <a:endParaRPr lang="en-GB" sz="1100" dirty="0" smtClean="0">
              <a:solidFill>
                <a:schemeClr val="tx1"/>
              </a:solidFill>
            </a:endParaRPr>
          </a:p>
          <a:p>
            <a:pPr marL="285750" indent="-285750">
              <a:buFont typeface="Arial" panose="020B0604020202020204" pitchFamily="34" charset="0"/>
              <a:buChar char="•"/>
            </a:pPr>
            <a:endParaRPr lang="en-GB" sz="1100" dirty="0" smtClean="0">
              <a:solidFill>
                <a:schemeClr val="tx1"/>
              </a:solidFill>
            </a:endParaRPr>
          </a:p>
          <a:p>
            <a:pPr marL="285750" indent="-285750">
              <a:buFont typeface="Arial" panose="020B0604020202020204" pitchFamily="34" charset="0"/>
              <a:buChar char="•"/>
            </a:pPr>
            <a:endParaRPr lang="en-GB" sz="1100" dirty="0">
              <a:solidFill>
                <a:schemeClr val="tx1"/>
              </a:solidFill>
            </a:endParaRPr>
          </a:p>
        </p:txBody>
      </p:sp>
      <p:sp>
        <p:nvSpPr>
          <p:cNvPr id="59" name="Rectangle 58"/>
          <p:cNvSpPr/>
          <p:nvPr/>
        </p:nvSpPr>
        <p:spPr>
          <a:xfrm>
            <a:off x="1045830" y="2781587"/>
            <a:ext cx="1801704" cy="3675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S</a:t>
            </a:r>
            <a:r>
              <a:rPr lang="en-US" sz="1400" dirty="0" smtClean="0">
                <a:solidFill>
                  <a:schemeClr val="tx1"/>
                </a:solidFill>
              </a:rPr>
              <a:t>etting </a:t>
            </a:r>
            <a:r>
              <a:rPr lang="en-US" sz="1400" dirty="0">
                <a:solidFill>
                  <a:schemeClr val="tx1"/>
                </a:solidFill>
              </a:rPr>
              <a:t>up of the target MVP and commitment from all </a:t>
            </a:r>
            <a:r>
              <a:rPr lang="en-US" sz="1400" dirty="0" smtClean="0">
                <a:solidFill>
                  <a:schemeClr val="tx1"/>
                </a:solidFill>
              </a:rPr>
              <a:t>stakeholders</a:t>
            </a:r>
            <a:endParaRPr lang="en-GB" sz="1400" dirty="0" smtClean="0">
              <a:solidFill>
                <a:schemeClr val="tx1"/>
              </a:solidFill>
            </a:endParaRPr>
          </a:p>
          <a:p>
            <a:endParaRPr lang="en-GB" sz="1200" dirty="0">
              <a:solidFill>
                <a:schemeClr val="tx1"/>
              </a:solidFill>
            </a:endParaRPr>
          </a:p>
          <a:p>
            <a:r>
              <a:rPr lang="en-GB" sz="1200" b="1" u="sng" dirty="0" smtClean="0">
                <a:solidFill>
                  <a:schemeClr val="tx1"/>
                </a:solidFill>
              </a:rPr>
              <a:t>Keys:</a:t>
            </a:r>
            <a:endParaRPr lang="en-GB" sz="1200" b="1" u="sng" dirty="0">
              <a:solidFill>
                <a:schemeClr val="tx1"/>
              </a:solidFill>
            </a:endParaRPr>
          </a:p>
          <a:p>
            <a:pPr marL="285750" indent="-285750">
              <a:buFont typeface="Arial" panose="020B0604020202020204" pitchFamily="34" charset="0"/>
              <a:buChar char="•"/>
            </a:pPr>
            <a:r>
              <a:rPr lang="en-GB" sz="1100" dirty="0" smtClean="0">
                <a:solidFill>
                  <a:schemeClr val="tx1"/>
                </a:solidFill>
              </a:rPr>
              <a:t>Alignment between all stakeholders</a:t>
            </a:r>
          </a:p>
          <a:p>
            <a:pPr marL="285750" indent="-285750">
              <a:buFont typeface="Arial" panose="020B0604020202020204" pitchFamily="34" charset="0"/>
              <a:buChar char="•"/>
            </a:pPr>
            <a:r>
              <a:rPr lang="en-GB" sz="1100" dirty="0" smtClean="0">
                <a:solidFill>
                  <a:schemeClr val="tx1"/>
                </a:solidFill>
              </a:rPr>
              <a:t>Alignment on needs</a:t>
            </a:r>
          </a:p>
          <a:p>
            <a:pPr marL="285750" indent="-285750">
              <a:buFont typeface="Arial" panose="020B0604020202020204" pitchFamily="34" charset="0"/>
              <a:buChar char="•"/>
            </a:pPr>
            <a:r>
              <a:rPr lang="en-GB" sz="1100" dirty="0" smtClean="0">
                <a:solidFill>
                  <a:schemeClr val="tx1"/>
                </a:solidFill>
              </a:rPr>
              <a:t>Squad set-up</a:t>
            </a:r>
          </a:p>
          <a:p>
            <a:pPr marL="285750" indent="-285750">
              <a:buFont typeface="Arial" panose="020B0604020202020204" pitchFamily="34" charset="0"/>
              <a:buChar char="•"/>
            </a:pPr>
            <a:r>
              <a:rPr lang="en-GB" sz="1100" dirty="0" smtClean="0">
                <a:solidFill>
                  <a:schemeClr val="tx1"/>
                </a:solidFill>
              </a:rPr>
              <a:t>Define unique KPI  </a:t>
            </a:r>
          </a:p>
          <a:p>
            <a:pPr marL="285750" indent="-285750">
              <a:buFont typeface="Arial" panose="020B0604020202020204" pitchFamily="34" charset="0"/>
              <a:buChar char="•"/>
            </a:pPr>
            <a:r>
              <a:rPr lang="en-GB" sz="1100" dirty="0" smtClean="0">
                <a:solidFill>
                  <a:schemeClr val="tx1"/>
                </a:solidFill>
              </a:rPr>
              <a:t>Costs and budget are agreed</a:t>
            </a:r>
          </a:p>
          <a:p>
            <a:pPr marL="285750" indent="-285750">
              <a:buFont typeface="Arial" panose="020B0604020202020204" pitchFamily="34" charset="0"/>
              <a:buChar char="•"/>
            </a:pPr>
            <a:endParaRPr lang="en-GB" sz="1100" dirty="0" smtClean="0">
              <a:solidFill>
                <a:schemeClr val="tx1"/>
              </a:solidFill>
            </a:endParaRPr>
          </a:p>
          <a:p>
            <a:endParaRPr lang="en-GB" sz="1600" dirty="0">
              <a:solidFill>
                <a:schemeClr val="tx1"/>
              </a:solidFill>
            </a:endParaRPr>
          </a:p>
        </p:txBody>
      </p:sp>
      <p:sp>
        <p:nvSpPr>
          <p:cNvPr id="60" name="Rectangle 59"/>
          <p:cNvSpPr/>
          <p:nvPr/>
        </p:nvSpPr>
        <p:spPr>
          <a:xfrm>
            <a:off x="6881897" y="2781577"/>
            <a:ext cx="1801704" cy="3675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T</a:t>
            </a:r>
            <a:r>
              <a:rPr lang="en-US" sz="1400" dirty="0" smtClean="0">
                <a:solidFill>
                  <a:schemeClr val="tx1"/>
                </a:solidFill>
              </a:rPr>
              <a:t>o </a:t>
            </a:r>
            <a:r>
              <a:rPr lang="en-US" sz="1400" dirty="0">
                <a:solidFill>
                  <a:schemeClr val="tx1"/>
                </a:solidFill>
              </a:rPr>
              <a:t>validate </a:t>
            </a:r>
            <a:r>
              <a:rPr lang="en-US" sz="1400" dirty="0" smtClean="0">
                <a:solidFill>
                  <a:schemeClr val="tx1"/>
                </a:solidFill>
              </a:rPr>
              <a:t>the </a:t>
            </a:r>
            <a:r>
              <a:rPr lang="en-US" sz="1400" dirty="0">
                <a:solidFill>
                  <a:schemeClr val="tx1"/>
                </a:solidFill>
              </a:rPr>
              <a:t>model business-wise and </a:t>
            </a:r>
            <a:r>
              <a:rPr lang="en-US" sz="1400" dirty="0" smtClean="0">
                <a:solidFill>
                  <a:schemeClr val="tx1"/>
                </a:solidFill>
              </a:rPr>
              <a:t>show-case the gain </a:t>
            </a:r>
            <a:r>
              <a:rPr lang="en-US" sz="1400" i="1" dirty="0" smtClean="0">
                <a:solidFill>
                  <a:schemeClr val="tx1"/>
                </a:solidFill>
              </a:rPr>
              <a:t>– KPI to be achieved</a:t>
            </a:r>
          </a:p>
          <a:p>
            <a:endParaRPr lang="en-GB" sz="1100" dirty="0" smtClean="0">
              <a:solidFill>
                <a:schemeClr val="tx1"/>
              </a:solidFill>
            </a:endParaRPr>
          </a:p>
          <a:p>
            <a:r>
              <a:rPr lang="en-GB" sz="1200" b="1" u="sng" dirty="0" smtClean="0">
                <a:solidFill>
                  <a:schemeClr val="tx1"/>
                </a:solidFill>
              </a:rPr>
              <a:t>Keys:</a:t>
            </a:r>
          </a:p>
          <a:p>
            <a:pPr marL="285750" indent="-285750">
              <a:buFont typeface="Arial" panose="020B0604020202020204" pitchFamily="34" charset="0"/>
              <a:buChar char="•"/>
            </a:pPr>
            <a:r>
              <a:rPr lang="en-GB" sz="1100" dirty="0" smtClean="0">
                <a:solidFill>
                  <a:schemeClr val="tx1"/>
                </a:solidFill>
              </a:rPr>
              <a:t>Real life context</a:t>
            </a:r>
          </a:p>
          <a:p>
            <a:pPr marL="285750" indent="-285750">
              <a:buFont typeface="Arial" panose="020B0604020202020204" pitchFamily="34" charset="0"/>
              <a:buChar char="•"/>
            </a:pPr>
            <a:r>
              <a:rPr lang="en-GB" sz="1100" dirty="0" smtClean="0">
                <a:solidFill>
                  <a:schemeClr val="tx1"/>
                </a:solidFill>
              </a:rPr>
              <a:t>Build Application for final users</a:t>
            </a:r>
          </a:p>
          <a:p>
            <a:pPr marL="285750" indent="-285750">
              <a:buFont typeface="Arial" panose="020B0604020202020204" pitchFamily="34" charset="0"/>
              <a:buChar char="•"/>
            </a:pPr>
            <a:r>
              <a:rPr lang="en-GB" sz="1100" dirty="0" smtClean="0">
                <a:solidFill>
                  <a:schemeClr val="tx1"/>
                </a:solidFill>
              </a:rPr>
              <a:t>Add interpretability (different from </a:t>
            </a:r>
            <a:r>
              <a:rPr lang="en-GB" sz="1100" dirty="0" err="1" smtClean="0">
                <a:solidFill>
                  <a:schemeClr val="tx1"/>
                </a:solidFill>
              </a:rPr>
              <a:t>explainability</a:t>
            </a:r>
            <a:r>
              <a:rPr lang="en-GB" sz="1100" dirty="0" smtClean="0">
                <a:solidFill>
                  <a:schemeClr val="tx1"/>
                </a:solidFill>
              </a:rPr>
              <a:t>):</a:t>
            </a:r>
          </a:p>
          <a:p>
            <a:pPr marL="742950" lvl="1" indent="-285750">
              <a:buFont typeface="Arial" panose="020B0604020202020204" pitchFamily="34" charset="0"/>
              <a:buChar char="•"/>
            </a:pPr>
            <a:r>
              <a:rPr lang="en-GB" sz="1100" dirty="0" smtClean="0">
                <a:solidFill>
                  <a:schemeClr val="tx1"/>
                </a:solidFill>
              </a:rPr>
              <a:t>LIME</a:t>
            </a:r>
          </a:p>
          <a:p>
            <a:pPr marL="742950" lvl="1" indent="-285750">
              <a:buFont typeface="Arial" panose="020B0604020202020204" pitchFamily="34" charset="0"/>
              <a:buChar char="•"/>
            </a:pPr>
            <a:r>
              <a:rPr lang="en-GB" sz="1100" dirty="0" smtClean="0">
                <a:solidFill>
                  <a:schemeClr val="tx1"/>
                </a:solidFill>
              </a:rPr>
              <a:t>SHAP</a:t>
            </a:r>
          </a:p>
          <a:p>
            <a:pPr marL="742950" lvl="1" indent="-285750">
              <a:buFont typeface="Arial" panose="020B0604020202020204" pitchFamily="34" charset="0"/>
              <a:buChar char="•"/>
            </a:pPr>
            <a:r>
              <a:rPr lang="en-GB" sz="1100" dirty="0" smtClean="0">
                <a:solidFill>
                  <a:schemeClr val="tx1"/>
                </a:solidFill>
              </a:rPr>
              <a:t>VINE</a:t>
            </a:r>
          </a:p>
          <a:p>
            <a:pPr marL="742950" lvl="1" indent="-285750">
              <a:buFont typeface="Arial" panose="020B0604020202020204" pitchFamily="34" charset="0"/>
              <a:buChar char="•"/>
            </a:pPr>
            <a:endParaRPr lang="en-GB" sz="1100" dirty="0" smtClean="0">
              <a:solidFill>
                <a:schemeClr val="tx1"/>
              </a:solidFill>
            </a:endParaRPr>
          </a:p>
        </p:txBody>
      </p:sp>
      <p:sp>
        <p:nvSpPr>
          <p:cNvPr id="61" name="Rectangle 60"/>
          <p:cNvSpPr/>
          <p:nvPr/>
        </p:nvSpPr>
        <p:spPr>
          <a:xfrm>
            <a:off x="8833558" y="2781577"/>
            <a:ext cx="1792755" cy="3675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dirty="0" smtClean="0">
                <a:solidFill>
                  <a:schemeClr val="tx1"/>
                </a:solidFill>
              </a:rPr>
              <a:t>To govern and </a:t>
            </a:r>
            <a:r>
              <a:rPr lang="en-US" sz="1400" dirty="0">
                <a:solidFill>
                  <a:schemeClr val="tx1"/>
                </a:solidFill>
              </a:rPr>
              <a:t>to ensure the effective use of the solution by the final users and the business. </a:t>
            </a:r>
          </a:p>
          <a:p>
            <a:endParaRPr lang="en-GB" sz="1400" dirty="0" smtClean="0">
              <a:solidFill>
                <a:schemeClr val="tx1"/>
              </a:solidFill>
            </a:endParaRPr>
          </a:p>
          <a:p>
            <a:r>
              <a:rPr lang="en-GB" sz="1200" b="1" u="sng" dirty="0" smtClean="0">
                <a:solidFill>
                  <a:schemeClr val="tx1"/>
                </a:solidFill>
              </a:rPr>
              <a:t>Keys:</a:t>
            </a:r>
          </a:p>
          <a:p>
            <a:pPr marL="171450" indent="-171450">
              <a:buFont typeface="Arial" panose="020B0604020202020204" pitchFamily="34" charset="0"/>
              <a:buChar char="•"/>
            </a:pPr>
            <a:r>
              <a:rPr lang="en-GB" sz="1100" dirty="0" smtClean="0">
                <a:solidFill>
                  <a:schemeClr val="tx1"/>
                </a:solidFill>
              </a:rPr>
              <a:t>Congrats the team but not celebrate (yet </a:t>
            </a:r>
            <a:r>
              <a:rPr lang="en-GB" sz="1100" dirty="0" smtClean="0">
                <a:solidFill>
                  <a:schemeClr val="tx1"/>
                </a:solidFill>
                <a:sym typeface="Wingdings" panose="05000000000000000000" pitchFamily="2" charset="2"/>
              </a:rPr>
              <a:t>)</a:t>
            </a:r>
          </a:p>
          <a:p>
            <a:pPr marL="171450" indent="-171450">
              <a:buFont typeface="Arial" panose="020B0604020202020204" pitchFamily="34" charset="0"/>
              <a:buChar char="•"/>
            </a:pPr>
            <a:r>
              <a:rPr lang="en-GB" sz="1100" dirty="0" smtClean="0">
                <a:solidFill>
                  <a:schemeClr val="tx1"/>
                </a:solidFill>
                <a:sym typeface="Wingdings" panose="05000000000000000000" pitchFamily="2" charset="2"/>
              </a:rPr>
              <a:t>Separate production and release dates </a:t>
            </a:r>
          </a:p>
          <a:p>
            <a:pPr marL="171450" indent="-171450">
              <a:buFont typeface="Arial" panose="020B0604020202020204" pitchFamily="34" charset="0"/>
              <a:buChar char="•"/>
            </a:pPr>
            <a:r>
              <a:rPr lang="en-GB" sz="1100" dirty="0" smtClean="0">
                <a:solidFill>
                  <a:schemeClr val="tx1"/>
                </a:solidFill>
                <a:sym typeface="Wingdings" panose="05000000000000000000" pitchFamily="2" charset="2"/>
              </a:rPr>
              <a:t>Separate release dates from operations</a:t>
            </a:r>
          </a:p>
          <a:p>
            <a:pPr marL="171450" indent="-171450">
              <a:buFont typeface="Arial" panose="020B0604020202020204" pitchFamily="34" charset="0"/>
              <a:buChar char="•"/>
            </a:pPr>
            <a:r>
              <a:rPr lang="en-GB" sz="1100" dirty="0" smtClean="0">
                <a:solidFill>
                  <a:schemeClr val="tx1"/>
                </a:solidFill>
                <a:sym typeface="Wingdings" panose="05000000000000000000" pitchFamily="2" charset="2"/>
              </a:rPr>
              <a:t>Plan refit, monitoring and training regime (</a:t>
            </a:r>
            <a:r>
              <a:rPr lang="en-GB" sz="1100" b="1" dirty="0" smtClean="0">
                <a:solidFill>
                  <a:schemeClr val="tx1"/>
                </a:solidFill>
                <a:sym typeface="Wingdings" panose="05000000000000000000" pitchFamily="2" charset="2"/>
              </a:rPr>
              <a:t>it takes time and is a long-term process</a:t>
            </a:r>
            <a:r>
              <a:rPr lang="en-GB" sz="1100" dirty="0" smtClean="0">
                <a:solidFill>
                  <a:schemeClr val="tx1"/>
                </a:solidFill>
                <a:sym typeface="Wingdings" panose="05000000000000000000" pitchFamily="2" charset="2"/>
              </a:rPr>
              <a:t>)</a:t>
            </a:r>
          </a:p>
          <a:p>
            <a:pPr marL="171450" indent="-171450">
              <a:buFont typeface="Arial" panose="020B0604020202020204" pitchFamily="34" charset="0"/>
              <a:buChar char="•"/>
            </a:pPr>
            <a:endParaRPr lang="en-GB" sz="1100" dirty="0" smtClean="0">
              <a:solidFill>
                <a:schemeClr val="tx1"/>
              </a:solidFill>
            </a:endParaRPr>
          </a:p>
        </p:txBody>
      </p:sp>
    </p:spTree>
    <p:extLst>
      <p:ext uri="{BB962C8B-B14F-4D97-AF65-F5344CB8AC3E}">
        <p14:creationId xmlns:p14="http://schemas.microsoft.com/office/powerpoint/2010/main" val="1774369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smtClean="0"/>
              <a:t>Last QUOTES… but not least!</a:t>
            </a:r>
            <a:endParaRPr lang="en-US" dirty="0"/>
          </a:p>
        </p:txBody>
      </p:sp>
      <p:sp>
        <p:nvSpPr>
          <p:cNvPr id="13" name="Rectangle 12"/>
          <p:cNvSpPr/>
          <p:nvPr/>
        </p:nvSpPr>
        <p:spPr bwMode="gray">
          <a:xfrm>
            <a:off x="12500059" y="4396945"/>
            <a:ext cx="7706266" cy="3530291"/>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0" cap="none" spc="0" normalizeH="0" baseline="0" noProof="0" dirty="0" smtClean="0">
                <a:ln>
                  <a:noFill/>
                </a:ln>
                <a:solidFill>
                  <a:prstClr val="white"/>
                </a:solidFill>
                <a:effectLst/>
                <a:uLnTx/>
                <a:uFillTx/>
                <a:latin typeface="Verdana"/>
              </a:rPr>
              <a:t>Visual</a:t>
            </a:r>
          </a:p>
        </p:txBody>
      </p:sp>
      <p:sp>
        <p:nvSpPr>
          <p:cNvPr id="46" name="Rectangle 45"/>
          <p:cNvSpPr/>
          <p:nvPr/>
        </p:nvSpPr>
        <p:spPr>
          <a:xfrm>
            <a:off x="13498045" y="5571807"/>
            <a:ext cx="2252540" cy="307777"/>
          </a:xfrm>
          <a:prstGeom prst="rect">
            <a:avLst/>
          </a:prstGeom>
        </p:spPr>
        <p:txBody>
          <a:bodyPr wrap="none">
            <a:spAutoFit/>
          </a:bodyPr>
          <a:lstStyle/>
          <a:p>
            <a:pPr>
              <a:spcBef>
                <a:spcPts val="1800"/>
              </a:spcBef>
              <a:buClr>
                <a:srgbClr val="313131"/>
              </a:buClr>
              <a:defRPr/>
            </a:pPr>
            <a:r>
              <a:rPr lang="en-US" sz="1400" b="1" kern="0" dirty="0" smtClean="0"/>
              <a:t>Our key success factors</a:t>
            </a:r>
            <a:endParaRPr lang="en-US" sz="1400" b="1" kern="0" dirty="0"/>
          </a:p>
        </p:txBody>
      </p:sp>
      <p:sp>
        <p:nvSpPr>
          <p:cNvPr id="26" name="Rectangle 25"/>
          <p:cNvSpPr/>
          <p:nvPr/>
        </p:nvSpPr>
        <p:spPr>
          <a:xfrm>
            <a:off x="14308043" y="8564342"/>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Collaboration</a:t>
            </a:r>
            <a:endParaRPr lang="en-GB" sz="1200" dirty="0">
              <a:solidFill>
                <a:schemeClr val="tx1"/>
              </a:solidFill>
            </a:endParaRPr>
          </a:p>
        </p:txBody>
      </p:sp>
      <p:sp>
        <p:nvSpPr>
          <p:cNvPr id="50" name="Rectangle 49"/>
          <p:cNvSpPr/>
          <p:nvPr/>
        </p:nvSpPr>
        <p:spPr>
          <a:xfrm>
            <a:off x="13360925" y="631372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Strategically Aligned Use cases</a:t>
            </a:r>
            <a:endParaRPr lang="en-GB" sz="1200" dirty="0">
              <a:solidFill>
                <a:schemeClr val="tx1"/>
              </a:solidFill>
            </a:endParaRPr>
          </a:p>
        </p:txBody>
      </p:sp>
      <p:sp>
        <p:nvSpPr>
          <p:cNvPr id="51" name="Rectangle 50"/>
          <p:cNvSpPr/>
          <p:nvPr/>
        </p:nvSpPr>
        <p:spPr>
          <a:xfrm>
            <a:off x="14950045" y="6350208"/>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Dedicated  Management Action</a:t>
            </a:r>
            <a:endParaRPr lang="en-GB" sz="1200" dirty="0">
              <a:solidFill>
                <a:schemeClr val="tx1"/>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3850" y="6985376"/>
            <a:ext cx="1978621" cy="1342636"/>
          </a:xfrm>
          <a:prstGeom prst="rect">
            <a:avLst/>
          </a:prstGeom>
          <a:solidFill>
            <a:schemeClr val="bg1"/>
          </a:solidFill>
          <a:ln w="9525">
            <a:noFill/>
            <a:miter lim="800000"/>
            <a:headEnd/>
            <a:tailEnd/>
          </a:ln>
        </p:spPr>
      </p:pic>
      <p:sp>
        <p:nvSpPr>
          <p:cNvPr id="53" name="Rectangle 52"/>
          <p:cNvSpPr/>
          <p:nvPr/>
        </p:nvSpPr>
        <p:spPr>
          <a:xfrm>
            <a:off x="15616724" y="7422871"/>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Excellent </a:t>
            </a:r>
          </a:p>
          <a:p>
            <a:pPr algn="ctr"/>
            <a:r>
              <a:rPr lang="en-GB" sz="1200" dirty="0" smtClean="0">
                <a:solidFill>
                  <a:schemeClr val="tx1"/>
                </a:solidFill>
              </a:rPr>
              <a:t>AA Capabilities</a:t>
            </a:r>
            <a:endParaRPr lang="en-GB" sz="1200" dirty="0">
              <a:solidFill>
                <a:schemeClr val="tx1"/>
              </a:solidFill>
            </a:endParaRPr>
          </a:p>
        </p:txBody>
      </p:sp>
      <p:sp>
        <p:nvSpPr>
          <p:cNvPr id="55" name="Rectangle 54"/>
          <p:cNvSpPr/>
          <p:nvPr/>
        </p:nvSpPr>
        <p:spPr>
          <a:xfrm>
            <a:off x="12630303" y="7107383"/>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Relevant Data</a:t>
            </a:r>
            <a:endParaRPr lang="en-GB" sz="1200" dirty="0">
              <a:solidFill>
                <a:schemeClr val="tx1"/>
              </a:solidFill>
            </a:endParaRPr>
          </a:p>
        </p:txBody>
      </p:sp>
      <p:sp>
        <p:nvSpPr>
          <p:cNvPr id="56" name="Rectangle 55"/>
          <p:cNvSpPr/>
          <p:nvPr/>
        </p:nvSpPr>
        <p:spPr>
          <a:xfrm>
            <a:off x="12617552" y="827148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Persistency </a:t>
            </a:r>
          </a:p>
          <a:p>
            <a:pPr algn="ctr"/>
            <a:r>
              <a:rPr lang="en-GB" sz="1200" dirty="0" smtClean="0">
                <a:solidFill>
                  <a:schemeClr val="tx1"/>
                </a:solidFill>
              </a:rPr>
              <a:t>to learn and improve</a:t>
            </a:r>
            <a:endParaRPr lang="en-GB" sz="1200" dirty="0">
              <a:solidFill>
                <a:schemeClr val="tx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241" y="869295"/>
            <a:ext cx="3846512"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1969820063"/>
              </p:ext>
            </p:extLst>
          </p:nvPr>
        </p:nvGraphicFramePr>
        <p:xfrm>
          <a:off x="4244407" y="3320264"/>
          <a:ext cx="3472180" cy="1487406"/>
        </p:xfrm>
        <a:graphic>
          <a:graphicData uri="http://schemas.openxmlformats.org/drawingml/2006/table">
            <a:tbl>
              <a:tblPr firstRow="1" firstCol="1" bandRow="1">
                <a:tableStyleId>{5C22544A-7EE6-4342-B048-85BDC9FD1C3A}</a:tableStyleId>
              </a:tblPr>
              <a:tblGrid>
                <a:gridCol w="3472180"/>
              </a:tblGrid>
              <a:tr h="148740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smtClean="0">
                          <a:effectLst/>
                        </a:rPr>
                        <a:t>“All models are wrong</a:t>
                      </a:r>
                      <a:r>
                        <a:rPr lang="en-US" sz="1400" baseline="0" dirty="0" smtClean="0">
                          <a:effectLst/>
                        </a:rPr>
                        <a:t> but some are useful</a:t>
                      </a:r>
                      <a:r>
                        <a:rPr lang="en-US" sz="1400" dirty="0" smtClean="0">
                          <a:effectLst/>
                        </a:rPr>
                        <a:t>.”</a:t>
                      </a:r>
                      <a:endParaRPr lang="en-US" sz="1100" dirty="0">
                        <a:effectLst/>
                      </a:endParaRPr>
                    </a:p>
                    <a:p>
                      <a:pPr algn="just">
                        <a:lnSpc>
                          <a:spcPct val="115000"/>
                        </a:lnSpc>
                        <a:spcAft>
                          <a:spcPts val="0"/>
                        </a:spcAft>
                      </a:pPr>
                      <a:r>
                        <a:rPr lang="en-US" sz="1400" dirty="0">
                          <a:effectLst/>
                        </a:rPr>
                        <a:t> </a:t>
                      </a:r>
                      <a:endParaRPr lang="en-US" sz="1100" dirty="0">
                        <a:effectLst/>
                      </a:endParaRPr>
                    </a:p>
                    <a:p>
                      <a:pPr algn="r">
                        <a:lnSpc>
                          <a:spcPct val="115000"/>
                        </a:lnSpc>
                        <a:spcAft>
                          <a:spcPts val="0"/>
                        </a:spcAft>
                      </a:pPr>
                      <a:r>
                        <a:rPr lang="en-US" sz="1100" dirty="0" smtClean="0">
                          <a:effectLst/>
                        </a:rPr>
                        <a:t>George</a:t>
                      </a:r>
                      <a:r>
                        <a:rPr lang="en-US" sz="1100" baseline="0" dirty="0" smtClean="0">
                          <a:effectLst/>
                        </a:rPr>
                        <a:t> Box</a:t>
                      </a:r>
                      <a:r>
                        <a:rPr lang="en-US" sz="1100" dirty="0">
                          <a:effectLst/>
                        </a:rPr>
                        <a:t> </a:t>
                      </a: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25905436"/>
              </p:ext>
            </p:extLst>
          </p:nvPr>
        </p:nvGraphicFramePr>
        <p:xfrm>
          <a:off x="417124" y="3333581"/>
          <a:ext cx="3472180" cy="1507236"/>
        </p:xfrm>
        <a:graphic>
          <a:graphicData uri="http://schemas.openxmlformats.org/drawingml/2006/table">
            <a:tbl>
              <a:tblPr firstRow="1" firstCol="1" bandRow="1">
                <a:tableStyleId>{5C22544A-7EE6-4342-B048-85BDC9FD1C3A}</a:tableStyleId>
              </a:tblPr>
              <a:tblGrid>
                <a:gridCol w="3472180"/>
              </a:tblGrid>
              <a:tr h="1507236">
                <a:tc>
                  <a:txBody>
                    <a:bodyPr/>
                    <a:lstStyle/>
                    <a:p>
                      <a:pPr algn="just">
                        <a:lnSpc>
                          <a:spcPct val="115000"/>
                        </a:lnSpc>
                        <a:spcAft>
                          <a:spcPts val="0"/>
                        </a:spcAft>
                      </a:pPr>
                      <a:r>
                        <a:rPr lang="en-US" sz="1100" dirty="0">
                          <a:effectLst/>
                          <a:latin typeface="Arial"/>
                          <a:ea typeface="Calibri"/>
                          <a:cs typeface="Times New Roman"/>
                        </a:rPr>
                        <a:t> </a:t>
                      </a:r>
                    </a:p>
                    <a:p>
                      <a:pPr algn="just">
                        <a:lnSpc>
                          <a:spcPct val="115000"/>
                        </a:lnSpc>
                        <a:spcAft>
                          <a:spcPts val="0"/>
                        </a:spcAft>
                      </a:pPr>
                      <a:r>
                        <a:rPr lang="en-US" sz="1400" dirty="0">
                          <a:effectLst/>
                          <a:latin typeface="Arial"/>
                          <a:ea typeface="Calibri"/>
                          <a:cs typeface="Times New Roman"/>
                        </a:rPr>
                        <a:t>“If you want to use something new then you have to stop doing something old.”</a:t>
                      </a:r>
                      <a:endParaRPr lang="en-US" sz="1100" dirty="0">
                        <a:effectLst/>
                        <a:latin typeface="Arial"/>
                        <a:ea typeface="Calibri"/>
                        <a:cs typeface="Times New Roman"/>
                      </a:endParaRPr>
                    </a:p>
                    <a:p>
                      <a:pPr algn="just">
                        <a:lnSpc>
                          <a:spcPct val="115000"/>
                        </a:lnSpc>
                        <a:spcAft>
                          <a:spcPts val="0"/>
                        </a:spcAft>
                      </a:pPr>
                      <a:r>
                        <a:rPr lang="en-US" sz="1100" dirty="0">
                          <a:effectLst/>
                          <a:latin typeface="Arial"/>
                          <a:ea typeface="Calibri"/>
                          <a:cs typeface="Times New Roman"/>
                        </a:rPr>
                        <a:t> </a:t>
                      </a:r>
                    </a:p>
                    <a:p>
                      <a:pPr algn="r">
                        <a:lnSpc>
                          <a:spcPct val="115000"/>
                        </a:lnSpc>
                        <a:spcAft>
                          <a:spcPts val="0"/>
                        </a:spcAft>
                      </a:pPr>
                      <a:r>
                        <a:rPr lang="en-US" sz="1100" dirty="0">
                          <a:effectLst/>
                          <a:latin typeface="Arial"/>
                          <a:ea typeface="Calibri"/>
                          <a:cs typeface="Times New Roman"/>
                        </a:rPr>
                        <a:t>R.F. Drucker</a:t>
                      </a:r>
                    </a:p>
                    <a:p>
                      <a:pPr algn="r">
                        <a:lnSpc>
                          <a:spcPct val="115000"/>
                        </a:lnSpc>
                        <a:spcAft>
                          <a:spcPts val="0"/>
                        </a:spcAft>
                      </a:pPr>
                      <a:r>
                        <a:rPr lang="en-US" sz="1100" dirty="0">
                          <a:effectLst/>
                          <a:latin typeface="Arial"/>
                          <a:ea typeface="Calibri"/>
                          <a:cs typeface="Times New Roman"/>
                        </a:rPr>
                        <a:t> </a:t>
                      </a:r>
                    </a:p>
                  </a:txBody>
                  <a:tcPr marL="68580" marR="68580" marT="0" marB="0">
                    <a:solidFill>
                      <a:schemeClr val="tx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3092842"/>
              </p:ext>
            </p:extLst>
          </p:nvPr>
        </p:nvGraphicFramePr>
        <p:xfrm>
          <a:off x="8243754" y="3311885"/>
          <a:ext cx="3472180" cy="1458139"/>
        </p:xfrm>
        <a:graphic>
          <a:graphicData uri="http://schemas.openxmlformats.org/drawingml/2006/table">
            <a:tbl>
              <a:tblPr firstRow="1" firstCol="1" bandRow="1">
                <a:tableStyleId>{5C22544A-7EE6-4342-B048-85BDC9FD1C3A}</a:tableStyleId>
              </a:tblPr>
              <a:tblGrid>
                <a:gridCol w="3472180"/>
              </a:tblGrid>
              <a:tr h="1458139">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“If things are not going right then go left.”</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R. Branson</a:t>
                      </a:r>
                    </a:p>
                    <a:p>
                      <a:pPr algn="l">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75601539"/>
              </p:ext>
            </p:extLst>
          </p:nvPr>
        </p:nvGraphicFramePr>
        <p:xfrm>
          <a:off x="5980497" y="5134157"/>
          <a:ext cx="3472180" cy="1507236"/>
        </p:xfrm>
        <a:graphic>
          <a:graphicData uri="http://schemas.openxmlformats.org/drawingml/2006/table">
            <a:tbl>
              <a:tblPr firstRow="1" firstCol="1" bandRow="1">
                <a:tableStyleId>{5C22544A-7EE6-4342-B048-85BDC9FD1C3A}</a:tableStyleId>
              </a:tblPr>
              <a:tblGrid>
                <a:gridCol w="3472180"/>
              </a:tblGrid>
              <a:tr h="150723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“You do not learn to walk by following rules. You learn by doing and by falling over.”</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R. Branson</a:t>
                      </a:r>
                    </a:p>
                    <a:p>
                      <a:pPr algn="r">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04632843"/>
              </p:ext>
            </p:extLst>
          </p:nvPr>
        </p:nvGraphicFramePr>
        <p:xfrm>
          <a:off x="2210599" y="5134157"/>
          <a:ext cx="3472180" cy="1507236"/>
        </p:xfrm>
        <a:graphic>
          <a:graphicData uri="http://schemas.openxmlformats.org/drawingml/2006/table">
            <a:tbl>
              <a:tblPr firstRow="1" firstCol="1" bandRow="1">
                <a:tableStyleId>{5C22544A-7EE6-4342-B048-85BDC9FD1C3A}</a:tableStyleId>
              </a:tblPr>
              <a:tblGrid>
                <a:gridCol w="3472180"/>
              </a:tblGrid>
              <a:tr h="1507236">
                <a:tc>
                  <a:txBody>
                    <a:bodyPr/>
                    <a:lstStyle/>
                    <a:p>
                      <a:pPr algn="just">
                        <a:lnSpc>
                          <a:spcPct val="115000"/>
                        </a:lnSpc>
                        <a:spcAft>
                          <a:spcPts val="0"/>
                        </a:spcAft>
                      </a:pPr>
                      <a:r>
                        <a:rPr lang="en-US" sz="1100" dirty="0">
                          <a:effectLst/>
                        </a:rPr>
                        <a:t> </a:t>
                      </a:r>
                    </a:p>
                    <a:p>
                      <a:pPr algn="just">
                        <a:lnSpc>
                          <a:spcPct val="115000"/>
                        </a:lnSpc>
                        <a:spcAft>
                          <a:spcPts val="0"/>
                        </a:spcAft>
                      </a:pPr>
                      <a:r>
                        <a:rPr lang="en-US" sz="1400" dirty="0">
                          <a:effectLst/>
                        </a:rPr>
                        <a:t>“Mathematics is not about numbers, equations, computations or algorithms, it is about understanding.”</a:t>
                      </a:r>
                      <a:endParaRPr lang="en-US" sz="1100" dirty="0">
                        <a:effectLst/>
                      </a:endParaRPr>
                    </a:p>
                    <a:p>
                      <a:pPr algn="just">
                        <a:lnSpc>
                          <a:spcPct val="115000"/>
                        </a:lnSpc>
                        <a:spcAft>
                          <a:spcPts val="0"/>
                        </a:spcAft>
                      </a:pPr>
                      <a:r>
                        <a:rPr lang="en-US" sz="1100" dirty="0">
                          <a:effectLst/>
                        </a:rPr>
                        <a:t> </a:t>
                      </a:r>
                    </a:p>
                    <a:p>
                      <a:pPr algn="r">
                        <a:lnSpc>
                          <a:spcPct val="115000"/>
                        </a:lnSpc>
                        <a:spcAft>
                          <a:spcPts val="0"/>
                        </a:spcAft>
                      </a:pPr>
                      <a:r>
                        <a:rPr lang="en-US" sz="1100" dirty="0">
                          <a:effectLst/>
                        </a:rPr>
                        <a:t>W.P. Thurston</a:t>
                      </a:r>
                    </a:p>
                    <a:p>
                      <a:pPr algn="r">
                        <a:lnSpc>
                          <a:spcPct val="115000"/>
                        </a:lnSpc>
                        <a:spcAft>
                          <a:spcPts val="0"/>
                        </a:spcAft>
                      </a:pPr>
                      <a:r>
                        <a:rPr lang="en-US" sz="1100" dirty="0">
                          <a:effectLst/>
                        </a:rPr>
                        <a:t> </a:t>
                      </a:r>
                      <a:endParaRPr lang="en-US" sz="1100" dirty="0">
                        <a:effectLst/>
                        <a:latin typeface="Arial"/>
                        <a:ea typeface="Calibri"/>
                        <a:cs typeface="Times New Roman"/>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2452833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06629" y="102874"/>
            <a:ext cx="10442519" cy="514232"/>
          </a:xfrm>
        </p:spPr>
        <p:txBody>
          <a:bodyPr/>
          <a:lstStyle/>
          <a:p>
            <a:r>
              <a:rPr lang="fr-BE" sz="2800" b="1" dirty="0" smtClean="0"/>
              <a:t>Future: </a:t>
            </a:r>
            <a:r>
              <a:rPr lang="en-US" sz="2800" dirty="0"/>
              <a:t>Let’s dream </a:t>
            </a:r>
            <a:r>
              <a:rPr lang="en-US" sz="2800" dirty="0" smtClean="0"/>
              <a:t>but </a:t>
            </a:r>
            <a:r>
              <a:rPr lang="en-US" sz="2800" dirty="0"/>
              <a:t>first thing </a:t>
            </a:r>
            <a:r>
              <a:rPr lang="en-US" sz="2800" dirty="0" smtClean="0"/>
              <a:t>first - let’s </a:t>
            </a:r>
            <a:r>
              <a:rPr lang="en-US" sz="2800" dirty="0"/>
              <a:t>try to not boil the ocean and enjoy the </a:t>
            </a:r>
            <a:r>
              <a:rPr lang="en-US" sz="2800" dirty="0" smtClean="0"/>
              <a:t>journey!!!</a:t>
            </a:r>
            <a:endParaRPr lang="en-US" sz="2800" b="1" dirty="0">
              <a:solidFill>
                <a:schemeClr val="tx1"/>
              </a:solidFill>
            </a:endParaRPr>
          </a:p>
        </p:txBody>
      </p:sp>
      <p:sp>
        <p:nvSpPr>
          <p:cNvPr id="227" name="TextBox 226"/>
          <p:cNvSpPr txBox="1"/>
          <p:nvPr/>
        </p:nvSpPr>
        <p:spPr>
          <a:xfrm>
            <a:off x="84080" y="4004932"/>
            <a:ext cx="4664227" cy="283840"/>
          </a:xfrm>
          <a:prstGeom prst="rect">
            <a:avLst/>
          </a:prstGeom>
        </p:spPr>
        <p:txBody>
          <a:bodyPr vert="horz" wrap="square" lIns="72000" tIns="72000" rIns="72000" bIns="72000" rtlCol="0">
            <a:spAutoFit/>
          </a:bodyPr>
          <a:lstStyle/>
          <a:p>
            <a:endParaRPr lang="en-GB" sz="900" dirty="0"/>
          </a:p>
        </p:txBody>
      </p:sp>
      <p:sp>
        <p:nvSpPr>
          <p:cNvPr id="245" name="Right Arrow 244"/>
          <p:cNvSpPr/>
          <p:nvPr/>
        </p:nvSpPr>
        <p:spPr>
          <a:xfrm rot="10800000">
            <a:off x="4748368" y="944481"/>
            <a:ext cx="7057701" cy="654540"/>
          </a:xfrm>
          <a:prstGeom prst="rightArrow">
            <a:avLst/>
          </a:prstGeom>
          <a:solidFill>
            <a:srgbClr val="11978B"/>
          </a:solidFill>
          <a:ln>
            <a:noFill/>
          </a:ln>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spcBef>
                <a:spcPts val="100"/>
              </a:spcBef>
              <a:spcAft>
                <a:spcPts val="100"/>
              </a:spcAft>
            </a:pPr>
            <a:endParaRPr lang="en-US" sz="1400" b="1" dirty="0" smtClean="0">
              <a:solidFill>
                <a:schemeClr val="bg1"/>
              </a:solidFill>
            </a:endParaRPr>
          </a:p>
        </p:txBody>
      </p:sp>
      <p:sp>
        <p:nvSpPr>
          <p:cNvPr id="246" name="Right Arrow 245"/>
          <p:cNvSpPr/>
          <p:nvPr/>
        </p:nvSpPr>
        <p:spPr>
          <a:xfrm>
            <a:off x="375871" y="1425305"/>
            <a:ext cx="7057701" cy="654540"/>
          </a:xfrm>
          <a:prstGeom prst="rightArrow">
            <a:avLst/>
          </a:prstGeom>
          <a:solidFill>
            <a:schemeClr val="accent5"/>
          </a:solidFill>
          <a:ln>
            <a:noFill/>
          </a:ln>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lvl="1">
              <a:spcBef>
                <a:spcPts val="100"/>
              </a:spcBef>
              <a:spcAft>
                <a:spcPts val="100"/>
              </a:spcAft>
            </a:pPr>
            <a:r>
              <a:rPr lang="en-US" sz="1400" b="1" dirty="0" smtClean="0">
                <a:solidFill>
                  <a:schemeClr val="bg1"/>
                </a:solidFill>
              </a:rPr>
              <a:t>    Lessons learned</a:t>
            </a:r>
          </a:p>
        </p:txBody>
      </p:sp>
      <p:sp>
        <p:nvSpPr>
          <p:cNvPr id="247" name="TextBox 246"/>
          <p:cNvSpPr txBox="1"/>
          <p:nvPr/>
        </p:nvSpPr>
        <p:spPr>
          <a:xfrm>
            <a:off x="10168271" y="1091368"/>
            <a:ext cx="873284" cy="360766"/>
          </a:xfrm>
          <a:prstGeom prst="rect">
            <a:avLst/>
          </a:prstGeom>
        </p:spPr>
        <p:txBody>
          <a:bodyPr vert="horz" wrap="none" lIns="72000" tIns="72000" rIns="72000" bIns="72000" rtlCol="0">
            <a:spAutoFit/>
          </a:bodyPr>
          <a:lstStyle/>
          <a:p>
            <a:r>
              <a:rPr lang="en-US" sz="1400" b="1" dirty="0" smtClean="0">
                <a:solidFill>
                  <a:schemeClr val="bg1"/>
                </a:solidFill>
              </a:rPr>
              <a:t>FUTURE</a:t>
            </a:r>
          </a:p>
        </p:txBody>
      </p:sp>
      <p:sp>
        <p:nvSpPr>
          <p:cNvPr id="248" name="Oval 247"/>
          <p:cNvSpPr/>
          <p:nvPr/>
        </p:nvSpPr>
        <p:spPr>
          <a:xfrm>
            <a:off x="262592" y="1413344"/>
            <a:ext cx="720094" cy="719833"/>
          </a:xfrm>
          <a:prstGeom prst="ellipse">
            <a:avLst/>
          </a:prstGeom>
          <a:solidFill>
            <a:schemeClr val="bg1"/>
          </a:solidFill>
          <a:ln w="19050">
            <a:solidFill>
              <a:schemeClr val="accent5"/>
            </a:solid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249" name="Oval 248"/>
          <p:cNvSpPr/>
          <p:nvPr/>
        </p:nvSpPr>
        <p:spPr>
          <a:xfrm>
            <a:off x="11129959" y="942768"/>
            <a:ext cx="720094" cy="719833"/>
          </a:xfrm>
          <a:prstGeom prst="ellipse">
            <a:avLst/>
          </a:prstGeom>
          <a:solidFill>
            <a:schemeClr val="bg1"/>
          </a:solidFill>
          <a:ln w="19050">
            <a:solidFill>
              <a:srgbClr val="11978B"/>
            </a:solid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pic>
        <p:nvPicPr>
          <p:cNvPr id="250" name="Picture 2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9971" y="1066984"/>
            <a:ext cx="540070" cy="539875"/>
          </a:xfrm>
          <a:prstGeom prst="rect">
            <a:avLst/>
          </a:prstGeom>
        </p:spPr>
      </p:pic>
      <p:pic>
        <p:nvPicPr>
          <p:cNvPr id="251" name="Picture 2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673" y="1599022"/>
            <a:ext cx="468061" cy="471844"/>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570" y="2079906"/>
            <a:ext cx="57912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786821" y="4279879"/>
            <a:ext cx="1801704" cy="2215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Learning</a:t>
            </a:r>
            <a:endParaRPr lang="en-GB" sz="1200" b="1" dirty="0">
              <a:solidFill>
                <a:schemeClr val="bg1"/>
              </a:solidFill>
            </a:endParaRPr>
          </a:p>
        </p:txBody>
      </p:sp>
      <p:sp>
        <p:nvSpPr>
          <p:cNvPr id="16" name="Rectangle 15"/>
          <p:cNvSpPr/>
          <p:nvPr/>
        </p:nvSpPr>
        <p:spPr>
          <a:xfrm>
            <a:off x="7673749" y="4279866"/>
            <a:ext cx="1801704" cy="2215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Discovering</a:t>
            </a:r>
            <a:endParaRPr lang="en-GB" sz="1200" b="1" dirty="0">
              <a:solidFill>
                <a:schemeClr val="bg1"/>
              </a:solidFill>
            </a:endParaRPr>
          </a:p>
        </p:txBody>
      </p:sp>
      <p:sp>
        <p:nvSpPr>
          <p:cNvPr id="17" name="Rectangle 16"/>
          <p:cNvSpPr/>
          <p:nvPr/>
        </p:nvSpPr>
        <p:spPr>
          <a:xfrm>
            <a:off x="1837682" y="4279879"/>
            <a:ext cx="1801704" cy="2215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Rules</a:t>
            </a:r>
            <a:endParaRPr lang="en-GB" sz="1200" b="1" dirty="0">
              <a:solidFill>
                <a:schemeClr val="bg1"/>
              </a:solidFill>
            </a:endParaRPr>
          </a:p>
        </p:txBody>
      </p:sp>
      <p:sp>
        <p:nvSpPr>
          <p:cNvPr id="18" name="Rectangle 17"/>
          <p:cNvSpPr/>
          <p:nvPr/>
        </p:nvSpPr>
        <p:spPr>
          <a:xfrm>
            <a:off x="5747017" y="4279879"/>
            <a:ext cx="1801704" cy="2215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Reasoning</a:t>
            </a:r>
            <a:endParaRPr lang="en-GB" sz="1200" b="1" dirty="0">
              <a:solidFill>
                <a:schemeClr val="bg1"/>
              </a:solidFill>
            </a:endParaRPr>
          </a:p>
        </p:txBody>
      </p:sp>
      <p:sp>
        <p:nvSpPr>
          <p:cNvPr id="19" name="Rectangle 18"/>
          <p:cNvSpPr/>
          <p:nvPr/>
        </p:nvSpPr>
        <p:spPr>
          <a:xfrm>
            <a:off x="3786821" y="4501719"/>
            <a:ext cx="1801704" cy="2097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sz="1100" dirty="0" smtClean="0">
                <a:solidFill>
                  <a:schemeClr val="tx1"/>
                </a:solidFill>
              </a:rPr>
              <a:t>Machine learning</a:t>
            </a:r>
          </a:p>
          <a:p>
            <a:pPr marL="285750" indent="-285750">
              <a:buFont typeface="Arial" panose="020B0604020202020204" pitchFamily="34" charset="0"/>
              <a:buChar char="•"/>
            </a:pPr>
            <a:r>
              <a:rPr lang="en-GB" sz="1100" dirty="0" smtClean="0">
                <a:solidFill>
                  <a:schemeClr val="tx1"/>
                </a:solidFill>
              </a:rPr>
              <a:t>Deep learning</a:t>
            </a:r>
          </a:p>
          <a:p>
            <a:pPr marL="285750" indent="-285750">
              <a:buFont typeface="Arial" panose="020B0604020202020204" pitchFamily="34" charset="0"/>
              <a:buChar char="•"/>
            </a:pPr>
            <a:r>
              <a:rPr lang="en-GB" sz="1100" dirty="0" smtClean="0">
                <a:solidFill>
                  <a:schemeClr val="tx1"/>
                </a:solidFill>
              </a:rPr>
              <a:t>Based on past data - predictive models and data representation</a:t>
            </a:r>
          </a:p>
          <a:p>
            <a:pPr marL="285750" indent="-285750">
              <a:buFont typeface="Arial" panose="020B0604020202020204" pitchFamily="34" charset="0"/>
              <a:buChar char="•"/>
            </a:pPr>
            <a:r>
              <a:rPr lang="en-GB" sz="1100" dirty="0" smtClean="0">
                <a:solidFill>
                  <a:schemeClr val="tx1"/>
                </a:solidFill>
              </a:rPr>
              <a:t>Requires manual expertise and time consuming to fit</a:t>
            </a:r>
          </a:p>
          <a:p>
            <a:pPr marL="285750" indent="-285750">
              <a:buFont typeface="Arial" panose="020B0604020202020204" pitchFamily="34" charset="0"/>
              <a:buChar char="•"/>
            </a:pPr>
            <a:endParaRPr lang="en-GB" sz="1100" dirty="0" smtClean="0">
              <a:solidFill>
                <a:schemeClr val="tx1"/>
              </a:solidFill>
            </a:endParaRPr>
          </a:p>
          <a:p>
            <a:r>
              <a:rPr lang="en-GB" sz="1100" b="1" dirty="0">
                <a:solidFill>
                  <a:schemeClr val="tx1"/>
                </a:solidFill>
              </a:rPr>
              <a:t>Level in insurance: </a:t>
            </a:r>
            <a:endParaRPr lang="en-GB" sz="1100" dirty="0">
              <a:solidFill>
                <a:schemeClr val="tx1"/>
              </a:solidFill>
            </a:endParaRPr>
          </a:p>
          <a:p>
            <a:r>
              <a:rPr lang="en-GB" sz="1100" dirty="0">
                <a:solidFill>
                  <a:schemeClr val="tx1"/>
                </a:solidFill>
              </a:rPr>
              <a:t>Mature</a:t>
            </a:r>
          </a:p>
          <a:p>
            <a:pPr marL="285750" indent="-285750">
              <a:buFont typeface="Arial" panose="020B0604020202020204" pitchFamily="34" charset="0"/>
              <a:buChar char="•"/>
            </a:pPr>
            <a:endParaRPr lang="en-GB" sz="1100" dirty="0" smtClean="0">
              <a:solidFill>
                <a:schemeClr val="tx1"/>
              </a:solidFill>
            </a:endParaRPr>
          </a:p>
        </p:txBody>
      </p:sp>
      <p:sp>
        <p:nvSpPr>
          <p:cNvPr id="20" name="Rectangle 19"/>
          <p:cNvSpPr/>
          <p:nvPr/>
        </p:nvSpPr>
        <p:spPr>
          <a:xfrm>
            <a:off x="5747017" y="4501666"/>
            <a:ext cx="1801704" cy="2097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GB" sz="1100" dirty="0" smtClean="0">
                <a:solidFill>
                  <a:schemeClr val="tx1"/>
                </a:solidFill>
              </a:rPr>
              <a:t>NLP</a:t>
            </a:r>
          </a:p>
          <a:p>
            <a:pPr marL="171450" lvl="0" indent="-171450">
              <a:buFont typeface="Arial" panose="020B0604020202020204" pitchFamily="34" charset="0"/>
              <a:buChar char="•"/>
            </a:pPr>
            <a:r>
              <a:rPr lang="en-GB" sz="1100" dirty="0" smtClean="0">
                <a:solidFill>
                  <a:schemeClr val="tx1"/>
                </a:solidFill>
              </a:rPr>
              <a:t>Knowledge extraction – entity recognition, sentiment analysis, etc.</a:t>
            </a:r>
          </a:p>
          <a:p>
            <a:pPr marL="171450" lvl="0" indent="-171450">
              <a:buFont typeface="Arial" panose="020B0604020202020204" pitchFamily="34" charset="0"/>
              <a:buChar char="•"/>
            </a:pPr>
            <a:r>
              <a:rPr lang="en-GB" sz="1100" dirty="0" smtClean="0">
                <a:solidFill>
                  <a:schemeClr val="tx1"/>
                </a:solidFill>
              </a:rPr>
              <a:t>Focus on the need to link semantic meaning with model problems</a:t>
            </a:r>
          </a:p>
          <a:p>
            <a:endParaRPr lang="en-GB" sz="1100" dirty="0" smtClean="0">
              <a:solidFill>
                <a:schemeClr val="tx1"/>
              </a:solidFill>
            </a:endParaRPr>
          </a:p>
          <a:p>
            <a:r>
              <a:rPr lang="en-GB" sz="1100" b="1" dirty="0" smtClean="0">
                <a:solidFill>
                  <a:schemeClr val="tx1"/>
                </a:solidFill>
              </a:rPr>
              <a:t>Level </a:t>
            </a:r>
            <a:r>
              <a:rPr lang="en-GB" sz="1100" b="1" dirty="0">
                <a:solidFill>
                  <a:schemeClr val="tx1"/>
                </a:solidFill>
              </a:rPr>
              <a:t>in insurance: </a:t>
            </a:r>
            <a:endParaRPr lang="en-GB" sz="1100" dirty="0">
              <a:solidFill>
                <a:schemeClr val="tx1"/>
              </a:solidFill>
            </a:endParaRPr>
          </a:p>
          <a:p>
            <a:r>
              <a:rPr lang="en-GB" sz="1100" dirty="0">
                <a:solidFill>
                  <a:schemeClr val="tx1"/>
                </a:solidFill>
              </a:rPr>
              <a:t>Mature</a:t>
            </a:r>
          </a:p>
          <a:p>
            <a:endParaRPr lang="en-GB" sz="1100" dirty="0">
              <a:solidFill>
                <a:schemeClr val="tx1"/>
              </a:solidFill>
            </a:endParaRPr>
          </a:p>
          <a:p>
            <a:endParaRPr lang="en-GB" sz="1100" dirty="0">
              <a:solidFill>
                <a:schemeClr val="tx1"/>
              </a:solidFill>
            </a:endParaRPr>
          </a:p>
        </p:txBody>
      </p:sp>
      <p:sp>
        <p:nvSpPr>
          <p:cNvPr id="21" name="Rectangle 20"/>
          <p:cNvSpPr/>
          <p:nvPr/>
        </p:nvSpPr>
        <p:spPr>
          <a:xfrm>
            <a:off x="1837682" y="4501718"/>
            <a:ext cx="1801704" cy="2097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sz="1100" dirty="0" smtClean="0">
                <a:solidFill>
                  <a:schemeClr val="tx1"/>
                </a:solidFill>
              </a:rPr>
              <a:t>Expert system</a:t>
            </a:r>
          </a:p>
          <a:p>
            <a:pPr marL="285750" indent="-285750">
              <a:buFont typeface="Arial" panose="020B0604020202020204" pitchFamily="34" charset="0"/>
              <a:buChar char="•"/>
            </a:pPr>
            <a:r>
              <a:rPr lang="en-GB" sz="1100" dirty="0" smtClean="0">
                <a:solidFill>
                  <a:schemeClr val="tx1"/>
                </a:solidFill>
              </a:rPr>
              <a:t>Based on past and logic</a:t>
            </a:r>
          </a:p>
          <a:p>
            <a:pPr marL="285750" indent="-285750">
              <a:buFont typeface="Arial" panose="020B0604020202020204" pitchFamily="34" charset="0"/>
              <a:buChar char="•"/>
            </a:pPr>
            <a:r>
              <a:rPr lang="en-GB" sz="1100" dirty="0" smtClean="0">
                <a:solidFill>
                  <a:schemeClr val="tx1"/>
                </a:solidFill>
              </a:rPr>
              <a:t>NOT exhaustive </a:t>
            </a:r>
          </a:p>
          <a:p>
            <a:pPr marL="285750" indent="-285750">
              <a:buFont typeface="Arial" panose="020B0604020202020204" pitchFamily="34" charset="0"/>
              <a:buChar char="•"/>
            </a:pPr>
            <a:r>
              <a:rPr lang="en-GB" sz="1100" dirty="0" smtClean="0">
                <a:solidFill>
                  <a:schemeClr val="tx1"/>
                </a:solidFill>
              </a:rPr>
              <a:t>NOT scalable</a:t>
            </a:r>
          </a:p>
          <a:p>
            <a:pPr marL="285750" indent="-285750">
              <a:buFont typeface="Arial" panose="020B0604020202020204" pitchFamily="34" charset="0"/>
              <a:buChar char="•"/>
            </a:pPr>
            <a:endParaRPr lang="en-GB" sz="1100" dirty="0" smtClean="0">
              <a:solidFill>
                <a:schemeClr val="tx1"/>
              </a:solidFill>
            </a:endParaRPr>
          </a:p>
          <a:p>
            <a:r>
              <a:rPr lang="en-GB" sz="1100" b="1" dirty="0">
                <a:solidFill>
                  <a:schemeClr val="tx1"/>
                </a:solidFill>
              </a:rPr>
              <a:t>Level in insurance: </a:t>
            </a:r>
            <a:endParaRPr lang="en-GB" sz="1100" dirty="0">
              <a:solidFill>
                <a:schemeClr val="tx1"/>
              </a:solidFill>
            </a:endParaRPr>
          </a:p>
          <a:p>
            <a:r>
              <a:rPr lang="en-GB" sz="1100" dirty="0" smtClean="0">
                <a:solidFill>
                  <a:schemeClr val="tx1"/>
                </a:solidFill>
              </a:rPr>
              <a:t>Good</a:t>
            </a:r>
            <a:endParaRPr lang="en-GB" sz="1100" dirty="0">
              <a:solidFill>
                <a:schemeClr val="tx1"/>
              </a:solidFill>
            </a:endParaRPr>
          </a:p>
          <a:p>
            <a:pPr marL="285750" indent="-285750">
              <a:buFont typeface="Arial" panose="020B0604020202020204" pitchFamily="34" charset="0"/>
              <a:buChar char="•"/>
            </a:pPr>
            <a:endParaRPr lang="en-GB" sz="1100" dirty="0">
              <a:solidFill>
                <a:schemeClr val="tx1"/>
              </a:solidFill>
            </a:endParaRPr>
          </a:p>
        </p:txBody>
      </p:sp>
      <p:sp>
        <p:nvSpPr>
          <p:cNvPr id="22" name="Rectangle 21"/>
          <p:cNvSpPr/>
          <p:nvPr/>
        </p:nvSpPr>
        <p:spPr>
          <a:xfrm>
            <a:off x="7673749" y="4501666"/>
            <a:ext cx="1801704" cy="2097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sz="1100" dirty="0" smtClean="0">
                <a:solidFill>
                  <a:schemeClr val="tx1"/>
                </a:solidFill>
              </a:rPr>
              <a:t>Evolutionary computation to adapt systems in real time</a:t>
            </a:r>
          </a:p>
          <a:p>
            <a:pPr marL="285750" indent="-285750">
              <a:buFont typeface="Arial" panose="020B0604020202020204" pitchFamily="34" charset="0"/>
              <a:buChar char="•"/>
            </a:pPr>
            <a:r>
              <a:rPr lang="en-GB" sz="1100" dirty="0" smtClean="0">
                <a:solidFill>
                  <a:schemeClr val="tx1"/>
                </a:solidFill>
              </a:rPr>
              <a:t>Link with genetic algorithm</a:t>
            </a:r>
          </a:p>
          <a:p>
            <a:pPr marL="285750" indent="-285750">
              <a:buFont typeface="Arial" panose="020B0604020202020204" pitchFamily="34" charset="0"/>
              <a:buChar char="•"/>
            </a:pPr>
            <a:endParaRPr lang="en-GB" sz="1100" dirty="0" smtClean="0">
              <a:solidFill>
                <a:schemeClr val="tx1"/>
              </a:solidFill>
            </a:endParaRPr>
          </a:p>
          <a:p>
            <a:r>
              <a:rPr lang="en-GB" sz="1100" b="1" dirty="0">
                <a:solidFill>
                  <a:schemeClr val="tx1"/>
                </a:solidFill>
              </a:rPr>
              <a:t>Level in insurance: </a:t>
            </a:r>
            <a:endParaRPr lang="en-GB" sz="1100" dirty="0">
              <a:solidFill>
                <a:schemeClr val="tx1"/>
              </a:solidFill>
            </a:endParaRPr>
          </a:p>
          <a:p>
            <a:r>
              <a:rPr lang="en-GB" sz="1100" dirty="0" smtClean="0">
                <a:solidFill>
                  <a:schemeClr val="tx1"/>
                </a:solidFill>
              </a:rPr>
              <a:t>R&amp;D</a:t>
            </a:r>
            <a:endParaRPr lang="en-GB" sz="1100" dirty="0">
              <a:solidFill>
                <a:schemeClr val="tx1"/>
              </a:solidFill>
            </a:endParaRPr>
          </a:p>
          <a:p>
            <a:endParaRPr lang="en-GB" sz="1100" dirty="0" smtClean="0">
              <a:solidFill>
                <a:schemeClr val="tx1"/>
              </a:solidFill>
            </a:endParaRPr>
          </a:p>
        </p:txBody>
      </p:sp>
      <p:sp>
        <p:nvSpPr>
          <p:cNvPr id="23" name="Rectangle 22"/>
          <p:cNvSpPr/>
          <p:nvPr/>
        </p:nvSpPr>
        <p:spPr>
          <a:xfrm>
            <a:off x="9958398" y="2070927"/>
            <a:ext cx="1801704" cy="2215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Enablers</a:t>
            </a:r>
            <a:endParaRPr lang="en-GB" sz="1200" b="1" dirty="0">
              <a:solidFill>
                <a:schemeClr val="bg1"/>
              </a:solidFill>
            </a:endParaRPr>
          </a:p>
        </p:txBody>
      </p:sp>
      <p:sp>
        <p:nvSpPr>
          <p:cNvPr id="24" name="Rectangle 23"/>
          <p:cNvSpPr/>
          <p:nvPr/>
        </p:nvSpPr>
        <p:spPr>
          <a:xfrm>
            <a:off x="9958398" y="2292666"/>
            <a:ext cx="1801704" cy="2097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sz="1100" dirty="0" smtClean="0">
                <a:solidFill>
                  <a:schemeClr val="tx1"/>
                </a:solidFill>
              </a:rPr>
              <a:t>Good knowledge from Web, public data, etc.</a:t>
            </a:r>
          </a:p>
          <a:p>
            <a:pPr marL="285750" indent="-285750">
              <a:buFont typeface="Arial" panose="020B0604020202020204" pitchFamily="34" charset="0"/>
              <a:buChar char="•"/>
            </a:pPr>
            <a:r>
              <a:rPr lang="en-GB" sz="1100" dirty="0" smtClean="0">
                <a:solidFill>
                  <a:schemeClr val="tx1"/>
                </a:solidFill>
              </a:rPr>
              <a:t>Good label data</a:t>
            </a:r>
          </a:p>
          <a:p>
            <a:pPr marL="285750" indent="-285750">
              <a:buFont typeface="Arial" panose="020B0604020202020204" pitchFamily="34" charset="0"/>
              <a:buChar char="•"/>
            </a:pPr>
            <a:r>
              <a:rPr lang="en-GB" sz="1100" dirty="0" smtClean="0">
                <a:solidFill>
                  <a:schemeClr val="tx1"/>
                </a:solidFill>
              </a:rPr>
              <a:t>Human expertise/Deep reinforcement learning</a:t>
            </a:r>
          </a:p>
          <a:p>
            <a:pPr marL="285750" indent="-285750">
              <a:buFont typeface="Arial" panose="020B0604020202020204" pitchFamily="34" charset="0"/>
              <a:buChar char="•"/>
            </a:pPr>
            <a:r>
              <a:rPr lang="en-GB" sz="1100" dirty="0" smtClean="0">
                <a:solidFill>
                  <a:schemeClr val="tx1"/>
                </a:solidFill>
              </a:rPr>
              <a:t>Automated machine learning</a:t>
            </a:r>
          </a:p>
          <a:p>
            <a:pPr marL="285750" indent="-285750">
              <a:buFont typeface="Arial" panose="020B0604020202020204" pitchFamily="34" charset="0"/>
              <a:buChar char="•"/>
            </a:pPr>
            <a:r>
              <a:rPr lang="en-GB" sz="1100" dirty="0" smtClean="0">
                <a:solidFill>
                  <a:schemeClr val="tx1"/>
                </a:solidFill>
              </a:rPr>
              <a:t>Adaptive learning</a:t>
            </a:r>
          </a:p>
          <a:p>
            <a:pPr marL="285750" indent="-285750">
              <a:buFont typeface="Arial" panose="020B0604020202020204" pitchFamily="34" charset="0"/>
              <a:buChar char="•"/>
            </a:pPr>
            <a:endParaRPr lang="en-GB" sz="1100" dirty="0" smtClean="0">
              <a:solidFill>
                <a:schemeClr val="tx1"/>
              </a:solidFill>
            </a:endParaRPr>
          </a:p>
          <a:p>
            <a:pPr marL="285750" indent="-285750">
              <a:buFont typeface="Arial" panose="020B0604020202020204" pitchFamily="34" charset="0"/>
              <a:buChar char="•"/>
            </a:pPr>
            <a:endParaRPr lang="en-GB" sz="1100" dirty="0" smtClean="0">
              <a:solidFill>
                <a:schemeClr val="tx1"/>
              </a:solidFill>
            </a:endParaRPr>
          </a:p>
        </p:txBody>
      </p:sp>
    </p:spTree>
    <p:extLst>
      <p:ext uri="{BB962C8B-B14F-4D97-AF65-F5344CB8AC3E}">
        <p14:creationId xmlns:p14="http://schemas.microsoft.com/office/powerpoint/2010/main" val="941998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err="1" smtClean="0"/>
              <a:t>Table</a:t>
            </a:r>
            <a:r>
              <a:rPr lang="nl-BE" dirty="0" smtClean="0"/>
              <a:t> of content</a:t>
            </a:r>
            <a:endParaRPr lang="en-US" dirty="0"/>
          </a:p>
        </p:txBody>
      </p:sp>
      <p:sp>
        <p:nvSpPr>
          <p:cNvPr id="6" name="Content Placeholder 5"/>
          <p:cNvSpPr>
            <a:spLocks noGrp="1"/>
          </p:cNvSpPr>
          <p:nvPr>
            <p:ph sz="quarter" idx="20"/>
          </p:nvPr>
        </p:nvSpPr>
        <p:spPr>
          <a:xfrm>
            <a:off x="1501704" y="1063026"/>
            <a:ext cx="9901302" cy="4775010"/>
          </a:xfrm>
        </p:spPr>
        <p:txBody>
          <a:bodyPr/>
          <a:lstStyle/>
          <a:p>
            <a:pPr marL="457200" indent="-457200">
              <a:buFont typeface="+mj-lt"/>
              <a:buAutoNum type="arabicPeriod"/>
            </a:pPr>
            <a:r>
              <a:rPr lang="fr-BE" sz="2000" dirty="0" smtClean="0"/>
              <a:t>Allianz – </a:t>
            </a:r>
            <a:r>
              <a:rPr lang="fr-BE" sz="2000" dirty="0" err="1" smtClean="0"/>
              <a:t>Presentation</a:t>
            </a:r>
            <a:endParaRPr lang="fr-BE"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Allianz – Way of Working</a:t>
            </a:r>
          </a:p>
          <a:p>
            <a:pPr marL="914400" lvl="1" indent="-457200">
              <a:buFont typeface="+mj-lt"/>
              <a:buAutoNum type="arabicPeriod"/>
            </a:pPr>
            <a:r>
              <a:rPr lang="en-US" sz="1600" dirty="0" smtClean="0"/>
              <a:t>Process – </a:t>
            </a:r>
            <a:r>
              <a:rPr lang="en-US" sz="1600" i="1" dirty="0" smtClean="0">
                <a:solidFill>
                  <a:srgbClr val="0070C0"/>
                </a:solidFill>
              </a:rPr>
              <a:t>Project and people management </a:t>
            </a:r>
          </a:p>
          <a:p>
            <a:pPr marL="914400" lvl="1" indent="-457200">
              <a:buFont typeface="+mj-lt"/>
              <a:buAutoNum type="arabicPeriod"/>
            </a:pPr>
            <a:r>
              <a:rPr lang="en-US" sz="1600" dirty="0" smtClean="0"/>
              <a:t>Products </a:t>
            </a:r>
            <a:r>
              <a:rPr lang="en-US" sz="1600" dirty="0"/>
              <a:t>– </a:t>
            </a:r>
            <a:r>
              <a:rPr lang="en-US" sz="1600" i="1" dirty="0" smtClean="0">
                <a:solidFill>
                  <a:srgbClr val="0070C0"/>
                </a:solidFill>
              </a:rPr>
              <a:t>From ideation to Industrialization </a:t>
            </a:r>
          </a:p>
          <a:p>
            <a:pPr marL="914400" lvl="1" indent="-457200">
              <a:buFont typeface="+mj-lt"/>
              <a:buAutoNum type="arabicPeriod"/>
            </a:pPr>
            <a:r>
              <a:rPr lang="en-US" sz="1600" dirty="0" smtClean="0"/>
              <a:t>Future –</a:t>
            </a:r>
            <a:r>
              <a:rPr lang="en-US" sz="1600" i="1" dirty="0" smtClean="0">
                <a:solidFill>
                  <a:srgbClr val="0070C0"/>
                </a:solidFill>
              </a:rPr>
              <a:t> AI eco-systems</a:t>
            </a:r>
          </a:p>
          <a:p>
            <a:pPr marL="457200" lvl="1" indent="0">
              <a:buNone/>
            </a:pPr>
            <a:endParaRPr lang="fr-BE" sz="1600" i="1" dirty="0" smtClean="0">
              <a:solidFill>
                <a:srgbClr val="0070C0"/>
              </a:solidFill>
            </a:endParaRPr>
          </a:p>
          <a:p>
            <a:pPr marL="457200" lvl="1" indent="0">
              <a:buNone/>
            </a:pPr>
            <a:r>
              <a:rPr lang="fr-BE" sz="1600" i="1" dirty="0" smtClean="0">
                <a:solidFill>
                  <a:srgbClr val="0070C0"/>
                </a:solidFill>
              </a:rPr>
              <a:t>Paper </a:t>
            </a:r>
            <a:r>
              <a:rPr lang="fr-BE" sz="1600" i="1" dirty="0" err="1" smtClean="0">
                <a:solidFill>
                  <a:srgbClr val="0070C0"/>
                </a:solidFill>
              </a:rPr>
              <a:t>submitted</a:t>
            </a:r>
            <a:r>
              <a:rPr lang="fr-BE" sz="1600" i="1" dirty="0" smtClean="0">
                <a:solidFill>
                  <a:srgbClr val="0070C0"/>
                </a:solidFill>
              </a:rPr>
              <a:t> by Robin Van Oirbeek and </a:t>
            </a:r>
          </a:p>
          <a:p>
            <a:pPr marL="457200" lvl="1" indent="0">
              <a:buNone/>
            </a:pPr>
            <a:r>
              <a:rPr lang="fr-BE" sz="1600" i="1" dirty="0" smtClean="0">
                <a:solidFill>
                  <a:srgbClr val="0070C0"/>
                </a:solidFill>
              </a:rPr>
              <a:t>Christopher Grumiau </a:t>
            </a:r>
          </a:p>
          <a:p>
            <a:pPr marL="457200" lvl="1" indent="0">
              <a:buNone/>
            </a:pPr>
            <a:r>
              <a:rPr lang="en-US" sz="1600" u="sng" dirty="0" smtClean="0"/>
              <a:t>Link: </a:t>
            </a:r>
            <a:r>
              <a:rPr lang="en-US" sz="1600" u="sng" dirty="0" smtClean="0">
                <a:hlinkClick r:id="rId2"/>
              </a:rPr>
              <a:t>Framework </a:t>
            </a:r>
            <a:r>
              <a:rPr lang="en-US" sz="1600" u="sng" dirty="0">
                <a:hlinkClick r:id="rId2"/>
              </a:rPr>
              <a:t>for DS</a:t>
            </a:r>
            <a:endParaRPr lang="fr-BE" sz="1600" i="1" dirty="0" smtClean="0">
              <a:solidFill>
                <a:srgbClr val="0070C0"/>
              </a:solidFill>
            </a:endParaRPr>
          </a:p>
          <a:p>
            <a:pPr marL="457200" lvl="1" indent="0">
              <a:buNone/>
            </a:pPr>
            <a:endParaRPr lang="fr-BE" sz="1600" i="1" dirty="0">
              <a:solidFill>
                <a:srgbClr val="0070C0"/>
              </a:solidFill>
            </a:endParaRPr>
          </a:p>
          <a:p>
            <a:pPr marL="457200" indent="-457200">
              <a:buFont typeface="+mj-lt"/>
              <a:buAutoNum type="arabicPeriod"/>
            </a:pPr>
            <a:r>
              <a:rPr lang="fr-BE" sz="2000" b="1" i="1" dirty="0" smtClean="0">
                <a:solidFill>
                  <a:srgbClr val="0070C0"/>
                </a:solidFill>
              </a:rPr>
              <a:t>Use case</a:t>
            </a:r>
            <a:endParaRPr lang="en-US" sz="2000" b="1" i="1" dirty="0">
              <a:solidFill>
                <a:srgbClr val="0070C0"/>
              </a:solidFill>
            </a:endParaRPr>
          </a:p>
          <a:p>
            <a:pPr marL="457200" indent="-457200">
              <a:buFont typeface="+mj-lt"/>
              <a:buAutoNum type="arabicPeriod"/>
            </a:pPr>
            <a:endParaRPr lang="en-US" sz="1800" i="1" dirty="0">
              <a:solidFill>
                <a:srgbClr val="0070C0"/>
              </a:solidFill>
            </a:endParaRPr>
          </a:p>
          <a:p>
            <a:pPr marL="457200" indent="-457200">
              <a:buFont typeface="+mj-lt"/>
              <a:buAutoNum type="arabicPeriod"/>
            </a:pPr>
            <a:endParaRPr lang="en-US" sz="1800" i="1" dirty="0">
              <a:solidFill>
                <a:srgbClr val="0070C0"/>
              </a:solidFill>
            </a:endParaRPr>
          </a:p>
          <a:p>
            <a:pPr marL="0" indent="0">
              <a:buNone/>
            </a:pPr>
            <a:r>
              <a:rPr lang="en-US" sz="1800" i="1" dirty="0" smtClean="0">
                <a:solidFill>
                  <a:srgbClr val="0070C0"/>
                </a:solidFill>
              </a:rPr>
              <a:t> </a:t>
            </a:r>
            <a:endParaRPr lang="en-US" sz="1800" i="1" dirty="0">
              <a:solidFill>
                <a:srgbClr val="0070C0"/>
              </a:solidFill>
            </a:endParaRPr>
          </a:p>
          <a:p>
            <a:pPr marL="0" indent="0">
              <a:buNone/>
            </a:pPr>
            <a:endParaRPr lang="en-US" sz="1800" dirty="0" smtClean="0"/>
          </a:p>
        </p:txBody>
      </p:sp>
      <p:pic>
        <p:nvPicPr>
          <p:cNvPr id="5" name="Picture 2" descr="RÃ©sultat de recherche d'images pour &quot;torture data long enough confes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661" y="2018382"/>
            <a:ext cx="4177008" cy="31348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associÃ©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636" y="3794197"/>
            <a:ext cx="5204202" cy="251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243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8"/>
          </p:nvPr>
        </p:nvSpPr>
        <p:spPr/>
        <p:txBody>
          <a:bodyPr/>
          <a:lstStyle/>
          <a:p>
            <a:endParaRPr lang="en-US" dirty="0"/>
          </a:p>
        </p:txBody>
      </p:sp>
      <p:sp>
        <p:nvSpPr>
          <p:cNvPr id="4" name="Textplatzhalter 3"/>
          <p:cNvSpPr>
            <a:spLocks noGrp="1"/>
          </p:cNvSpPr>
          <p:nvPr>
            <p:ph type="body" sz="quarter" idx="19"/>
          </p:nvPr>
        </p:nvSpPr>
        <p:spPr/>
        <p:txBody>
          <a:bodyPr/>
          <a:lstStyle/>
          <a:p>
            <a:endParaRPr lang="en-US" dirty="0"/>
          </a:p>
        </p:txBody>
      </p:sp>
      <p:sp>
        <p:nvSpPr>
          <p:cNvPr id="2" name="Textplatzhalter 1"/>
          <p:cNvSpPr>
            <a:spLocks noGrp="1"/>
          </p:cNvSpPr>
          <p:nvPr>
            <p:ph type="body" sz="quarter" idx="13"/>
          </p:nvPr>
        </p:nvSpPr>
        <p:spPr>
          <a:xfrm>
            <a:off x="508066" y="4781497"/>
            <a:ext cx="4070286" cy="1023279"/>
          </a:xfrm>
        </p:spPr>
        <p:txBody>
          <a:bodyPr/>
          <a:lstStyle/>
          <a:p>
            <a:r>
              <a:rPr lang="en-GB" dirty="0" smtClean="0"/>
              <a:t>Allianz Benelux &amp; </a:t>
            </a:r>
          </a:p>
          <a:p>
            <a:r>
              <a:rPr lang="en-GB" dirty="0" err="1" smtClean="0"/>
              <a:t>Vlerick</a:t>
            </a:r>
            <a:r>
              <a:rPr lang="en-GB" dirty="0" smtClean="0"/>
              <a:t> Business School</a:t>
            </a:r>
          </a:p>
          <a:p>
            <a:endParaRPr lang="en-GB" dirty="0" smtClean="0"/>
          </a:p>
          <a:p>
            <a:r>
              <a:rPr lang="en-GB" dirty="0" smtClean="0"/>
              <a:t>March 16</a:t>
            </a:r>
            <a:r>
              <a:rPr lang="en-GB" baseline="30000" dirty="0" smtClean="0"/>
              <a:t>th</a:t>
            </a:r>
            <a:r>
              <a:rPr lang="en-GB" dirty="0" smtClean="0"/>
              <a:t> to 20</a:t>
            </a:r>
            <a:r>
              <a:rPr lang="en-GB" baseline="30000" dirty="0" smtClean="0"/>
              <a:t>th</a:t>
            </a:r>
            <a:r>
              <a:rPr lang="en-GB" dirty="0" smtClean="0"/>
              <a:t> </a:t>
            </a:r>
            <a:endParaRPr lang="en-GB" dirty="0"/>
          </a:p>
        </p:txBody>
      </p:sp>
      <p:sp>
        <p:nvSpPr>
          <p:cNvPr id="11" name="Titel 10"/>
          <p:cNvSpPr>
            <a:spLocks noGrp="1"/>
          </p:cNvSpPr>
          <p:nvPr>
            <p:ph type="title"/>
          </p:nvPr>
        </p:nvSpPr>
        <p:spPr>
          <a:xfrm>
            <a:off x="508062" y="765383"/>
            <a:ext cx="8324659" cy="2303723"/>
          </a:xfrm>
        </p:spPr>
        <p:txBody>
          <a:bodyPr/>
          <a:lstStyle/>
          <a:p>
            <a:r>
              <a:rPr lang="en-GB" dirty="0" smtClean="0">
                <a:solidFill>
                  <a:schemeClr val="accent5"/>
                </a:solidFill>
              </a:rPr>
              <a:t>Use Case:</a:t>
            </a:r>
            <a:br>
              <a:rPr lang="en-GB" dirty="0" smtClean="0">
                <a:solidFill>
                  <a:schemeClr val="accent5"/>
                </a:solidFill>
              </a:rPr>
            </a:br>
            <a:r>
              <a:rPr lang="en-GB" dirty="0" smtClean="0">
                <a:solidFill>
                  <a:schemeClr val="accent5"/>
                </a:solidFill>
              </a:rPr>
              <a:t>Bootcamp</a:t>
            </a:r>
            <a:br>
              <a:rPr lang="en-GB" dirty="0" smtClean="0">
                <a:solidFill>
                  <a:schemeClr val="accent5"/>
                </a:solidFill>
              </a:rPr>
            </a:br>
            <a:r>
              <a:rPr lang="en-GB" dirty="0" smtClean="0">
                <a:solidFill>
                  <a:schemeClr val="accent5"/>
                </a:solidFill>
              </a:rPr>
              <a:t>Data Science</a:t>
            </a:r>
            <a:br>
              <a:rPr lang="en-GB" dirty="0" smtClean="0">
                <a:solidFill>
                  <a:schemeClr val="accent5"/>
                </a:solidFill>
              </a:rPr>
            </a:br>
            <a:r>
              <a:rPr lang="en-GB" dirty="0">
                <a:solidFill>
                  <a:schemeClr val="accent5"/>
                </a:solidFill>
              </a:rPr>
              <a:t>	</a:t>
            </a:r>
            <a:r>
              <a:rPr lang="en-GB" dirty="0" smtClean="0">
                <a:solidFill>
                  <a:schemeClr val="accent5"/>
                </a:solidFill>
              </a:rPr>
              <a:t>for </a:t>
            </a:r>
            <a:br>
              <a:rPr lang="en-GB" dirty="0" smtClean="0">
                <a:solidFill>
                  <a:schemeClr val="accent5"/>
                </a:solidFill>
              </a:rPr>
            </a:br>
            <a:r>
              <a:rPr lang="en-GB" dirty="0" smtClean="0">
                <a:solidFill>
                  <a:schemeClr val="accent5"/>
                </a:solidFill>
              </a:rPr>
              <a:t>	Finance &amp;</a:t>
            </a:r>
            <a:r>
              <a:rPr lang="en-GB" dirty="0">
                <a:solidFill>
                  <a:schemeClr val="accent5"/>
                </a:solidFill>
              </a:rPr>
              <a:t> </a:t>
            </a:r>
            <a:r>
              <a:rPr lang="en-GB" dirty="0" smtClean="0">
                <a:solidFill>
                  <a:schemeClr val="accent5"/>
                </a:solidFill>
              </a:rPr>
              <a:t>Strategy</a:t>
            </a:r>
            <a:r>
              <a:rPr lang="en-GB" dirty="0"/>
              <a:t/>
            </a:r>
            <a:br>
              <a:rPr lang="en-GB" dirty="0"/>
            </a:br>
            <a:endParaRPr lang="en-GB" dirty="0"/>
          </a:p>
        </p:txBody>
      </p:sp>
    </p:spTree>
    <p:extLst>
      <p:ext uri="{BB962C8B-B14F-4D97-AF65-F5344CB8AC3E}">
        <p14:creationId xmlns:p14="http://schemas.microsoft.com/office/powerpoint/2010/main" val="3739288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6927"/>
            <a:ext cx="3575391" cy="5841422"/>
          </a:xfrm>
        </p:spPr>
        <p:txBody>
          <a:bodyPr/>
          <a:lstStyle/>
          <a:p>
            <a:endParaRPr lang="de-DE" dirty="0"/>
          </a:p>
        </p:txBody>
      </p:sp>
      <p:graphicFrame>
        <p:nvGraphicFramePr>
          <p:cNvPr id="52" name="Inhaltsplatzhalter 51"/>
          <p:cNvGraphicFramePr>
            <a:graphicFrameLocks noGrp="1"/>
          </p:cNvGraphicFramePr>
          <p:nvPr>
            <p:ph idx="1"/>
            <p:extLst>
              <p:ext uri="{D42A27DB-BD31-4B8C-83A1-F6EECF244321}">
                <p14:modId xmlns:p14="http://schemas.microsoft.com/office/powerpoint/2010/main" val="3331701662"/>
              </p:ext>
            </p:extLst>
          </p:nvPr>
        </p:nvGraphicFramePr>
        <p:xfrm>
          <a:off x="4295565" y="765322"/>
          <a:ext cx="6769633" cy="4377432"/>
        </p:xfrm>
        <a:graphic>
          <a:graphicData uri="http://schemas.openxmlformats.org/drawingml/2006/table">
            <a:tbl>
              <a:tblPr firstRow="1" bandRow="1">
                <a:tableStyleId>{2D5ABB26-0587-4C30-8999-92F81FD0307C}</a:tableStyleId>
              </a:tblPr>
              <a:tblGrid>
                <a:gridCol w="1722100">
                  <a:extLst>
                    <a:ext uri="{9D8B030D-6E8A-4147-A177-3AD203B41FA5}">
                      <a16:colId xmlns:a16="http://schemas.microsoft.com/office/drawing/2014/main" xmlns="" val="20000"/>
                    </a:ext>
                  </a:extLst>
                </a:gridCol>
                <a:gridCol w="5047533">
                  <a:extLst>
                    <a:ext uri="{9D8B030D-6E8A-4147-A177-3AD203B41FA5}">
                      <a16:colId xmlns:a16="http://schemas.microsoft.com/office/drawing/2014/main" xmlns="" val="20001"/>
                    </a:ext>
                  </a:extLst>
                </a:gridCol>
              </a:tblGrid>
              <a:tr h="1094358">
                <a:tc>
                  <a:txBody>
                    <a:bodyPr/>
                    <a:lstStyle/>
                    <a:p>
                      <a:pPr marL="0" algn="l" defTabSz="1219170" rtl="0" eaLnBrk="1" latinLnBrk="0" hangingPunct="1"/>
                      <a:r>
                        <a:rPr lang="en-GB" sz="6000" b="1" kern="1200" cap="all" noProof="0" dirty="0">
                          <a:solidFill>
                            <a:schemeClr val="tx2"/>
                          </a:solidFill>
                          <a:latin typeface="+mn-lt"/>
                          <a:ea typeface="+mn-ea"/>
                          <a:cs typeface="+mn-cs"/>
                        </a:rPr>
                        <a:t>01</a:t>
                      </a:r>
                    </a:p>
                  </a:txBody>
                  <a:tcPr marL="0" marR="0" marT="179958" marB="0" anchor="ctr"/>
                </a:tc>
                <a:tc>
                  <a:txBody>
                    <a:bodyPr/>
                    <a:lstStyle/>
                    <a:p>
                      <a:pPr marL="0" algn="l" defTabSz="1219170" rtl="0" eaLnBrk="1" latinLnBrk="0" hangingPunct="1"/>
                      <a:r>
                        <a:rPr lang="en-GB" sz="1600" b="1" kern="1200" cap="all" noProof="0" dirty="0" smtClean="0">
                          <a:solidFill>
                            <a:schemeClr val="tx2"/>
                          </a:solidFill>
                          <a:latin typeface="+mn-lt"/>
                          <a:ea typeface="+mn-ea"/>
                          <a:cs typeface="+mn-cs"/>
                        </a:rPr>
                        <a:t>Challenge:</a:t>
                      </a:r>
                      <a:r>
                        <a:rPr lang="en-GB" sz="1600" b="1" kern="1200" cap="all" baseline="0" noProof="0" dirty="0" smtClean="0">
                          <a:solidFill>
                            <a:schemeClr val="tx2"/>
                          </a:solidFill>
                          <a:latin typeface="+mn-lt"/>
                          <a:ea typeface="+mn-ea"/>
                          <a:cs typeface="+mn-cs"/>
                        </a:rPr>
                        <a:t> Analyse data to Improve Direct Sales Channels</a:t>
                      </a:r>
                      <a:endParaRPr lang="en-GB" sz="1600" b="1" kern="1200" cap="all" noProof="0" dirty="0">
                        <a:solidFill>
                          <a:schemeClr val="tx2"/>
                        </a:solidFill>
                        <a:latin typeface="+mn-lt"/>
                        <a:ea typeface="+mn-ea"/>
                        <a:cs typeface="+mn-cs"/>
                      </a:endParaRPr>
                    </a:p>
                  </a:txBody>
                  <a:tcPr marL="0" marR="90621" marT="45709" marB="45709" anchor="ctr"/>
                </a:tc>
                <a:extLst>
                  <a:ext uri="{0D108BD9-81ED-4DB2-BD59-A6C34878D82A}">
                    <a16:rowId xmlns:a16="http://schemas.microsoft.com/office/drawing/2014/main" xmlns="" val="10000"/>
                  </a:ext>
                </a:extLst>
              </a:tr>
              <a:tr h="1094358">
                <a:tc>
                  <a:txBody>
                    <a:bodyPr/>
                    <a:lstStyle/>
                    <a:p>
                      <a:pPr marL="0" algn="l" defTabSz="1219170" rtl="0" eaLnBrk="1" latinLnBrk="0" hangingPunct="1"/>
                      <a:r>
                        <a:rPr lang="en-GB" sz="6000" b="1" kern="1200" cap="all" noProof="0" dirty="0">
                          <a:solidFill>
                            <a:schemeClr val="tx2"/>
                          </a:solidFill>
                          <a:latin typeface="+mn-lt"/>
                          <a:ea typeface="+mn-ea"/>
                          <a:cs typeface="+mn-cs"/>
                        </a:rPr>
                        <a:t>02</a:t>
                      </a:r>
                    </a:p>
                  </a:txBody>
                  <a:tcPr marL="0" marR="0" marT="179958" marB="0" anchor="ct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1600" b="1" kern="1200" cap="all" noProof="0" dirty="0" smtClean="0">
                          <a:solidFill>
                            <a:schemeClr val="tx2"/>
                          </a:solidFill>
                          <a:latin typeface="+mn-lt"/>
                          <a:ea typeface="+mn-ea"/>
                          <a:cs typeface="+mn-cs"/>
                        </a:rPr>
                        <a:t>Data</a:t>
                      </a:r>
                    </a:p>
                  </a:txBody>
                  <a:tcPr marL="0" marR="90621" marT="45709" marB="45709" anchor="ctr"/>
                </a:tc>
                <a:extLst>
                  <a:ext uri="{0D108BD9-81ED-4DB2-BD59-A6C34878D82A}">
                    <a16:rowId xmlns:a16="http://schemas.microsoft.com/office/drawing/2014/main" xmlns="" val="10001"/>
                  </a:ext>
                </a:extLst>
              </a:tr>
              <a:tr h="1094358">
                <a:tc>
                  <a:txBody>
                    <a:bodyPr/>
                    <a:lstStyle/>
                    <a:p>
                      <a:pPr marL="0" algn="l" defTabSz="1219170" rtl="0" eaLnBrk="1" latinLnBrk="0" hangingPunct="1"/>
                      <a:r>
                        <a:rPr lang="en-GB" sz="6000" b="1" kern="1200" cap="all" noProof="0" dirty="0">
                          <a:solidFill>
                            <a:schemeClr val="tx2"/>
                          </a:solidFill>
                          <a:latin typeface="+mn-lt"/>
                          <a:ea typeface="+mn-ea"/>
                          <a:cs typeface="+mn-cs"/>
                        </a:rPr>
                        <a:t>03</a:t>
                      </a:r>
                    </a:p>
                  </a:txBody>
                  <a:tcPr marL="0" marR="0" marT="179958" marB="0" anchor="ct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1600" b="1" kern="1200" cap="all" noProof="0" dirty="0" smtClean="0">
                          <a:solidFill>
                            <a:schemeClr val="tx2"/>
                          </a:solidFill>
                          <a:latin typeface="+mn-lt"/>
                          <a:ea typeface="+mn-ea"/>
                          <a:cs typeface="+mn-cs"/>
                        </a:rPr>
                        <a:t>Business</a:t>
                      </a:r>
                      <a:r>
                        <a:rPr lang="en-GB" sz="1600" b="1" kern="1200" cap="all" baseline="0" noProof="0" dirty="0" smtClean="0">
                          <a:solidFill>
                            <a:schemeClr val="tx2"/>
                          </a:solidFill>
                          <a:latin typeface="+mn-lt"/>
                          <a:ea typeface="+mn-ea"/>
                          <a:cs typeface="+mn-cs"/>
                        </a:rPr>
                        <a:t> Questions &amp; Workflow</a:t>
                      </a:r>
                      <a:endParaRPr lang="en-GB" sz="1600" b="1" kern="1200" cap="all" noProof="0" dirty="0" smtClean="0">
                        <a:solidFill>
                          <a:schemeClr val="tx2"/>
                        </a:solidFill>
                        <a:latin typeface="+mn-lt"/>
                        <a:ea typeface="+mn-ea"/>
                        <a:cs typeface="+mn-cs"/>
                      </a:endParaRPr>
                    </a:p>
                  </a:txBody>
                  <a:tcPr marL="0" marR="90621" marT="45709" marB="45709" anchor="ctr"/>
                </a:tc>
                <a:extLst>
                  <a:ext uri="{0D108BD9-81ED-4DB2-BD59-A6C34878D82A}">
                    <a16:rowId xmlns:a16="http://schemas.microsoft.com/office/drawing/2014/main" xmlns="" val="10002"/>
                  </a:ext>
                </a:extLst>
              </a:tr>
              <a:tr h="1094358">
                <a:tc>
                  <a:txBody>
                    <a:bodyPr/>
                    <a:lstStyle/>
                    <a:p>
                      <a:pPr marL="0" algn="l" defTabSz="1219170" rtl="0" eaLnBrk="1" latinLnBrk="0" hangingPunct="1"/>
                      <a:r>
                        <a:rPr lang="en-GB" sz="6000" b="1" kern="1200" cap="all" noProof="0" dirty="0">
                          <a:solidFill>
                            <a:schemeClr val="tx2"/>
                          </a:solidFill>
                          <a:latin typeface="+mn-lt"/>
                          <a:ea typeface="+mn-ea"/>
                          <a:cs typeface="+mn-cs"/>
                        </a:rPr>
                        <a:t>04</a:t>
                      </a:r>
                    </a:p>
                  </a:txBody>
                  <a:tcPr marL="0" marR="0" marT="179958" marB="0" anchor="ctr"/>
                </a:tc>
                <a:tc>
                  <a:txBody>
                    <a:bodyPr/>
                    <a:lstStyle/>
                    <a:p>
                      <a:pPr marL="0" algn="l" defTabSz="1219170" rtl="0" eaLnBrk="1" latinLnBrk="0" hangingPunct="1"/>
                      <a:r>
                        <a:rPr lang="en-GB" sz="1600" b="1" kern="1200" cap="all" noProof="0" dirty="0" smtClean="0">
                          <a:solidFill>
                            <a:schemeClr val="tx2"/>
                          </a:solidFill>
                          <a:latin typeface="+mn-lt"/>
                          <a:ea typeface="+mn-ea"/>
                          <a:cs typeface="+mn-cs"/>
                        </a:rPr>
                        <a:t>Organization</a:t>
                      </a:r>
                      <a:endParaRPr lang="en-GB" sz="1600" b="1" kern="1200" cap="all" noProof="0" dirty="0">
                        <a:solidFill>
                          <a:schemeClr val="tx2"/>
                        </a:solidFill>
                        <a:latin typeface="+mn-lt"/>
                        <a:ea typeface="+mn-ea"/>
                        <a:cs typeface="+mn-cs"/>
                      </a:endParaRPr>
                    </a:p>
                  </a:txBody>
                  <a:tcPr marL="0" marR="90621" marT="45709" marB="45709" anchor="ctr"/>
                </a:tc>
                <a:extLst>
                  <a:ext uri="{0D108BD9-81ED-4DB2-BD59-A6C34878D82A}">
                    <a16:rowId xmlns:a16="http://schemas.microsoft.com/office/drawing/2014/main" xmlns="" val="10003"/>
                  </a:ext>
                </a:extLst>
              </a:tr>
            </a:tbl>
          </a:graphicData>
        </a:graphic>
      </p:graphicFrame>
      <p:sp>
        <p:nvSpPr>
          <p:cNvPr id="10" name="Titel 9"/>
          <p:cNvSpPr>
            <a:spLocks noGrp="1"/>
          </p:cNvSpPr>
          <p:nvPr>
            <p:ph type="title"/>
          </p:nvPr>
        </p:nvSpPr>
        <p:spPr/>
        <p:txBody>
          <a:bodyPr/>
          <a:lstStyle/>
          <a:p>
            <a:r>
              <a:rPr lang="en-GB" dirty="0"/>
              <a:t>Content </a:t>
            </a:r>
            <a:r>
              <a:rPr lang="en-GB" dirty="0">
                <a:solidFill>
                  <a:schemeClr val="accent5"/>
                </a:solidFill>
              </a:rPr>
              <a:t>Topics</a:t>
            </a:r>
          </a:p>
        </p:txBody>
      </p:sp>
      <p:sp>
        <p:nvSpPr>
          <p:cNvPr id="4" name="Foliennummernplatzhalter 3"/>
          <p:cNvSpPr>
            <a:spLocks noGrp="1"/>
          </p:cNvSpPr>
          <p:nvPr>
            <p:ph type="sldNum" sz="quarter" idx="12"/>
          </p:nvPr>
        </p:nvSpPr>
        <p:spPr/>
        <p:txBody>
          <a:bodyPr/>
          <a:lstStyle/>
          <a:p>
            <a:fld id="{61201FF1-C63B-412E-ABF0-3D0E918900AC}" type="slidenum">
              <a:rPr lang="en-GB" smtClean="0">
                <a:solidFill>
                  <a:srgbClr val="000000"/>
                </a:solidFill>
              </a:rPr>
              <a:pPr/>
              <a:t>18</a:t>
            </a:fld>
            <a:endParaRPr lang="en-GB" dirty="0">
              <a:solidFill>
                <a:srgbClr val="000000"/>
              </a:solidFill>
            </a:endParaRPr>
          </a:p>
        </p:txBody>
      </p:sp>
    </p:spTree>
    <p:extLst>
      <p:ext uri="{BB962C8B-B14F-4D97-AF65-F5344CB8AC3E}">
        <p14:creationId xmlns:p14="http://schemas.microsoft.com/office/powerpoint/2010/main" val="384810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7997" y="1259709"/>
            <a:ext cx="11188638" cy="4839054"/>
          </a:xfrm>
        </p:spPr>
        <p:txBody>
          <a:bodyPr/>
          <a:lstStyle/>
          <a:p>
            <a:pPr marL="285750" indent="-285750">
              <a:lnSpc>
                <a:spcPct val="100000"/>
              </a:lnSpc>
              <a:buFont typeface="Arial" panose="020B0604020202020204" pitchFamily="34" charset="0"/>
              <a:buChar char="•"/>
            </a:pPr>
            <a:r>
              <a:rPr lang="en-GB" sz="2400" dirty="0"/>
              <a:t>Historically, insurances are sold through insurance brokers </a:t>
            </a:r>
            <a:r>
              <a:rPr lang="en-GB" sz="2400" dirty="0" smtClean="0"/>
              <a:t>acting </a:t>
            </a:r>
            <a:r>
              <a:rPr lang="en-GB" sz="2400" dirty="0"/>
              <a:t>(mostly) independently from </a:t>
            </a:r>
            <a:r>
              <a:rPr lang="en-GB" sz="2400" dirty="0" smtClean="0"/>
              <a:t>insurance </a:t>
            </a:r>
            <a:r>
              <a:rPr lang="en-GB" sz="2400" dirty="0"/>
              <a:t>companies</a:t>
            </a:r>
          </a:p>
          <a:p>
            <a:pPr>
              <a:lnSpc>
                <a:spcPct val="100000"/>
              </a:lnSpc>
            </a:pPr>
            <a:endParaRPr lang="en-GB" sz="2400" dirty="0" smtClean="0"/>
          </a:p>
          <a:p>
            <a:pPr marL="285750" indent="-285750">
              <a:lnSpc>
                <a:spcPct val="100000"/>
              </a:lnSpc>
              <a:buFont typeface="Arial" panose="020B0604020202020204" pitchFamily="34" charset="0"/>
              <a:buChar char="•"/>
            </a:pPr>
            <a:r>
              <a:rPr lang="en-GB" sz="2400" dirty="0" smtClean="0"/>
              <a:t>The retail business (in particular) is transforming to more digital channels</a:t>
            </a:r>
          </a:p>
          <a:p>
            <a:pPr marL="285750" indent="-285750">
              <a:lnSpc>
                <a:spcPct val="100000"/>
              </a:lnSpc>
              <a:buFont typeface="Arial" panose="020B0604020202020204" pitchFamily="34" charset="0"/>
              <a:buChar char="•"/>
            </a:pPr>
            <a:endParaRPr lang="en-GB" sz="2400" dirty="0"/>
          </a:p>
          <a:p>
            <a:pPr marL="285750" indent="-285750">
              <a:lnSpc>
                <a:spcPct val="100000"/>
              </a:lnSpc>
              <a:buFont typeface="Arial" panose="020B0604020202020204" pitchFamily="34" charset="0"/>
              <a:buChar char="•"/>
            </a:pPr>
            <a:r>
              <a:rPr lang="en-GB" sz="2400" dirty="0" smtClean="0"/>
              <a:t>While historically, insurance companies were not facing the customer, this is </a:t>
            </a:r>
            <a:r>
              <a:rPr lang="en-GB" sz="2400" dirty="0" smtClean="0"/>
              <a:t>also </a:t>
            </a:r>
            <a:r>
              <a:rPr lang="en-GB" sz="2400" dirty="0" smtClean="0"/>
              <a:t>changing</a:t>
            </a:r>
          </a:p>
          <a:p>
            <a:pPr marL="285750" indent="-285750">
              <a:lnSpc>
                <a:spcPct val="100000"/>
              </a:lnSpc>
              <a:buFont typeface="Arial" panose="020B0604020202020204" pitchFamily="34" charset="0"/>
              <a:buChar char="•"/>
            </a:pPr>
            <a:endParaRPr lang="en-GB" sz="2400" dirty="0"/>
          </a:p>
          <a:p>
            <a:pPr marL="285750" indent="-285750">
              <a:lnSpc>
                <a:spcPct val="100000"/>
              </a:lnSpc>
              <a:buFont typeface="Arial" panose="020B0604020202020204" pitchFamily="34" charset="0"/>
              <a:buChar char="•"/>
            </a:pPr>
            <a:r>
              <a:rPr lang="en-GB" sz="2400" dirty="0" smtClean="0"/>
              <a:t>There are many different ways how this could happen:</a:t>
            </a:r>
            <a:endParaRPr lang="en-GB" sz="2400" dirty="0"/>
          </a:p>
          <a:p>
            <a:pPr marL="465138" lvl="1" indent="-285750"/>
            <a:r>
              <a:rPr lang="en-GB" sz="2000" dirty="0" smtClean="0"/>
              <a:t>Direct insurance (e.g. Allianz Direct)</a:t>
            </a:r>
            <a:endParaRPr lang="en-GB" sz="2000" dirty="0"/>
          </a:p>
          <a:p>
            <a:pPr marL="465138" lvl="1" indent="-285750"/>
            <a:r>
              <a:rPr lang="en-GB" sz="2000" dirty="0" smtClean="0"/>
              <a:t>Brokers are setting up digital channels of their own</a:t>
            </a:r>
            <a:endParaRPr lang="en-GB" sz="2000" dirty="0"/>
          </a:p>
          <a:p>
            <a:pPr marL="465138" lvl="1" indent="-285750"/>
            <a:r>
              <a:rPr lang="en-GB" sz="2000" dirty="0" smtClean="0"/>
              <a:t>Insurance companies cooperate with third parties who have an interest in selling some sort of insurance</a:t>
            </a:r>
            <a:r>
              <a:rPr lang="en-GB" sz="2000" dirty="0"/>
              <a:t> </a:t>
            </a:r>
            <a:r>
              <a:rPr lang="en-GB" sz="2000" dirty="0" smtClean="0">
                <a:sym typeface="Wingdings" panose="05000000000000000000" pitchFamily="2" charset="2"/>
              </a:rPr>
              <a:t> </a:t>
            </a:r>
            <a:r>
              <a:rPr lang="en-GB" sz="2000" b="1" dirty="0" smtClean="0">
                <a:sym typeface="Wingdings" panose="05000000000000000000" pitchFamily="2" charset="2"/>
              </a:rPr>
              <a:t>These third parties are called affinities</a:t>
            </a:r>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19</a:t>
            </a:fld>
            <a:endParaRPr lang="en-GB" dirty="0">
              <a:solidFill>
                <a:srgbClr val="000000"/>
              </a:solidFill>
            </a:endParaRPr>
          </a:p>
        </p:txBody>
      </p:sp>
      <p:sp>
        <p:nvSpPr>
          <p:cNvPr id="76" name="Textplatzhalter 75"/>
          <p:cNvSpPr>
            <a:spLocks noGrp="1"/>
          </p:cNvSpPr>
          <p:nvPr>
            <p:ph type="body" sz="quarter" idx="19"/>
          </p:nvPr>
        </p:nvSpPr>
        <p:spPr>
          <a:solidFill>
            <a:srgbClr val="EBE7DB"/>
          </a:solidFill>
        </p:spPr>
        <p:txBody>
          <a:bodyPr/>
          <a:lstStyle/>
          <a:p>
            <a:endParaRPr lang="en-US" dirty="0"/>
          </a:p>
        </p:txBody>
      </p:sp>
      <p:sp>
        <p:nvSpPr>
          <p:cNvPr id="2" name="Title 1"/>
          <p:cNvSpPr>
            <a:spLocks noGrp="1"/>
          </p:cNvSpPr>
          <p:nvPr>
            <p:ph type="title"/>
          </p:nvPr>
        </p:nvSpPr>
        <p:spPr>
          <a:xfrm>
            <a:off x="508058" y="117399"/>
            <a:ext cx="10674352" cy="514232"/>
          </a:xfrm>
        </p:spPr>
        <p:txBody>
          <a:bodyPr/>
          <a:lstStyle/>
          <a:p>
            <a:r>
              <a:rPr lang="en-GB" dirty="0" smtClean="0"/>
              <a:t>1. The insurance world is changing</a:t>
            </a:r>
            <a:endParaRPr lang="en-GB" dirty="0"/>
          </a:p>
        </p:txBody>
      </p:sp>
    </p:spTree>
    <p:extLst>
      <p:ext uri="{BB962C8B-B14F-4D97-AF65-F5344CB8AC3E}">
        <p14:creationId xmlns:p14="http://schemas.microsoft.com/office/powerpoint/2010/main" val="956028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err="1" smtClean="0"/>
              <a:t>Table</a:t>
            </a:r>
            <a:r>
              <a:rPr lang="nl-BE" dirty="0" smtClean="0"/>
              <a:t> of content</a:t>
            </a:r>
            <a:endParaRPr lang="en-US" dirty="0"/>
          </a:p>
        </p:txBody>
      </p:sp>
      <p:sp>
        <p:nvSpPr>
          <p:cNvPr id="6" name="Content Placeholder 5"/>
          <p:cNvSpPr>
            <a:spLocks noGrp="1"/>
          </p:cNvSpPr>
          <p:nvPr>
            <p:ph sz="quarter" idx="20"/>
          </p:nvPr>
        </p:nvSpPr>
        <p:spPr>
          <a:xfrm>
            <a:off x="1501704" y="1063026"/>
            <a:ext cx="9901302" cy="4775010"/>
          </a:xfrm>
        </p:spPr>
        <p:txBody>
          <a:bodyPr/>
          <a:lstStyle/>
          <a:p>
            <a:pPr marL="457200" indent="-457200">
              <a:buFont typeface="+mj-lt"/>
              <a:buAutoNum type="arabicPeriod"/>
            </a:pPr>
            <a:r>
              <a:rPr lang="fr-BE" sz="2000" dirty="0" smtClean="0"/>
              <a:t>Allianz – </a:t>
            </a:r>
            <a:r>
              <a:rPr lang="fr-BE" sz="2000" dirty="0" err="1" smtClean="0"/>
              <a:t>Presentation</a:t>
            </a:r>
            <a:endParaRPr lang="fr-BE"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Allianz – Way of Working</a:t>
            </a:r>
          </a:p>
          <a:p>
            <a:pPr marL="914400" lvl="1" indent="-457200">
              <a:buFont typeface="+mj-lt"/>
              <a:buAutoNum type="arabicPeriod"/>
            </a:pPr>
            <a:r>
              <a:rPr lang="en-US" sz="1600" dirty="0" smtClean="0"/>
              <a:t>Process – </a:t>
            </a:r>
            <a:r>
              <a:rPr lang="en-US" sz="1600" i="1" dirty="0" smtClean="0">
                <a:solidFill>
                  <a:srgbClr val="0070C0"/>
                </a:solidFill>
              </a:rPr>
              <a:t>Project and people management </a:t>
            </a:r>
          </a:p>
          <a:p>
            <a:pPr marL="914400" lvl="1" indent="-457200">
              <a:buFont typeface="+mj-lt"/>
              <a:buAutoNum type="arabicPeriod"/>
            </a:pPr>
            <a:r>
              <a:rPr lang="en-US" sz="1600" dirty="0" smtClean="0"/>
              <a:t>Products </a:t>
            </a:r>
            <a:r>
              <a:rPr lang="en-US" sz="1600" dirty="0"/>
              <a:t>– </a:t>
            </a:r>
            <a:r>
              <a:rPr lang="en-US" sz="1600" i="1" dirty="0" smtClean="0">
                <a:solidFill>
                  <a:srgbClr val="0070C0"/>
                </a:solidFill>
              </a:rPr>
              <a:t>From ideation to Industrialization </a:t>
            </a:r>
          </a:p>
          <a:p>
            <a:pPr marL="914400" lvl="1" indent="-457200">
              <a:buFont typeface="+mj-lt"/>
              <a:buAutoNum type="arabicPeriod"/>
            </a:pPr>
            <a:r>
              <a:rPr lang="en-US" sz="1600" dirty="0" smtClean="0"/>
              <a:t>Future –</a:t>
            </a:r>
            <a:r>
              <a:rPr lang="en-US" sz="1600" i="1" dirty="0" smtClean="0">
                <a:solidFill>
                  <a:srgbClr val="0070C0"/>
                </a:solidFill>
              </a:rPr>
              <a:t> AI eco-systems</a:t>
            </a:r>
          </a:p>
          <a:p>
            <a:pPr marL="914400" lvl="1" indent="-457200">
              <a:buFont typeface="+mj-lt"/>
              <a:buAutoNum type="arabicPeriod"/>
            </a:pPr>
            <a:endParaRPr lang="fr-BE" sz="1600" i="1" dirty="0">
              <a:solidFill>
                <a:srgbClr val="0070C0"/>
              </a:solidFill>
            </a:endParaRPr>
          </a:p>
          <a:p>
            <a:pPr marL="457200" indent="-457200">
              <a:buFont typeface="+mj-lt"/>
              <a:buAutoNum type="arabicPeriod"/>
            </a:pPr>
            <a:r>
              <a:rPr lang="fr-BE" sz="2000" i="1" dirty="0" smtClean="0">
                <a:solidFill>
                  <a:srgbClr val="0070C0"/>
                </a:solidFill>
              </a:rPr>
              <a:t>Use case</a:t>
            </a:r>
            <a:endParaRPr lang="en-US" sz="2000" i="1" dirty="0">
              <a:solidFill>
                <a:srgbClr val="0070C0"/>
              </a:solidFill>
            </a:endParaRPr>
          </a:p>
          <a:p>
            <a:pPr marL="457200" indent="-457200">
              <a:buFont typeface="+mj-lt"/>
              <a:buAutoNum type="arabicPeriod"/>
            </a:pPr>
            <a:endParaRPr lang="en-US" sz="1800" i="1" dirty="0">
              <a:solidFill>
                <a:srgbClr val="0070C0"/>
              </a:solidFill>
            </a:endParaRPr>
          </a:p>
          <a:p>
            <a:pPr marL="457200" indent="-457200">
              <a:buFont typeface="+mj-lt"/>
              <a:buAutoNum type="arabicPeriod"/>
            </a:pPr>
            <a:endParaRPr lang="en-US" sz="1800" i="1" dirty="0">
              <a:solidFill>
                <a:srgbClr val="0070C0"/>
              </a:solidFill>
            </a:endParaRPr>
          </a:p>
          <a:p>
            <a:pPr marL="0" indent="0">
              <a:buNone/>
            </a:pPr>
            <a:r>
              <a:rPr lang="en-US" sz="1800" i="1" dirty="0" smtClean="0">
                <a:solidFill>
                  <a:srgbClr val="0070C0"/>
                </a:solidFill>
              </a:rPr>
              <a:t> </a:t>
            </a:r>
            <a:endParaRPr lang="en-US" sz="1800" i="1" dirty="0">
              <a:solidFill>
                <a:srgbClr val="0070C0"/>
              </a:solidFill>
            </a:endParaRPr>
          </a:p>
          <a:p>
            <a:pPr marL="0" indent="0">
              <a:buNone/>
            </a:pPr>
            <a:endParaRPr lang="en-US" sz="1800" dirty="0" smtClean="0"/>
          </a:p>
        </p:txBody>
      </p:sp>
      <p:pic>
        <p:nvPicPr>
          <p:cNvPr id="5" name="Picture 2" descr="RÃ©sultat de recherche d'images pour &quot;torture data long enough confes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661" y="2018382"/>
            <a:ext cx="4177008" cy="31348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associÃ©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636" y="3794197"/>
            <a:ext cx="5204202" cy="251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921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7997" y="1259709"/>
            <a:ext cx="11188638" cy="4839054"/>
          </a:xfrm>
        </p:spPr>
        <p:txBody>
          <a:bodyPr/>
          <a:lstStyle/>
          <a:p>
            <a:pPr marL="342900" indent="-342900">
              <a:lnSpc>
                <a:spcPct val="100000"/>
              </a:lnSpc>
              <a:buFont typeface="Arial" panose="020B0604020202020204" pitchFamily="34" charset="0"/>
              <a:buChar char="•"/>
            </a:pPr>
            <a:r>
              <a:rPr lang="en-GB" sz="2400" dirty="0" smtClean="0"/>
              <a:t>In the Netherlands we are working with one affinity called PMA (</a:t>
            </a:r>
            <a:r>
              <a:rPr lang="nl-NL" sz="2400" dirty="0">
                <a:hlinkClick r:id="rId2"/>
              </a:rPr>
              <a:t>https://pma.info/</a:t>
            </a:r>
            <a:r>
              <a:rPr lang="en-GB" sz="2400" dirty="0" smtClean="0"/>
              <a:t>), they mostly sell health insurance, but also </a:t>
            </a:r>
            <a:r>
              <a:rPr lang="en-GB" sz="2400" dirty="0" smtClean="0"/>
              <a:t>car insurances</a:t>
            </a:r>
            <a:endParaRPr lang="en-GB" sz="2400" dirty="0" smtClean="0"/>
          </a:p>
          <a:p>
            <a:pPr>
              <a:lnSpc>
                <a:spcPct val="100000"/>
              </a:lnSpc>
            </a:pPr>
            <a:endParaRPr lang="en-GB" sz="2400" dirty="0"/>
          </a:p>
          <a:p>
            <a:pPr marL="285750" indent="-285750">
              <a:lnSpc>
                <a:spcPct val="100000"/>
              </a:lnSpc>
              <a:buFont typeface="Arial" panose="020B0604020202020204" pitchFamily="34" charset="0"/>
              <a:buChar char="•"/>
            </a:pPr>
            <a:r>
              <a:rPr lang="en-GB" sz="2400" dirty="0" smtClean="0"/>
              <a:t>There </a:t>
            </a:r>
            <a:r>
              <a:rPr lang="en-GB" sz="2400" dirty="0" smtClean="0"/>
              <a:t>exists </a:t>
            </a:r>
            <a:r>
              <a:rPr lang="en-GB" sz="2400" dirty="0" smtClean="0"/>
              <a:t>a quote and buy </a:t>
            </a:r>
            <a:r>
              <a:rPr lang="en-GB" sz="2400" dirty="0" smtClean="0"/>
              <a:t>system for car insurances: </a:t>
            </a:r>
            <a:r>
              <a:rPr lang="en-GB" sz="2400" dirty="0" smtClean="0"/>
              <a:t>Potential customers can put in their information, directly get a quote for how </a:t>
            </a:r>
            <a:r>
              <a:rPr lang="en-GB" sz="2400" dirty="0" smtClean="0"/>
              <a:t>much it </a:t>
            </a:r>
            <a:r>
              <a:rPr lang="en-GB" sz="2400" dirty="0" smtClean="0"/>
              <a:t>would cost </a:t>
            </a:r>
            <a:r>
              <a:rPr lang="en-GB" sz="2400" dirty="0" smtClean="0"/>
              <a:t>and can </a:t>
            </a:r>
            <a:r>
              <a:rPr lang="en-GB" sz="2400" dirty="0" smtClean="0"/>
              <a:t>then </a:t>
            </a:r>
            <a:r>
              <a:rPr lang="en-GB" sz="2400" dirty="0" smtClean="0"/>
              <a:t>directly </a:t>
            </a:r>
            <a:r>
              <a:rPr lang="en-GB" sz="2400" dirty="0" smtClean="0"/>
              <a:t>buy it</a:t>
            </a:r>
          </a:p>
          <a:p>
            <a:pPr>
              <a:lnSpc>
                <a:spcPct val="100000"/>
              </a:lnSpc>
            </a:pPr>
            <a:endParaRPr lang="en-GB" sz="2400" dirty="0"/>
          </a:p>
          <a:p>
            <a:pPr marL="285750" indent="-285750">
              <a:lnSpc>
                <a:spcPct val="100000"/>
              </a:lnSpc>
              <a:buFont typeface="Arial" panose="020B0604020202020204" pitchFamily="34" charset="0"/>
              <a:buChar char="•"/>
            </a:pPr>
            <a:r>
              <a:rPr lang="en-GB" sz="2400" dirty="0" smtClean="0"/>
              <a:t>Data we provide for the use case:</a:t>
            </a:r>
          </a:p>
          <a:p>
            <a:pPr marL="465138" lvl="1" indent="-285750"/>
            <a:r>
              <a:rPr lang="en-GB" sz="2000" b="1" dirty="0" smtClean="0"/>
              <a:t>Quotes</a:t>
            </a:r>
            <a:r>
              <a:rPr lang="en-GB" sz="2000" dirty="0" smtClean="0"/>
              <a:t> that were given through sales funnels, including those given to PMA from October 2018</a:t>
            </a:r>
          </a:p>
          <a:p>
            <a:pPr marL="465138" lvl="1" indent="-285750"/>
            <a:r>
              <a:rPr lang="en-GB" sz="2000" b="1" dirty="0" smtClean="0"/>
              <a:t>Policies</a:t>
            </a:r>
            <a:r>
              <a:rPr lang="en-GB" sz="2000" dirty="0" smtClean="0"/>
              <a:t> Allianz has through PMA (status of October 2019)</a:t>
            </a:r>
          </a:p>
          <a:p>
            <a:pPr marL="465138" lvl="1" indent="-285750"/>
            <a:r>
              <a:rPr lang="en-GB" sz="2000" b="1" dirty="0" smtClean="0"/>
              <a:t>Claims</a:t>
            </a:r>
            <a:r>
              <a:rPr lang="en-GB" sz="2000" dirty="0" smtClean="0"/>
              <a:t> to policies Allianz has through PMA (from January 2014 to October 2019)</a:t>
            </a:r>
          </a:p>
          <a:p>
            <a:pPr marL="465138" lvl="1" indent="-285750"/>
            <a:r>
              <a:rPr lang="en-GB" sz="2000" dirty="0" smtClean="0"/>
              <a:t>Sociodemographic data on the zip code level</a:t>
            </a:r>
            <a:endParaRPr lang="en-GB" sz="2000" dirty="0"/>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20</a:t>
            </a:fld>
            <a:endParaRPr lang="en-GB" dirty="0">
              <a:solidFill>
                <a:srgbClr val="000000"/>
              </a:solidFill>
            </a:endParaRPr>
          </a:p>
        </p:txBody>
      </p:sp>
      <p:sp>
        <p:nvSpPr>
          <p:cNvPr id="76" name="Textplatzhalter 75"/>
          <p:cNvSpPr>
            <a:spLocks noGrp="1"/>
          </p:cNvSpPr>
          <p:nvPr>
            <p:ph type="body" sz="quarter" idx="19"/>
          </p:nvPr>
        </p:nvSpPr>
        <p:spPr>
          <a:solidFill>
            <a:srgbClr val="EBE7DB"/>
          </a:solidFill>
        </p:spPr>
        <p:txBody>
          <a:bodyPr/>
          <a:lstStyle/>
          <a:p>
            <a:endParaRPr lang="en-US" dirty="0"/>
          </a:p>
        </p:txBody>
      </p:sp>
      <p:sp>
        <p:nvSpPr>
          <p:cNvPr id="2" name="Title 1"/>
          <p:cNvSpPr>
            <a:spLocks noGrp="1"/>
          </p:cNvSpPr>
          <p:nvPr>
            <p:ph type="title"/>
          </p:nvPr>
        </p:nvSpPr>
        <p:spPr>
          <a:xfrm>
            <a:off x="508054" y="117399"/>
            <a:ext cx="10674352" cy="514232"/>
          </a:xfrm>
        </p:spPr>
        <p:txBody>
          <a:bodyPr/>
          <a:lstStyle/>
          <a:p>
            <a:r>
              <a:rPr lang="en-GB" dirty="0" smtClean="0"/>
              <a:t>2. Where does the data come from?</a:t>
            </a:r>
            <a:endParaRPr lang="en-GB" dirty="0"/>
          </a:p>
        </p:txBody>
      </p:sp>
    </p:spTree>
    <p:extLst>
      <p:ext uri="{BB962C8B-B14F-4D97-AF65-F5344CB8AC3E}">
        <p14:creationId xmlns:p14="http://schemas.microsoft.com/office/powerpoint/2010/main" val="1396126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21</a:t>
            </a:fld>
            <a:endParaRPr lang="en-GB" dirty="0">
              <a:solidFill>
                <a:srgbClr val="000000"/>
              </a:solidFill>
            </a:endParaRPr>
          </a:p>
        </p:txBody>
      </p:sp>
      <p:sp>
        <p:nvSpPr>
          <p:cNvPr id="76" name="Textplatzhalter 75"/>
          <p:cNvSpPr>
            <a:spLocks noGrp="1"/>
          </p:cNvSpPr>
          <p:nvPr>
            <p:ph type="body" sz="quarter" idx="19"/>
          </p:nvPr>
        </p:nvSpPr>
        <p:spPr>
          <a:solidFill>
            <a:srgbClr val="EBE7DB"/>
          </a:solidFill>
        </p:spPr>
        <p:txBody>
          <a:bodyPr/>
          <a:lstStyle/>
          <a:p>
            <a:endParaRPr lang="en-US" dirty="0"/>
          </a:p>
        </p:txBody>
      </p:sp>
      <p:sp>
        <p:nvSpPr>
          <p:cNvPr id="2" name="Title 1"/>
          <p:cNvSpPr>
            <a:spLocks noGrp="1"/>
          </p:cNvSpPr>
          <p:nvPr>
            <p:ph type="title"/>
          </p:nvPr>
        </p:nvSpPr>
        <p:spPr>
          <a:xfrm>
            <a:off x="508029" y="117399"/>
            <a:ext cx="10674352" cy="514232"/>
          </a:xfrm>
        </p:spPr>
        <p:txBody>
          <a:bodyPr/>
          <a:lstStyle/>
          <a:p>
            <a:r>
              <a:rPr lang="en-GB" dirty="0" smtClean="0"/>
              <a:t>2. What does the data look like?</a:t>
            </a:r>
            <a:endParaRPr lang="en-GB" dirty="0"/>
          </a:p>
        </p:txBody>
      </p:sp>
      <p:sp>
        <p:nvSpPr>
          <p:cNvPr id="11" name="Inhaltsplatzhalter 12"/>
          <p:cNvSpPr>
            <a:spLocks noGrp="1"/>
          </p:cNvSpPr>
          <p:nvPr>
            <p:ph sz="quarter" idx="13"/>
          </p:nvPr>
        </p:nvSpPr>
        <p:spPr>
          <a:xfrm>
            <a:off x="507997" y="1259709"/>
            <a:ext cx="11188638" cy="4839054"/>
          </a:xfrm>
        </p:spPr>
        <p:txBody>
          <a:bodyPr/>
          <a:lstStyle/>
          <a:p>
            <a:pPr marL="342900" indent="-342900">
              <a:lnSpc>
                <a:spcPct val="100000"/>
              </a:lnSpc>
              <a:buFont typeface="Arial" panose="020B0604020202020204" pitchFamily="34" charset="0"/>
              <a:buChar char="•"/>
            </a:pPr>
            <a:r>
              <a:rPr lang="en-GB" sz="2400" dirty="0" smtClean="0"/>
              <a:t>There is one row in the quote dataset for each quote, the policy dataset has one row per contract, the claims dataset one row per claim, the regional data has one row per zip-code</a:t>
            </a:r>
          </a:p>
          <a:p>
            <a:pPr marL="285750" indent="-285750">
              <a:lnSpc>
                <a:spcPct val="100000"/>
              </a:lnSpc>
              <a:buFont typeface="Arial" panose="020B0604020202020204" pitchFamily="34" charset="0"/>
              <a:buChar char="•"/>
            </a:pPr>
            <a:endParaRPr lang="en-GB" sz="2400" dirty="0" smtClean="0"/>
          </a:p>
          <a:p>
            <a:pPr marL="457200" indent="-457200">
              <a:lnSpc>
                <a:spcPct val="100000"/>
              </a:lnSpc>
              <a:buFont typeface="+mj-lt"/>
              <a:buAutoNum type="arabicPeriod"/>
            </a:pPr>
            <a:r>
              <a:rPr lang="en-GB" sz="2400" b="1" dirty="0" smtClean="0"/>
              <a:t>Quotes</a:t>
            </a:r>
            <a:r>
              <a:rPr lang="en-GB" sz="2400" dirty="0" smtClean="0"/>
              <a:t> (these can come through PMA or other parties): 9374 </a:t>
            </a:r>
            <a:r>
              <a:rPr lang="en-GB" sz="2400" dirty="0"/>
              <a:t>rows, </a:t>
            </a:r>
            <a:r>
              <a:rPr lang="en-GB" sz="2400" dirty="0" smtClean="0"/>
              <a:t>18 columns</a:t>
            </a:r>
            <a:endParaRPr lang="en-GB" sz="2400" dirty="0"/>
          </a:p>
          <a:p>
            <a:pPr marL="457200" indent="-457200">
              <a:lnSpc>
                <a:spcPct val="100000"/>
              </a:lnSpc>
              <a:buFont typeface="+mj-lt"/>
              <a:buAutoNum type="arabicPeriod"/>
            </a:pPr>
            <a:r>
              <a:rPr lang="en-GB" sz="2400" b="1" dirty="0"/>
              <a:t>Policies</a:t>
            </a:r>
            <a:r>
              <a:rPr lang="en-GB" sz="2400" dirty="0"/>
              <a:t> (only PMA): 13365 rows, </a:t>
            </a:r>
            <a:r>
              <a:rPr lang="en-GB" sz="2400" dirty="0" smtClean="0"/>
              <a:t>26 columns</a:t>
            </a:r>
          </a:p>
          <a:p>
            <a:pPr marL="457200" indent="-457200">
              <a:lnSpc>
                <a:spcPct val="100000"/>
              </a:lnSpc>
              <a:buFont typeface="+mj-lt"/>
              <a:buAutoNum type="arabicPeriod"/>
            </a:pPr>
            <a:r>
              <a:rPr lang="en-GB" sz="2400" b="1" dirty="0"/>
              <a:t>Claims</a:t>
            </a:r>
            <a:r>
              <a:rPr lang="en-GB" sz="2400" dirty="0"/>
              <a:t> (only PMA): </a:t>
            </a:r>
            <a:r>
              <a:rPr lang="en-GB" sz="2400" dirty="0" smtClean="0"/>
              <a:t>14809 </a:t>
            </a:r>
            <a:r>
              <a:rPr lang="en-GB" sz="2400" dirty="0"/>
              <a:t>rows, </a:t>
            </a:r>
            <a:r>
              <a:rPr lang="en-GB" sz="2400" dirty="0" smtClean="0"/>
              <a:t>14 columns</a:t>
            </a:r>
          </a:p>
          <a:p>
            <a:pPr marL="457200" indent="-457200">
              <a:lnSpc>
                <a:spcPct val="100000"/>
              </a:lnSpc>
              <a:buFont typeface="+mj-lt"/>
              <a:buAutoNum type="arabicPeriod"/>
            </a:pPr>
            <a:r>
              <a:rPr lang="en-GB" sz="2400" b="1" dirty="0"/>
              <a:t>Regional</a:t>
            </a:r>
            <a:r>
              <a:rPr lang="en-GB" sz="2400" dirty="0"/>
              <a:t> (all zip-codes that appear in 1 or 2): 14807, </a:t>
            </a:r>
            <a:r>
              <a:rPr lang="en-GB" sz="2400" dirty="0" smtClean="0"/>
              <a:t>34 </a:t>
            </a:r>
            <a:r>
              <a:rPr lang="en-GB" sz="2400" dirty="0"/>
              <a:t>columns</a:t>
            </a:r>
          </a:p>
          <a:p>
            <a:pPr>
              <a:lnSpc>
                <a:spcPct val="100000"/>
              </a:lnSpc>
            </a:pPr>
            <a:endParaRPr lang="en-GB" sz="2400" dirty="0"/>
          </a:p>
          <a:p>
            <a:pPr marL="285750" indent="-285750">
              <a:lnSpc>
                <a:spcPct val="100000"/>
              </a:lnSpc>
              <a:buFont typeface="Arial" panose="020B0604020202020204" pitchFamily="34" charset="0"/>
              <a:buChar char="•"/>
            </a:pPr>
            <a:r>
              <a:rPr lang="en-GB" sz="2400" dirty="0" smtClean="0"/>
              <a:t>A </a:t>
            </a:r>
            <a:r>
              <a:rPr lang="en-GB" sz="2400" b="1" dirty="0" smtClean="0"/>
              <a:t>data dictionary </a:t>
            </a:r>
            <a:r>
              <a:rPr lang="en-GB" sz="2400" dirty="0" smtClean="0"/>
              <a:t>gives short descriptions on the columns, as well how the tables can be linked with each other</a:t>
            </a:r>
            <a:endParaRPr lang="en-GB" sz="2400" dirty="0"/>
          </a:p>
        </p:txBody>
      </p:sp>
    </p:spTree>
    <p:extLst>
      <p:ext uri="{BB962C8B-B14F-4D97-AF65-F5344CB8AC3E}">
        <p14:creationId xmlns:p14="http://schemas.microsoft.com/office/powerpoint/2010/main" val="440587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22</a:t>
            </a:fld>
            <a:endParaRPr lang="en-GB" dirty="0">
              <a:solidFill>
                <a:srgbClr val="000000"/>
              </a:solidFill>
            </a:endParaRPr>
          </a:p>
        </p:txBody>
      </p:sp>
      <p:sp>
        <p:nvSpPr>
          <p:cNvPr id="76" name="Textplatzhalter 75"/>
          <p:cNvSpPr>
            <a:spLocks noGrp="1"/>
          </p:cNvSpPr>
          <p:nvPr>
            <p:ph type="body" sz="quarter" idx="19"/>
          </p:nvPr>
        </p:nvSpPr>
        <p:spPr>
          <a:solidFill>
            <a:srgbClr val="EBE7DB"/>
          </a:solidFill>
        </p:spPr>
        <p:txBody>
          <a:bodyPr/>
          <a:lstStyle/>
          <a:p>
            <a:endParaRPr lang="en-US" dirty="0"/>
          </a:p>
        </p:txBody>
      </p:sp>
      <p:sp>
        <p:nvSpPr>
          <p:cNvPr id="2" name="Title 1"/>
          <p:cNvSpPr>
            <a:spLocks noGrp="1"/>
          </p:cNvSpPr>
          <p:nvPr>
            <p:ph type="title"/>
          </p:nvPr>
        </p:nvSpPr>
        <p:spPr>
          <a:xfrm>
            <a:off x="508043" y="117399"/>
            <a:ext cx="10674352" cy="514232"/>
          </a:xfrm>
        </p:spPr>
        <p:txBody>
          <a:bodyPr/>
          <a:lstStyle/>
          <a:p>
            <a:r>
              <a:rPr lang="en-GB" dirty="0" smtClean="0"/>
              <a:t>3. Recommended workflow</a:t>
            </a:r>
            <a:endParaRPr lang="en-GB" dirty="0"/>
          </a:p>
        </p:txBody>
      </p:sp>
      <p:sp>
        <p:nvSpPr>
          <p:cNvPr id="7" name="Inhaltsplatzhalter 12"/>
          <p:cNvSpPr txBox="1">
            <a:spLocks/>
          </p:cNvSpPr>
          <p:nvPr/>
        </p:nvSpPr>
        <p:spPr>
          <a:xfrm>
            <a:off x="507997" y="1187768"/>
            <a:ext cx="11188638" cy="4839054"/>
          </a:xfrm>
          <a:prstGeom prst="rect">
            <a:avLst/>
          </a:prstGeom>
        </p:spPr>
        <p:txBody>
          <a:bodyPr vert="horz" lIns="0" tIns="0" rIns="0" bIns="0" rtlCol="0">
            <a:noAutofit/>
          </a:bodyPr>
          <a:lstStyle>
            <a:lvl1pPr marL="0" indent="0" algn="l" defTabSz="1219170" rtl="0" eaLnBrk="1" latinLnBrk="0" hangingPunct="1">
              <a:lnSpc>
                <a:spcPts val="1920"/>
              </a:lnSpc>
              <a:spcBef>
                <a:spcPts val="200"/>
              </a:spcBef>
              <a:spcAft>
                <a:spcPts val="0"/>
              </a:spcAft>
              <a:buFont typeface="Arial" panose="020B0604020202020204" pitchFamily="34" charset="0"/>
              <a:buNone/>
              <a:defRPr lang="en-GB" sz="1800" b="0" kern="1200" cap="none" baseline="0" noProof="0" dirty="0" smtClean="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de-DE"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5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5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pPr marL="465138" lvl="1" indent="-285750"/>
            <a:r>
              <a:rPr lang="en-US" sz="2400" dirty="0" smtClean="0">
                <a:solidFill>
                  <a:srgbClr val="000000"/>
                </a:solidFill>
                <a:cs typeface="Calibri" panose="020F0502020204030204" pitchFamily="34" charset="0"/>
              </a:rPr>
              <a:t>Create </a:t>
            </a:r>
            <a:r>
              <a:rPr lang="en-US" sz="2400" dirty="0">
                <a:solidFill>
                  <a:srgbClr val="000000"/>
                </a:solidFill>
                <a:cs typeface="Calibri" panose="020F0502020204030204" pitchFamily="34" charset="0"/>
              </a:rPr>
              <a:t>a workspace / directories</a:t>
            </a:r>
          </a:p>
          <a:p>
            <a:pPr marL="465138" lvl="1" indent="-285750"/>
            <a:r>
              <a:rPr lang="en-US" sz="2400" dirty="0">
                <a:solidFill>
                  <a:srgbClr val="000000"/>
                </a:solidFill>
                <a:cs typeface="Calibri" panose="020F0502020204030204" pitchFamily="34" charset="0"/>
              </a:rPr>
              <a:t>Load packages and datasets</a:t>
            </a:r>
          </a:p>
          <a:p>
            <a:pPr marL="465138" lvl="1" indent="-285750"/>
            <a:r>
              <a:rPr lang="en-US" sz="2400" dirty="0">
                <a:solidFill>
                  <a:srgbClr val="000000"/>
                </a:solidFill>
                <a:cs typeface="Calibri" panose="020F0502020204030204" pitchFamily="34" charset="0"/>
              </a:rPr>
              <a:t>Check dimensions and types of variables</a:t>
            </a:r>
          </a:p>
          <a:p>
            <a:pPr marL="465138" lvl="1" indent="-285750"/>
            <a:r>
              <a:rPr lang="en-US" sz="2400" dirty="0">
                <a:solidFill>
                  <a:srgbClr val="000000"/>
                </a:solidFill>
                <a:cs typeface="Calibri" panose="020F0502020204030204" pitchFamily="34" charset="0"/>
              </a:rPr>
              <a:t>Inspect the data for outliers, implausible, and missing values</a:t>
            </a:r>
          </a:p>
          <a:p>
            <a:pPr marL="465138" lvl="1" indent="-285750"/>
            <a:r>
              <a:rPr lang="en-US" sz="2400" dirty="0">
                <a:solidFill>
                  <a:srgbClr val="000000"/>
                </a:solidFill>
                <a:cs typeface="Calibri" panose="020F0502020204030204" pitchFamily="34" charset="0"/>
              </a:rPr>
              <a:t>Apply corrections such as dropping outliers, imputing missing values (be careful if you want to do this before or after descriptive statistics)</a:t>
            </a:r>
          </a:p>
          <a:p>
            <a:pPr marL="465138" lvl="1" indent="-285750"/>
            <a:r>
              <a:rPr lang="en-US" sz="2400" dirty="0">
                <a:solidFill>
                  <a:srgbClr val="000000"/>
                </a:solidFill>
                <a:cs typeface="Calibri" panose="020F0502020204030204" pitchFamily="34" charset="0"/>
              </a:rPr>
              <a:t>Merge tables and cross-check</a:t>
            </a:r>
          </a:p>
          <a:p>
            <a:pPr marL="465138" lvl="1" indent="-285750"/>
            <a:r>
              <a:rPr lang="en-US" sz="2400" dirty="0">
                <a:solidFill>
                  <a:srgbClr val="000000"/>
                </a:solidFill>
                <a:cs typeface="Calibri" panose="020F0502020204030204" pitchFamily="34" charset="0"/>
              </a:rPr>
              <a:t>Feature engineering: Generate additional variables from the available data</a:t>
            </a:r>
          </a:p>
          <a:p>
            <a:pPr marL="465138" lvl="1" indent="-285750"/>
            <a:r>
              <a:rPr lang="en-US" sz="2400" dirty="0">
                <a:solidFill>
                  <a:srgbClr val="000000"/>
                </a:solidFill>
                <a:cs typeface="Calibri" panose="020F0502020204030204" pitchFamily="34" charset="0"/>
              </a:rPr>
              <a:t>Generate </a:t>
            </a:r>
            <a:r>
              <a:rPr lang="en-US" sz="2400" dirty="0" err="1">
                <a:solidFill>
                  <a:srgbClr val="000000"/>
                </a:solidFill>
                <a:cs typeface="Calibri" panose="020F0502020204030204" pitchFamily="34" charset="0"/>
              </a:rPr>
              <a:t>uni</a:t>
            </a:r>
            <a:r>
              <a:rPr lang="en-US" sz="2400" dirty="0">
                <a:solidFill>
                  <a:srgbClr val="000000"/>
                </a:solidFill>
                <a:cs typeface="Calibri" panose="020F0502020204030204" pitchFamily="34" charset="0"/>
              </a:rPr>
              <a:t>- and multivariate descriptive statistics and plots</a:t>
            </a:r>
          </a:p>
          <a:p>
            <a:pPr marL="465138" lvl="1" indent="-285750"/>
            <a:r>
              <a:rPr lang="en-US" sz="2400" dirty="0">
                <a:solidFill>
                  <a:srgbClr val="000000"/>
                </a:solidFill>
                <a:cs typeface="Calibri" panose="020F0502020204030204" pitchFamily="34" charset="0"/>
              </a:rPr>
              <a:t>Apply machine learning algorithm</a:t>
            </a:r>
          </a:p>
          <a:p>
            <a:pPr marL="465138" lvl="1" indent="-285750"/>
            <a:r>
              <a:rPr lang="en-US" sz="2400" dirty="0">
                <a:solidFill>
                  <a:srgbClr val="000000"/>
                </a:solidFill>
                <a:cs typeface="Calibri" panose="020F0502020204030204" pitchFamily="34" charset="0"/>
              </a:rPr>
              <a:t>Check results and iterate</a:t>
            </a:r>
          </a:p>
        </p:txBody>
      </p:sp>
    </p:spTree>
    <p:extLst>
      <p:ext uri="{BB962C8B-B14F-4D97-AF65-F5344CB8AC3E}">
        <p14:creationId xmlns:p14="http://schemas.microsoft.com/office/powerpoint/2010/main" val="1038027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23</a:t>
            </a:fld>
            <a:endParaRPr lang="en-GB" dirty="0">
              <a:solidFill>
                <a:srgbClr val="000000"/>
              </a:solidFill>
            </a:endParaRPr>
          </a:p>
        </p:txBody>
      </p:sp>
      <p:sp>
        <p:nvSpPr>
          <p:cNvPr id="76" name="Textplatzhalter 75"/>
          <p:cNvSpPr>
            <a:spLocks noGrp="1"/>
          </p:cNvSpPr>
          <p:nvPr>
            <p:ph type="body" sz="quarter" idx="19"/>
          </p:nvPr>
        </p:nvSpPr>
        <p:spPr>
          <a:solidFill>
            <a:srgbClr val="EBE7DB"/>
          </a:solidFill>
        </p:spPr>
        <p:txBody>
          <a:bodyPr/>
          <a:lstStyle/>
          <a:p>
            <a:endParaRPr lang="en-US" dirty="0"/>
          </a:p>
        </p:txBody>
      </p:sp>
      <p:sp>
        <p:nvSpPr>
          <p:cNvPr id="2" name="Title 1"/>
          <p:cNvSpPr>
            <a:spLocks noGrp="1"/>
          </p:cNvSpPr>
          <p:nvPr>
            <p:ph type="title"/>
          </p:nvPr>
        </p:nvSpPr>
        <p:spPr>
          <a:xfrm>
            <a:off x="508021" y="117399"/>
            <a:ext cx="10674352" cy="514232"/>
          </a:xfrm>
        </p:spPr>
        <p:txBody>
          <a:bodyPr/>
          <a:lstStyle/>
          <a:p>
            <a:r>
              <a:rPr lang="en-GB" dirty="0" smtClean="0"/>
              <a:t>3. What are our customers like (1)?</a:t>
            </a:r>
            <a:endParaRPr lang="en-GB" dirty="0"/>
          </a:p>
        </p:txBody>
      </p:sp>
      <p:sp>
        <p:nvSpPr>
          <p:cNvPr id="7" name="Inhaltsplatzhalter 12"/>
          <p:cNvSpPr>
            <a:spLocks noGrp="1"/>
          </p:cNvSpPr>
          <p:nvPr>
            <p:ph sz="quarter" idx="13"/>
          </p:nvPr>
        </p:nvSpPr>
        <p:spPr>
          <a:xfrm>
            <a:off x="507997" y="1187746"/>
            <a:ext cx="11188638" cy="4839054"/>
          </a:xfrm>
        </p:spPr>
        <p:txBody>
          <a:bodyPr/>
          <a:lstStyle/>
          <a:p>
            <a:pPr>
              <a:lnSpc>
                <a:spcPct val="100000"/>
              </a:lnSpc>
            </a:pPr>
            <a:r>
              <a:rPr lang="en-GB" sz="2000" b="1" dirty="0" smtClean="0"/>
              <a:t>Descriptive data analysis</a:t>
            </a:r>
          </a:p>
          <a:p>
            <a:pPr>
              <a:lnSpc>
                <a:spcPct val="100000"/>
              </a:lnSpc>
            </a:pPr>
            <a:endParaRPr lang="en-GB" sz="2000" b="1" dirty="0" smtClean="0"/>
          </a:p>
          <a:p>
            <a:pPr>
              <a:lnSpc>
                <a:spcPct val="100000"/>
              </a:lnSpc>
            </a:pPr>
            <a:r>
              <a:rPr lang="en-GB" sz="2000" b="1" dirty="0" smtClean="0"/>
              <a:t>Goal</a:t>
            </a:r>
            <a:r>
              <a:rPr lang="en-GB" sz="2000" dirty="0" smtClean="0"/>
              <a:t>: Analyse the data to create overviews in the form of summary statistics, </a:t>
            </a:r>
            <a:r>
              <a:rPr lang="en-GB" sz="2000" dirty="0" err="1" smtClean="0"/>
              <a:t>uni</a:t>
            </a:r>
            <a:r>
              <a:rPr lang="en-GB" sz="2000" dirty="0" smtClean="0"/>
              <a:t>- or bivariate plots, maps, etc., to give descriptive insights about who uses the online sales funnel</a:t>
            </a:r>
          </a:p>
          <a:p>
            <a:pPr>
              <a:lnSpc>
                <a:spcPct val="100000"/>
              </a:lnSpc>
            </a:pPr>
            <a:endParaRPr lang="en-GB" sz="2000" dirty="0"/>
          </a:p>
          <a:p>
            <a:pPr>
              <a:lnSpc>
                <a:spcPct val="100000"/>
              </a:lnSpc>
            </a:pPr>
            <a:r>
              <a:rPr lang="en-GB" sz="2000" b="1" dirty="0" smtClean="0"/>
              <a:t>Why? </a:t>
            </a:r>
            <a:endParaRPr lang="en-GB" sz="2000" b="1" dirty="0">
              <a:sym typeface="Wingdings" panose="05000000000000000000" pitchFamily="2" charset="2"/>
            </a:endParaRPr>
          </a:p>
          <a:p>
            <a:pPr>
              <a:lnSpc>
                <a:spcPct val="100000"/>
              </a:lnSpc>
            </a:pPr>
            <a:r>
              <a:rPr lang="en-GB" sz="2000" dirty="0" smtClean="0">
                <a:sym typeface="Wingdings" panose="05000000000000000000" pitchFamily="2" charset="2"/>
              </a:rPr>
              <a:t>Before moving to more advanced techniques, it is important to understand the data in detail. Often simple plots already create great value, but they have to carefully crafted (both form a technical and communication point of view)</a:t>
            </a:r>
            <a:endParaRPr lang="en-GB" sz="2000" dirty="0" smtClean="0"/>
          </a:p>
          <a:p>
            <a:pPr>
              <a:lnSpc>
                <a:spcPct val="100000"/>
              </a:lnSpc>
            </a:pPr>
            <a:endParaRPr lang="en-GB" sz="2000" dirty="0" smtClean="0"/>
          </a:p>
          <a:p>
            <a:pPr>
              <a:lnSpc>
                <a:spcPct val="100000"/>
              </a:lnSpc>
            </a:pPr>
            <a:r>
              <a:rPr lang="en-GB" sz="2000" b="1" dirty="0" smtClean="0"/>
              <a:t>Hints:</a:t>
            </a:r>
            <a:endParaRPr lang="en-GB" sz="2000" dirty="0" smtClean="0"/>
          </a:p>
          <a:p>
            <a:pPr marL="522288" lvl="1" indent="-342900"/>
            <a:r>
              <a:rPr lang="en-GB" sz="2000" dirty="0" smtClean="0"/>
              <a:t>Use data analysis to gain focus on the exact business question you want to answer and to create the basis for your story</a:t>
            </a:r>
          </a:p>
          <a:p>
            <a:pPr marL="522288" lvl="1" indent="-342900"/>
            <a:r>
              <a:rPr lang="en-GB" sz="2000" dirty="0" smtClean="0"/>
              <a:t>This step is often also </a:t>
            </a:r>
            <a:r>
              <a:rPr lang="en-GB" sz="2000" dirty="0"/>
              <a:t>helpful to find anomalies in the data and to apply </a:t>
            </a:r>
            <a:r>
              <a:rPr lang="en-GB" sz="2000" dirty="0" smtClean="0"/>
              <a:t>corrections</a:t>
            </a:r>
          </a:p>
        </p:txBody>
      </p:sp>
    </p:spTree>
    <p:extLst>
      <p:ext uri="{BB962C8B-B14F-4D97-AF65-F5344CB8AC3E}">
        <p14:creationId xmlns:p14="http://schemas.microsoft.com/office/powerpoint/2010/main" val="2341850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24</a:t>
            </a:fld>
            <a:endParaRPr lang="en-GB" dirty="0">
              <a:solidFill>
                <a:srgbClr val="000000"/>
              </a:solidFill>
            </a:endParaRPr>
          </a:p>
        </p:txBody>
      </p:sp>
      <p:sp>
        <p:nvSpPr>
          <p:cNvPr id="76" name="Textplatzhalter 75"/>
          <p:cNvSpPr>
            <a:spLocks noGrp="1"/>
          </p:cNvSpPr>
          <p:nvPr>
            <p:ph type="body" sz="quarter" idx="19"/>
          </p:nvPr>
        </p:nvSpPr>
        <p:spPr>
          <a:solidFill>
            <a:srgbClr val="EBE7DB"/>
          </a:solidFill>
        </p:spPr>
        <p:txBody>
          <a:bodyPr/>
          <a:lstStyle/>
          <a:p>
            <a:endParaRPr lang="en-US" dirty="0"/>
          </a:p>
        </p:txBody>
      </p:sp>
      <p:sp>
        <p:nvSpPr>
          <p:cNvPr id="2" name="Title 1"/>
          <p:cNvSpPr>
            <a:spLocks noGrp="1"/>
          </p:cNvSpPr>
          <p:nvPr>
            <p:ph type="title"/>
          </p:nvPr>
        </p:nvSpPr>
        <p:spPr>
          <a:xfrm>
            <a:off x="508012" y="117399"/>
            <a:ext cx="10674352" cy="514232"/>
          </a:xfrm>
        </p:spPr>
        <p:txBody>
          <a:bodyPr/>
          <a:lstStyle/>
          <a:p>
            <a:r>
              <a:rPr lang="en-GB" dirty="0" smtClean="0"/>
              <a:t>3. What are our customers like (2)?</a:t>
            </a:r>
            <a:endParaRPr lang="en-GB" dirty="0"/>
          </a:p>
        </p:txBody>
      </p:sp>
      <p:sp>
        <p:nvSpPr>
          <p:cNvPr id="7" name="Inhaltsplatzhalter 12"/>
          <p:cNvSpPr>
            <a:spLocks noGrp="1"/>
          </p:cNvSpPr>
          <p:nvPr>
            <p:ph sz="quarter" idx="13"/>
          </p:nvPr>
        </p:nvSpPr>
        <p:spPr>
          <a:xfrm>
            <a:off x="507997" y="1187737"/>
            <a:ext cx="11188638" cy="4839054"/>
          </a:xfrm>
        </p:spPr>
        <p:txBody>
          <a:bodyPr/>
          <a:lstStyle/>
          <a:p>
            <a:pPr>
              <a:lnSpc>
                <a:spcPct val="100000"/>
              </a:lnSpc>
            </a:pPr>
            <a:r>
              <a:rPr lang="en-GB" sz="2000" b="1" dirty="0" smtClean="0"/>
              <a:t>Application of unsupervised learning</a:t>
            </a:r>
          </a:p>
          <a:p>
            <a:pPr>
              <a:lnSpc>
                <a:spcPct val="100000"/>
              </a:lnSpc>
            </a:pPr>
            <a:endParaRPr lang="en-GB" sz="2000" b="1" dirty="0" smtClean="0"/>
          </a:p>
          <a:p>
            <a:pPr>
              <a:lnSpc>
                <a:spcPct val="100000"/>
              </a:lnSpc>
            </a:pPr>
            <a:r>
              <a:rPr lang="en-GB" sz="2000" b="1" dirty="0" smtClean="0"/>
              <a:t>Goal</a:t>
            </a:r>
            <a:r>
              <a:rPr lang="en-GB" sz="2000" dirty="0" smtClean="0"/>
              <a:t>: Identify segments and find out how the customers within these are similar (and how they differ from other groups</a:t>
            </a:r>
          </a:p>
          <a:p>
            <a:pPr>
              <a:lnSpc>
                <a:spcPct val="100000"/>
              </a:lnSpc>
            </a:pPr>
            <a:endParaRPr lang="en-GB" sz="2000" dirty="0"/>
          </a:p>
          <a:p>
            <a:pPr>
              <a:lnSpc>
                <a:spcPct val="100000"/>
              </a:lnSpc>
            </a:pPr>
            <a:r>
              <a:rPr lang="en-GB" sz="2000" b="1" dirty="0" smtClean="0"/>
              <a:t>Why? </a:t>
            </a:r>
            <a:endParaRPr lang="en-GB" sz="2000" b="1" dirty="0">
              <a:sym typeface="Wingdings" panose="05000000000000000000" pitchFamily="2" charset="2"/>
            </a:endParaRPr>
          </a:p>
          <a:p>
            <a:pPr>
              <a:lnSpc>
                <a:spcPct val="100000"/>
              </a:lnSpc>
            </a:pPr>
            <a:r>
              <a:rPr lang="en-GB" sz="2000" dirty="0" smtClean="0">
                <a:sym typeface="Wingdings" panose="05000000000000000000" pitchFamily="2" charset="2"/>
              </a:rPr>
              <a:t>Clusters can be used for personalized marketing actions, to adapt products sold on the channel or the channel design itself; for the customer this means we can service them on their needs (e.g. at the moment the PMA website seems to be used more by men)</a:t>
            </a:r>
          </a:p>
          <a:p>
            <a:pPr>
              <a:lnSpc>
                <a:spcPct val="100000"/>
              </a:lnSpc>
            </a:pPr>
            <a:endParaRPr lang="en-GB" sz="2000" dirty="0" smtClean="0"/>
          </a:p>
          <a:p>
            <a:pPr>
              <a:lnSpc>
                <a:spcPct val="100000"/>
              </a:lnSpc>
            </a:pPr>
            <a:r>
              <a:rPr lang="en-GB" sz="2000" b="1" dirty="0" smtClean="0"/>
              <a:t>Hints:</a:t>
            </a:r>
            <a:endParaRPr lang="en-GB" sz="2000" dirty="0" smtClean="0"/>
          </a:p>
          <a:p>
            <a:pPr marL="465138" lvl="1" indent="-285750"/>
            <a:r>
              <a:rPr lang="en-GB" sz="2000" dirty="0" smtClean="0"/>
              <a:t>Select (few) features that are relevant from business point of view to apply clustering algorithms</a:t>
            </a:r>
          </a:p>
          <a:p>
            <a:pPr marL="465138" lvl="1" indent="-285750"/>
            <a:r>
              <a:rPr lang="en-GB" sz="2000" dirty="0"/>
              <a:t>Is it possible to derive profiles from the clusters? I.e. what are the customer groups like</a:t>
            </a:r>
            <a:r>
              <a:rPr lang="en-GB" sz="2000" dirty="0" smtClean="0"/>
              <a:t>?</a:t>
            </a:r>
          </a:p>
          <a:p>
            <a:pPr marL="465138" lvl="1" indent="-285750"/>
            <a:r>
              <a:rPr lang="en-GB" sz="2000" dirty="0" smtClean="0"/>
              <a:t>Some visualization of the results would be great but is not easy to do (try e.g. principal components of clusters)</a:t>
            </a:r>
          </a:p>
        </p:txBody>
      </p:sp>
    </p:spTree>
    <p:extLst>
      <p:ext uri="{BB962C8B-B14F-4D97-AF65-F5344CB8AC3E}">
        <p14:creationId xmlns:p14="http://schemas.microsoft.com/office/powerpoint/2010/main" val="334901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25</a:t>
            </a:fld>
            <a:endParaRPr lang="en-GB" dirty="0">
              <a:solidFill>
                <a:srgbClr val="000000"/>
              </a:solidFill>
            </a:endParaRPr>
          </a:p>
        </p:txBody>
      </p:sp>
      <p:sp>
        <p:nvSpPr>
          <p:cNvPr id="76" name="Textplatzhalter 75"/>
          <p:cNvSpPr>
            <a:spLocks noGrp="1"/>
          </p:cNvSpPr>
          <p:nvPr>
            <p:ph type="body" sz="quarter" idx="19"/>
          </p:nvPr>
        </p:nvSpPr>
        <p:spPr>
          <a:solidFill>
            <a:srgbClr val="EBE7DB"/>
          </a:solidFill>
        </p:spPr>
        <p:txBody>
          <a:bodyPr/>
          <a:lstStyle/>
          <a:p>
            <a:endParaRPr lang="en-US" dirty="0"/>
          </a:p>
        </p:txBody>
      </p:sp>
      <p:sp>
        <p:nvSpPr>
          <p:cNvPr id="2" name="Title 1"/>
          <p:cNvSpPr>
            <a:spLocks noGrp="1"/>
          </p:cNvSpPr>
          <p:nvPr>
            <p:ph type="title"/>
          </p:nvPr>
        </p:nvSpPr>
        <p:spPr>
          <a:xfrm>
            <a:off x="508002" y="117399"/>
            <a:ext cx="10674352" cy="514232"/>
          </a:xfrm>
        </p:spPr>
        <p:txBody>
          <a:bodyPr/>
          <a:lstStyle/>
          <a:p>
            <a:r>
              <a:rPr lang="en-GB" dirty="0" smtClean="0"/>
              <a:t>3. Who are the ones who buy?</a:t>
            </a:r>
            <a:endParaRPr lang="en-GB" dirty="0"/>
          </a:p>
        </p:txBody>
      </p:sp>
      <p:sp>
        <p:nvSpPr>
          <p:cNvPr id="7" name="Inhaltsplatzhalter 12"/>
          <p:cNvSpPr>
            <a:spLocks noGrp="1"/>
          </p:cNvSpPr>
          <p:nvPr>
            <p:ph sz="quarter" idx="13"/>
          </p:nvPr>
        </p:nvSpPr>
        <p:spPr>
          <a:xfrm>
            <a:off x="507997" y="1187727"/>
            <a:ext cx="11188638" cy="4839054"/>
          </a:xfrm>
        </p:spPr>
        <p:txBody>
          <a:bodyPr/>
          <a:lstStyle/>
          <a:p>
            <a:pPr>
              <a:lnSpc>
                <a:spcPct val="100000"/>
              </a:lnSpc>
            </a:pPr>
            <a:r>
              <a:rPr lang="en-GB" sz="2000" b="1" dirty="0" smtClean="0"/>
              <a:t>Application of supervised learning</a:t>
            </a:r>
          </a:p>
          <a:p>
            <a:pPr>
              <a:lnSpc>
                <a:spcPct val="100000"/>
              </a:lnSpc>
            </a:pPr>
            <a:endParaRPr lang="en-GB" sz="2000" b="1" dirty="0"/>
          </a:p>
          <a:p>
            <a:pPr>
              <a:lnSpc>
                <a:spcPct val="100000"/>
              </a:lnSpc>
            </a:pPr>
            <a:r>
              <a:rPr lang="en-GB" sz="2000" b="1" dirty="0" smtClean="0"/>
              <a:t>Goal</a:t>
            </a:r>
            <a:r>
              <a:rPr lang="en-GB" sz="2000" dirty="0" smtClean="0"/>
              <a:t>: Predict the conversion of customers using machine learning</a:t>
            </a:r>
          </a:p>
          <a:p>
            <a:pPr>
              <a:lnSpc>
                <a:spcPct val="100000"/>
              </a:lnSpc>
            </a:pPr>
            <a:endParaRPr lang="en-GB" sz="2000" dirty="0"/>
          </a:p>
          <a:p>
            <a:pPr>
              <a:lnSpc>
                <a:spcPct val="100000"/>
              </a:lnSpc>
            </a:pPr>
            <a:r>
              <a:rPr lang="en-GB" sz="2000" b="1" dirty="0" smtClean="0"/>
              <a:t>Why?</a:t>
            </a:r>
          </a:p>
          <a:p>
            <a:pPr>
              <a:lnSpc>
                <a:spcPct val="100000"/>
              </a:lnSpc>
            </a:pPr>
            <a:r>
              <a:rPr lang="en-GB" sz="2000" dirty="0" smtClean="0"/>
              <a:t>To identify customers which are most likely to convert for new business acquisition actions, to efficiently retarget drop-outs from the funnel or to optimize the funnel</a:t>
            </a:r>
            <a:endParaRPr lang="en-GB" sz="2000" dirty="0"/>
          </a:p>
          <a:p>
            <a:pPr>
              <a:lnSpc>
                <a:spcPct val="100000"/>
              </a:lnSpc>
            </a:pPr>
            <a:endParaRPr lang="en-GB" sz="2000" i="1" dirty="0" smtClean="0"/>
          </a:p>
          <a:p>
            <a:pPr>
              <a:lnSpc>
                <a:spcPct val="100000"/>
              </a:lnSpc>
            </a:pPr>
            <a:r>
              <a:rPr lang="en-GB" sz="2000" dirty="0" smtClean="0"/>
              <a:t>Hints:</a:t>
            </a:r>
          </a:p>
          <a:p>
            <a:pPr marL="342900" indent="-342900">
              <a:lnSpc>
                <a:spcPct val="100000"/>
              </a:lnSpc>
              <a:buFont typeface="Arial" panose="020B0604020202020204" pitchFamily="34" charset="0"/>
              <a:buChar char="•"/>
            </a:pPr>
            <a:r>
              <a:rPr lang="en-GB" sz="2000" dirty="0" smtClean="0"/>
              <a:t>Split the data in a training and test set (should it be possible for a customer to appear both in test and training sets?)</a:t>
            </a:r>
          </a:p>
          <a:p>
            <a:pPr marL="285750" indent="-285750">
              <a:lnSpc>
                <a:spcPct val="100000"/>
              </a:lnSpc>
              <a:buFont typeface="Arial" panose="020B0604020202020204" pitchFamily="34" charset="0"/>
              <a:buChar char="•"/>
            </a:pPr>
            <a:r>
              <a:rPr lang="en-GB" sz="2000" dirty="0" smtClean="0"/>
              <a:t>Create two or three different (nonlinear) classification models and compare result</a:t>
            </a:r>
            <a:endParaRPr lang="en-GB" sz="2000" dirty="0"/>
          </a:p>
          <a:p>
            <a:pPr marL="285750" indent="-285750">
              <a:lnSpc>
                <a:spcPct val="100000"/>
              </a:lnSpc>
              <a:buFont typeface="Arial" panose="020B0604020202020204" pitchFamily="34" charset="0"/>
              <a:buChar char="•"/>
            </a:pPr>
            <a:r>
              <a:rPr lang="en-GB" sz="2000" dirty="0" smtClean="0"/>
              <a:t>Which are the most important features for predicting conversion, can you think of business actions derived from these? Can you identify points in the funnel where customers drop out?</a:t>
            </a:r>
            <a:endParaRPr lang="en-GB" sz="2000" dirty="0"/>
          </a:p>
        </p:txBody>
      </p:sp>
    </p:spTree>
    <p:extLst>
      <p:ext uri="{BB962C8B-B14F-4D97-AF65-F5344CB8AC3E}">
        <p14:creationId xmlns:p14="http://schemas.microsoft.com/office/powerpoint/2010/main" val="439149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p:txBody>
          <a:bodyPr/>
          <a:lstStyle/>
          <a:p>
            <a:pPr marL="342900" indent="-342900">
              <a:lnSpc>
                <a:spcPct val="100000"/>
              </a:lnSpc>
              <a:buFont typeface="Arial" panose="020B0604020202020204" pitchFamily="34" charset="0"/>
              <a:buChar char="•"/>
            </a:pPr>
            <a:endParaRPr lang="en-GB" sz="2400" dirty="0" smtClean="0"/>
          </a:p>
          <a:p>
            <a:pPr marL="342900" indent="-342900">
              <a:lnSpc>
                <a:spcPct val="100000"/>
              </a:lnSpc>
              <a:buFont typeface="Arial" panose="020B0604020202020204" pitchFamily="34" charset="0"/>
              <a:buChar char="•"/>
            </a:pPr>
            <a:r>
              <a:rPr lang="en-GB" sz="2400" dirty="0" smtClean="0"/>
              <a:t>Meeting </a:t>
            </a:r>
            <a:r>
              <a:rPr lang="en-GB" sz="2400" dirty="0"/>
              <a:t>on </a:t>
            </a:r>
            <a:r>
              <a:rPr lang="en-GB" sz="2400" b="1" dirty="0"/>
              <a:t>Wednesday</a:t>
            </a:r>
            <a:r>
              <a:rPr lang="en-GB" sz="2400" dirty="0"/>
              <a:t> to take </a:t>
            </a:r>
            <a:r>
              <a:rPr lang="en-GB" sz="2400" dirty="0" smtClean="0"/>
              <a:t>questions and give </a:t>
            </a:r>
            <a:r>
              <a:rPr lang="en-GB" sz="2400" dirty="0"/>
              <a:t>feedback </a:t>
            </a:r>
            <a:r>
              <a:rPr lang="en-GB" sz="2400" dirty="0" smtClean="0"/>
              <a:t>(</a:t>
            </a:r>
            <a:r>
              <a:rPr lang="en-GB" sz="2400" dirty="0" err="1" smtClean="0"/>
              <a:t>webex</a:t>
            </a:r>
            <a:r>
              <a:rPr lang="en-GB" sz="2400" dirty="0"/>
              <a:t>)</a:t>
            </a:r>
          </a:p>
          <a:p>
            <a:pPr>
              <a:lnSpc>
                <a:spcPct val="100000"/>
              </a:lnSpc>
            </a:pPr>
            <a:endParaRPr lang="en-GB" sz="2400" dirty="0"/>
          </a:p>
          <a:p>
            <a:pPr marL="342900" indent="-342900">
              <a:lnSpc>
                <a:spcPct val="100000"/>
              </a:lnSpc>
              <a:buFont typeface="Arial" panose="020B0604020202020204" pitchFamily="34" charset="0"/>
              <a:buChar char="•"/>
            </a:pPr>
            <a:r>
              <a:rPr lang="en-GB" sz="2400" dirty="0"/>
              <a:t>In the meantime you can send </a:t>
            </a:r>
            <a:r>
              <a:rPr lang="en-GB" sz="2400" b="1" dirty="0"/>
              <a:t>questions</a:t>
            </a:r>
            <a:r>
              <a:rPr lang="en-GB" sz="2400" dirty="0"/>
              <a:t> (batch via organizers on a daily basis)</a:t>
            </a:r>
          </a:p>
          <a:p>
            <a:pPr>
              <a:lnSpc>
                <a:spcPct val="100000"/>
              </a:lnSpc>
            </a:pPr>
            <a:endParaRPr lang="en-GB" sz="2400" dirty="0"/>
          </a:p>
          <a:p>
            <a:pPr marL="285750" indent="-285750">
              <a:lnSpc>
                <a:spcPct val="100000"/>
              </a:lnSpc>
              <a:buFont typeface="Arial" panose="020B0604020202020204" pitchFamily="34" charset="0"/>
              <a:buChar char="•"/>
            </a:pPr>
            <a:r>
              <a:rPr lang="en-GB" sz="2400" b="1" dirty="0" smtClean="0"/>
              <a:t>Final presentations of </a:t>
            </a:r>
            <a:r>
              <a:rPr lang="en-GB" sz="2400" b="1" dirty="0"/>
              <a:t>the project on Friday 20</a:t>
            </a:r>
            <a:r>
              <a:rPr lang="en-GB" sz="2400" b="1" baseline="30000" dirty="0"/>
              <a:t>nd</a:t>
            </a:r>
            <a:r>
              <a:rPr lang="en-GB" sz="2400" b="1" dirty="0"/>
              <a:t> of </a:t>
            </a:r>
            <a:r>
              <a:rPr lang="en-GB" sz="2400" b="1" dirty="0" smtClean="0"/>
              <a:t>March</a:t>
            </a:r>
            <a:endParaRPr lang="en-GB" sz="2400" b="1" dirty="0"/>
          </a:p>
          <a:p>
            <a:pPr lvl="2" indent="0">
              <a:buNone/>
            </a:pPr>
            <a:endParaRPr lang="en-GB" sz="2000" dirty="0">
              <a:solidFill>
                <a:srgbClr val="FF0000"/>
              </a:solidFill>
            </a:endParaRPr>
          </a:p>
          <a:p>
            <a:pPr marL="285750" indent="-285750">
              <a:lnSpc>
                <a:spcPct val="100000"/>
              </a:lnSpc>
              <a:buFont typeface="Arial" panose="020B0604020202020204" pitchFamily="34" charset="0"/>
              <a:buChar char="•"/>
            </a:pPr>
            <a:r>
              <a:rPr lang="en-GB" sz="2400" dirty="0"/>
              <a:t>Please don’t share the data, while it has been anonymized, it still remains property of Allianz Benelux</a:t>
            </a:r>
          </a:p>
          <a:p>
            <a:pPr>
              <a:lnSpc>
                <a:spcPct val="100000"/>
              </a:lnSpc>
            </a:pPr>
            <a:endParaRPr lang="en-GB" sz="2000" dirty="0"/>
          </a:p>
        </p:txBody>
      </p:sp>
      <p:sp>
        <p:nvSpPr>
          <p:cNvPr id="9" name="Foliennummernplatzhalter 8"/>
          <p:cNvSpPr>
            <a:spLocks noGrp="1"/>
          </p:cNvSpPr>
          <p:nvPr>
            <p:ph type="sldNum" sz="quarter" idx="18"/>
          </p:nvPr>
        </p:nvSpPr>
        <p:spPr/>
        <p:txBody>
          <a:bodyPr/>
          <a:lstStyle/>
          <a:p>
            <a:fld id="{61201FF1-C63B-412E-ABF0-3D0E918900AC}" type="slidenum">
              <a:rPr lang="en-GB" smtClean="0">
                <a:solidFill>
                  <a:srgbClr val="000000"/>
                </a:solidFill>
              </a:rPr>
              <a:pPr/>
              <a:t>26</a:t>
            </a:fld>
            <a:endParaRPr lang="en-GB" dirty="0">
              <a:solidFill>
                <a:srgbClr val="000000"/>
              </a:solidFill>
            </a:endParaRPr>
          </a:p>
        </p:txBody>
      </p:sp>
      <p:sp>
        <p:nvSpPr>
          <p:cNvPr id="76" name="Textplatzhalter 75"/>
          <p:cNvSpPr>
            <a:spLocks noGrp="1"/>
          </p:cNvSpPr>
          <p:nvPr>
            <p:ph type="body" sz="quarter" idx="19"/>
          </p:nvPr>
        </p:nvSpPr>
        <p:spPr>
          <a:solidFill>
            <a:srgbClr val="EBE7DB"/>
          </a:solidFill>
        </p:spPr>
        <p:txBody>
          <a:bodyPr/>
          <a:lstStyle/>
          <a:p>
            <a:endParaRPr lang="en-US" dirty="0"/>
          </a:p>
        </p:txBody>
      </p:sp>
      <p:sp>
        <p:nvSpPr>
          <p:cNvPr id="2" name="Title 1"/>
          <p:cNvSpPr>
            <a:spLocks noGrp="1"/>
          </p:cNvSpPr>
          <p:nvPr>
            <p:ph type="title"/>
          </p:nvPr>
        </p:nvSpPr>
        <p:spPr>
          <a:xfrm>
            <a:off x="508036" y="117399"/>
            <a:ext cx="10674352" cy="514232"/>
          </a:xfrm>
        </p:spPr>
        <p:txBody>
          <a:bodyPr/>
          <a:lstStyle/>
          <a:p>
            <a:r>
              <a:rPr lang="en-GB" dirty="0" smtClean="0"/>
              <a:t>4. How to continue from here?</a:t>
            </a:r>
            <a:endParaRPr lang="en-GB" dirty="0"/>
          </a:p>
        </p:txBody>
      </p:sp>
    </p:spTree>
    <p:extLst>
      <p:ext uri="{BB962C8B-B14F-4D97-AF65-F5344CB8AC3E}">
        <p14:creationId xmlns:p14="http://schemas.microsoft.com/office/powerpoint/2010/main" val="606519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icture 2" descr="RÃ©sultat de recherche d'images pour &quot;torture data long enough confes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426" y="2018382"/>
            <a:ext cx="4177008" cy="313489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title"/>
          </p:nvPr>
        </p:nvSpPr>
        <p:spPr>
          <a:xfrm>
            <a:off x="3359340" y="443025"/>
            <a:ext cx="5423470" cy="924708"/>
          </a:xfrm>
        </p:spPr>
        <p:txBody>
          <a:bodyPr/>
          <a:lstStyle/>
          <a:p>
            <a:pPr algn="ctr"/>
            <a:r>
              <a:rPr lang="fr-BE" sz="2800" b="1" dirty="0" err="1" smtClean="0">
                <a:solidFill>
                  <a:schemeClr val="tx1"/>
                </a:solidFill>
              </a:rPr>
              <a:t>Thank</a:t>
            </a:r>
            <a:r>
              <a:rPr lang="fr-BE" sz="2800" b="1" dirty="0" smtClean="0">
                <a:solidFill>
                  <a:schemeClr val="tx1"/>
                </a:solidFill>
              </a:rPr>
              <a:t> </a:t>
            </a:r>
            <a:r>
              <a:rPr lang="fr-BE" sz="2800" b="1" dirty="0" err="1" smtClean="0">
                <a:solidFill>
                  <a:schemeClr val="tx1"/>
                </a:solidFill>
              </a:rPr>
              <a:t>you</a:t>
            </a:r>
            <a:r>
              <a:rPr lang="fr-BE" sz="2800" b="1" dirty="0" smtClean="0">
                <a:solidFill>
                  <a:schemeClr val="tx1"/>
                </a:solidFill>
              </a:rPr>
              <a:t> for </a:t>
            </a:r>
            <a:r>
              <a:rPr lang="fr-BE" sz="2800" b="1" dirty="0" err="1" smtClean="0">
                <a:solidFill>
                  <a:schemeClr val="tx1"/>
                </a:solidFill>
              </a:rPr>
              <a:t>your</a:t>
            </a:r>
            <a:r>
              <a:rPr lang="fr-BE" sz="2800" b="1" dirty="0" smtClean="0">
                <a:solidFill>
                  <a:schemeClr val="tx1"/>
                </a:solidFill>
              </a:rPr>
              <a:t> attention</a:t>
            </a:r>
            <a:br>
              <a:rPr lang="fr-BE" sz="2800" b="1" dirty="0" smtClean="0">
                <a:solidFill>
                  <a:schemeClr val="tx1"/>
                </a:solidFill>
              </a:rPr>
            </a:br>
            <a:r>
              <a:rPr lang="fr-BE" sz="2800" b="1" dirty="0"/>
              <a:t/>
            </a:r>
            <a:br>
              <a:rPr lang="fr-BE" sz="2800" b="1" dirty="0"/>
            </a:br>
            <a:r>
              <a:rPr lang="fr-BE" sz="2800" b="1" u="sng" dirty="0" err="1" smtClean="0">
                <a:solidFill>
                  <a:srgbClr val="FF0000"/>
                </a:solidFill>
              </a:rPr>
              <a:t>What</a:t>
            </a:r>
            <a:r>
              <a:rPr lang="fr-BE" sz="2800" b="1" u="sng" dirty="0" smtClean="0">
                <a:solidFill>
                  <a:srgbClr val="FF0000"/>
                </a:solidFill>
              </a:rPr>
              <a:t> </a:t>
            </a:r>
            <a:r>
              <a:rPr lang="fr-BE" sz="2800" b="1" u="sng" dirty="0" err="1" smtClean="0">
                <a:solidFill>
                  <a:srgbClr val="FF0000"/>
                </a:solidFill>
              </a:rPr>
              <a:t>was</a:t>
            </a:r>
            <a:r>
              <a:rPr lang="fr-BE" sz="2800" b="1" u="sng" dirty="0" smtClean="0">
                <a:solidFill>
                  <a:srgbClr val="FF0000"/>
                </a:solidFill>
              </a:rPr>
              <a:t> </a:t>
            </a:r>
            <a:r>
              <a:rPr lang="fr-BE" sz="2800" b="1" u="sng" dirty="0" err="1" smtClean="0">
                <a:solidFill>
                  <a:srgbClr val="FF0000"/>
                </a:solidFill>
              </a:rPr>
              <a:t>your</a:t>
            </a:r>
            <a:r>
              <a:rPr lang="fr-BE" sz="2800" b="1" u="sng" dirty="0" smtClean="0">
                <a:solidFill>
                  <a:srgbClr val="FF0000"/>
                </a:solidFill>
              </a:rPr>
              <a:t> favorite </a:t>
            </a:r>
            <a:r>
              <a:rPr lang="fr-BE" sz="2800" b="1" u="sng" dirty="0" err="1" smtClean="0">
                <a:solidFill>
                  <a:srgbClr val="FF0000"/>
                </a:solidFill>
              </a:rPr>
              <a:t>quote</a:t>
            </a:r>
            <a:r>
              <a:rPr lang="fr-BE" sz="2800" b="1" u="sng" dirty="0" smtClean="0">
                <a:solidFill>
                  <a:srgbClr val="FF0000"/>
                </a:solidFill>
              </a:rPr>
              <a:t>?</a:t>
            </a:r>
            <a:endParaRPr lang="en-US" sz="2800" b="1" u="sng" dirty="0">
              <a:solidFill>
                <a:srgbClr val="FF0000"/>
              </a:solidFill>
            </a:endParaRPr>
          </a:p>
        </p:txBody>
      </p:sp>
      <p:sp>
        <p:nvSpPr>
          <p:cNvPr id="227" name="TextBox 226"/>
          <p:cNvSpPr txBox="1"/>
          <p:nvPr/>
        </p:nvSpPr>
        <p:spPr>
          <a:xfrm>
            <a:off x="84080" y="4004932"/>
            <a:ext cx="4664227" cy="283840"/>
          </a:xfrm>
          <a:prstGeom prst="rect">
            <a:avLst/>
          </a:prstGeom>
        </p:spPr>
        <p:txBody>
          <a:bodyPr vert="horz" wrap="square" lIns="72000" tIns="72000" rIns="72000" bIns="72000" rtlCol="0">
            <a:spAutoFit/>
          </a:bodyPr>
          <a:lstStyle/>
          <a:p>
            <a:endParaRPr lang="en-GB" sz="900" dirty="0"/>
          </a:p>
        </p:txBody>
      </p:sp>
      <p:sp>
        <p:nvSpPr>
          <p:cNvPr id="247" name="TextBox 246"/>
          <p:cNvSpPr txBox="1"/>
          <p:nvPr/>
        </p:nvSpPr>
        <p:spPr>
          <a:xfrm>
            <a:off x="10168271" y="1091368"/>
            <a:ext cx="873284" cy="360766"/>
          </a:xfrm>
          <a:prstGeom prst="rect">
            <a:avLst/>
          </a:prstGeom>
        </p:spPr>
        <p:txBody>
          <a:bodyPr vert="horz" wrap="none" lIns="72000" tIns="72000" rIns="72000" bIns="72000" rtlCol="0">
            <a:spAutoFit/>
          </a:bodyPr>
          <a:lstStyle/>
          <a:p>
            <a:r>
              <a:rPr lang="en-US" sz="1400" b="1" dirty="0" smtClean="0">
                <a:solidFill>
                  <a:schemeClr val="bg1"/>
                </a:solidFill>
              </a:rPr>
              <a:t>FUTURE</a:t>
            </a:r>
          </a:p>
        </p:txBody>
      </p:sp>
      <p:pic>
        <p:nvPicPr>
          <p:cNvPr id="252" name="Picture 2" descr="Image associÃ©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401" y="3794197"/>
            <a:ext cx="5204202" cy="251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856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err="1" smtClean="0"/>
              <a:t>Table</a:t>
            </a:r>
            <a:r>
              <a:rPr lang="nl-BE" dirty="0" smtClean="0"/>
              <a:t> of content</a:t>
            </a:r>
            <a:endParaRPr lang="en-US" dirty="0"/>
          </a:p>
        </p:txBody>
      </p:sp>
      <p:sp>
        <p:nvSpPr>
          <p:cNvPr id="6" name="Content Placeholder 5"/>
          <p:cNvSpPr>
            <a:spLocks noGrp="1"/>
          </p:cNvSpPr>
          <p:nvPr>
            <p:ph sz="quarter" idx="20"/>
          </p:nvPr>
        </p:nvSpPr>
        <p:spPr>
          <a:xfrm>
            <a:off x="1501704" y="1063026"/>
            <a:ext cx="9901302" cy="4775010"/>
          </a:xfrm>
        </p:spPr>
        <p:txBody>
          <a:bodyPr/>
          <a:lstStyle/>
          <a:p>
            <a:pPr marL="457200" indent="-457200">
              <a:buFont typeface="+mj-lt"/>
              <a:buAutoNum type="arabicPeriod"/>
            </a:pPr>
            <a:r>
              <a:rPr lang="fr-BE" sz="2000" b="1" dirty="0" smtClean="0"/>
              <a:t>Allianz – </a:t>
            </a:r>
            <a:r>
              <a:rPr lang="fr-BE" sz="2000" b="1" dirty="0" err="1" smtClean="0"/>
              <a:t>Presentation</a:t>
            </a:r>
            <a:endParaRPr lang="fr-BE" sz="2000" b="1"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Allianz – Way of Working</a:t>
            </a:r>
          </a:p>
          <a:p>
            <a:pPr marL="914400" lvl="1" indent="-457200">
              <a:buFont typeface="+mj-lt"/>
              <a:buAutoNum type="arabicPeriod"/>
            </a:pPr>
            <a:r>
              <a:rPr lang="en-US" sz="1600" dirty="0" smtClean="0"/>
              <a:t>Process – </a:t>
            </a:r>
            <a:r>
              <a:rPr lang="en-US" sz="1600" i="1" dirty="0" smtClean="0">
                <a:solidFill>
                  <a:srgbClr val="0070C0"/>
                </a:solidFill>
              </a:rPr>
              <a:t>Project and people management </a:t>
            </a:r>
          </a:p>
          <a:p>
            <a:pPr marL="914400" lvl="1" indent="-457200">
              <a:buFont typeface="+mj-lt"/>
              <a:buAutoNum type="arabicPeriod"/>
            </a:pPr>
            <a:r>
              <a:rPr lang="en-US" sz="1600" dirty="0" smtClean="0"/>
              <a:t>Products </a:t>
            </a:r>
            <a:r>
              <a:rPr lang="en-US" sz="1600" dirty="0"/>
              <a:t>– </a:t>
            </a:r>
            <a:r>
              <a:rPr lang="en-US" sz="1600" i="1" dirty="0" smtClean="0">
                <a:solidFill>
                  <a:srgbClr val="0070C0"/>
                </a:solidFill>
              </a:rPr>
              <a:t>From ideation to Industrialization </a:t>
            </a:r>
          </a:p>
          <a:p>
            <a:pPr marL="914400" lvl="1" indent="-457200">
              <a:buFont typeface="+mj-lt"/>
              <a:buAutoNum type="arabicPeriod"/>
            </a:pPr>
            <a:r>
              <a:rPr lang="en-US" sz="1600" dirty="0" smtClean="0"/>
              <a:t>Future –</a:t>
            </a:r>
            <a:r>
              <a:rPr lang="en-US" sz="1600" i="1" dirty="0" smtClean="0">
                <a:solidFill>
                  <a:srgbClr val="0070C0"/>
                </a:solidFill>
              </a:rPr>
              <a:t> AI eco-systems</a:t>
            </a:r>
          </a:p>
          <a:p>
            <a:pPr marL="914400" lvl="1" indent="-457200">
              <a:buFont typeface="+mj-lt"/>
              <a:buAutoNum type="arabicPeriod"/>
            </a:pPr>
            <a:endParaRPr lang="fr-BE" sz="1600" i="1" dirty="0">
              <a:solidFill>
                <a:srgbClr val="0070C0"/>
              </a:solidFill>
            </a:endParaRPr>
          </a:p>
          <a:p>
            <a:pPr marL="457200" indent="-457200">
              <a:buFont typeface="+mj-lt"/>
              <a:buAutoNum type="arabicPeriod"/>
            </a:pPr>
            <a:r>
              <a:rPr lang="fr-BE" sz="2000" i="1" dirty="0" smtClean="0">
                <a:solidFill>
                  <a:srgbClr val="0070C0"/>
                </a:solidFill>
              </a:rPr>
              <a:t>Use case</a:t>
            </a:r>
            <a:endParaRPr lang="en-US" sz="2000" i="1" dirty="0">
              <a:solidFill>
                <a:srgbClr val="0070C0"/>
              </a:solidFill>
            </a:endParaRPr>
          </a:p>
          <a:p>
            <a:pPr marL="457200" indent="-457200">
              <a:buFont typeface="+mj-lt"/>
              <a:buAutoNum type="arabicPeriod"/>
            </a:pPr>
            <a:endParaRPr lang="en-US" sz="1800" i="1" dirty="0">
              <a:solidFill>
                <a:srgbClr val="0070C0"/>
              </a:solidFill>
            </a:endParaRPr>
          </a:p>
          <a:p>
            <a:pPr marL="457200" indent="-457200">
              <a:buFont typeface="+mj-lt"/>
              <a:buAutoNum type="arabicPeriod"/>
            </a:pPr>
            <a:endParaRPr lang="en-US" sz="1800" i="1" dirty="0">
              <a:solidFill>
                <a:srgbClr val="0070C0"/>
              </a:solidFill>
            </a:endParaRPr>
          </a:p>
          <a:p>
            <a:pPr marL="0" indent="0">
              <a:buNone/>
            </a:pPr>
            <a:r>
              <a:rPr lang="en-US" sz="1800" i="1" dirty="0" smtClean="0">
                <a:solidFill>
                  <a:srgbClr val="0070C0"/>
                </a:solidFill>
              </a:rPr>
              <a:t> </a:t>
            </a:r>
            <a:endParaRPr lang="en-US" sz="1800" i="1" dirty="0">
              <a:solidFill>
                <a:srgbClr val="0070C0"/>
              </a:solidFill>
            </a:endParaRPr>
          </a:p>
          <a:p>
            <a:pPr marL="0" indent="0">
              <a:buNone/>
            </a:pPr>
            <a:endParaRPr lang="en-US" sz="1800" dirty="0" smtClean="0"/>
          </a:p>
        </p:txBody>
      </p:sp>
      <p:pic>
        <p:nvPicPr>
          <p:cNvPr id="5" name="Picture 2" descr="RÃ©sultat de recherche d'images pour &quot;torture data long enough confes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661" y="2018382"/>
            <a:ext cx="4177008" cy="31348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associÃ©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636" y="3794197"/>
            <a:ext cx="5204202" cy="251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335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62" y="62"/>
            <a:ext cx="12192000" cy="6857999"/>
          </a:xfrm>
          <a:solidFill>
            <a:schemeClr val="accent1"/>
          </a:solidFill>
        </p:spPr>
        <p:txBody>
          <a:bodyPr/>
          <a:lstStyle/>
          <a:p>
            <a:endParaRPr lang="en-US" dirty="0"/>
          </a:p>
        </p:txBody>
      </p:sp>
      <p:sp>
        <p:nvSpPr>
          <p:cNvPr id="3" name="Title 2"/>
          <p:cNvSpPr>
            <a:spLocks noGrp="1"/>
          </p:cNvSpPr>
          <p:nvPr>
            <p:ph type="title"/>
          </p:nvPr>
        </p:nvSpPr>
        <p:spPr/>
        <p:txBody>
          <a:bodyPr/>
          <a:lstStyle/>
          <a:p>
            <a:r>
              <a:rPr lang="en-US" dirty="0"/>
              <a:t>… Allianz as a company</a:t>
            </a:r>
          </a:p>
        </p:txBody>
      </p:sp>
      <p:sp>
        <p:nvSpPr>
          <p:cNvPr id="5" name="Date Placeholder 4"/>
          <p:cNvSpPr>
            <a:spLocks noGrp="1"/>
          </p:cNvSpPr>
          <p:nvPr>
            <p:ph type="dt" sz="half" idx="19"/>
          </p:nvPr>
        </p:nvSpPr>
        <p:spPr/>
        <p:txBody>
          <a:bodyPr/>
          <a:lstStyle/>
          <a:p>
            <a:fld id="{1153D9D2-4109-4658-A169-3AF16B615417}" type="datetime5">
              <a:rPr lang="en-US" smtClean="0"/>
              <a:t>11-Mar-20</a:t>
            </a:fld>
            <a:endParaRPr lang="en-GB"/>
          </a:p>
        </p:txBody>
      </p:sp>
      <p:sp>
        <p:nvSpPr>
          <p:cNvPr id="6" name="Footer Placeholder 5"/>
          <p:cNvSpPr>
            <a:spLocks noGrp="1"/>
          </p:cNvSpPr>
          <p:nvPr>
            <p:ph type="ftr" sz="quarter" idx="20"/>
          </p:nvPr>
        </p:nvSpPr>
        <p:spPr/>
        <p:txBody>
          <a:bodyPr/>
          <a:lstStyle/>
          <a:p>
            <a:r>
              <a:rPr lang="en-GB" noProof="0" dirty="0"/>
              <a:t>File name | department | author </a:t>
            </a:r>
          </a:p>
        </p:txBody>
      </p:sp>
      <p:sp>
        <p:nvSpPr>
          <p:cNvPr id="7" name="Slide Number Placeholder 6"/>
          <p:cNvSpPr>
            <a:spLocks noGrp="1"/>
          </p:cNvSpPr>
          <p:nvPr>
            <p:ph type="sldNum" sz="quarter" idx="21"/>
          </p:nvPr>
        </p:nvSpPr>
        <p:spPr/>
        <p:txBody>
          <a:bodyPr/>
          <a:lstStyle/>
          <a:p>
            <a:fld id="{61201FF1-C63B-412E-ABF0-3D0E918900AC}" type="slidenum">
              <a:rPr lang="en-GB" smtClean="0"/>
              <a:pPr/>
              <a:t>4</a:t>
            </a:fld>
            <a:endParaRPr lang="en-GB" dirty="0"/>
          </a:p>
        </p:txBody>
      </p:sp>
      <p:sp>
        <p:nvSpPr>
          <p:cNvPr id="13" name="Right Arrow Callout 9"/>
          <p:cNvSpPr/>
          <p:nvPr/>
        </p:nvSpPr>
        <p:spPr>
          <a:xfrm>
            <a:off x="1473696" y="1979519"/>
            <a:ext cx="8295267" cy="1731284"/>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8308 w 2098525"/>
              <a:gd name="connsiteY5" fmla="*/ 103228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525" h="2077980">
                <a:moveTo>
                  <a:pt x="0" y="0"/>
                </a:moveTo>
                <a:lnTo>
                  <a:pt x="2098525" y="0"/>
                </a:lnTo>
                <a:lnTo>
                  <a:pt x="2098525" y="739221"/>
                </a:lnTo>
                <a:lnTo>
                  <a:pt x="2098525" y="739221"/>
                </a:lnTo>
                <a:lnTo>
                  <a:pt x="2098525" y="739221"/>
                </a:lnTo>
                <a:cubicBezTo>
                  <a:pt x="2098453" y="836910"/>
                  <a:pt x="2098380" y="934600"/>
                  <a:pt x="2098308" y="1032289"/>
                </a:cubicBezTo>
                <a:cubicBezTo>
                  <a:pt x="2098380" y="1134446"/>
                  <a:pt x="2098453" y="1236602"/>
                  <a:pt x="2098525" y="1338759"/>
                </a:cubicBezTo>
                <a:lnTo>
                  <a:pt x="2098525" y="1338759"/>
                </a:lnTo>
                <a:lnTo>
                  <a:pt x="2098525" y="1338759"/>
                </a:lnTo>
                <a:lnTo>
                  <a:pt x="2098525" y="2077980"/>
                </a:lnTo>
                <a:lnTo>
                  <a:pt x="0" y="2077980"/>
                </a:lnTo>
                <a:lnTo>
                  <a:pt x="0" y="0"/>
                </a:lnTo>
                <a:close/>
              </a:path>
            </a:pathLst>
          </a:custGeom>
          <a:solidFill>
            <a:schemeClr val="accent1"/>
          </a:solidFill>
          <a:ln w="9525">
            <a:no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grpSp>
        <p:nvGrpSpPr>
          <p:cNvPr id="37" name="Gruppierung 36"/>
          <p:cNvGrpSpPr/>
          <p:nvPr/>
        </p:nvGrpSpPr>
        <p:grpSpPr>
          <a:xfrm>
            <a:off x="1911782" y="3694424"/>
            <a:ext cx="8368437" cy="2308050"/>
            <a:chOff x="1901231" y="3275673"/>
            <a:chExt cx="8367348" cy="2308584"/>
          </a:xfrm>
        </p:grpSpPr>
        <p:sp>
          <p:nvSpPr>
            <p:cNvPr id="10" name="Right Arrow Callout 9"/>
            <p:cNvSpPr/>
            <p:nvPr/>
          </p:nvSpPr>
          <p:spPr>
            <a:xfrm rot="16200000">
              <a:off x="1794220" y="3382684"/>
              <a:ext cx="2308584" cy="2094562"/>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0308" h="2077980">
                  <a:moveTo>
                    <a:pt x="0" y="0"/>
                  </a:moveTo>
                  <a:lnTo>
                    <a:pt x="2098525" y="0"/>
                  </a:lnTo>
                  <a:lnTo>
                    <a:pt x="2098525" y="739221"/>
                  </a:lnTo>
                  <a:lnTo>
                    <a:pt x="2098525" y="739221"/>
                  </a:lnTo>
                  <a:lnTo>
                    <a:pt x="2098525" y="739221"/>
                  </a:lnTo>
                  <a:lnTo>
                    <a:pt x="2290308" y="1049027"/>
                  </a:lnTo>
                  <a:lnTo>
                    <a:pt x="2098525" y="1338759"/>
                  </a:lnTo>
                  <a:lnTo>
                    <a:pt x="2098525" y="1338759"/>
                  </a:lnTo>
                  <a:lnTo>
                    <a:pt x="2098525" y="1338759"/>
                  </a:lnTo>
                  <a:lnTo>
                    <a:pt x="2098525" y="2077980"/>
                  </a:lnTo>
                  <a:lnTo>
                    <a:pt x="0" y="2077980"/>
                  </a:lnTo>
                  <a:lnTo>
                    <a:pt x="0" y="0"/>
                  </a:lnTo>
                  <a:close/>
                </a:path>
              </a:pathLst>
            </a:cu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14" name="Right Arrow Callout 9"/>
            <p:cNvSpPr/>
            <p:nvPr/>
          </p:nvSpPr>
          <p:spPr>
            <a:xfrm rot="16200000">
              <a:off x="3890887" y="3382686"/>
              <a:ext cx="2308582" cy="209456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0308" h="2077980">
                  <a:moveTo>
                    <a:pt x="0" y="0"/>
                  </a:moveTo>
                  <a:lnTo>
                    <a:pt x="2098525" y="0"/>
                  </a:lnTo>
                  <a:lnTo>
                    <a:pt x="2098525" y="739221"/>
                  </a:lnTo>
                  <a:lnTo>
                    <a:pt x="2098525" y="739221"/>
                  </a:lnTo>
                  <a:lnTo>
                    <a:pt x="2098525" y="739221"/>
                  </a:lnTo>
                  <a:lnTo>
                    <a:pt x="2290308" y="1049027"/>
                  </a:lnTo>
                  <a:lnTo>
                    <a:pt x="2098525" y="1338759"/>
                  </a:lnTo>
                  <a:lnTo>
                    <a:pt x="2098525" y="1338759"/>
                  </a:lnTo>
                  <a:lnTo>
                    <a:pt x="2098525" y="1338759"/>
                  </a:lnTo>
                  <a:lnTo>
                    <a:pt x="2098525" y="2077980"/>
                  </a:lnTo>
                  <a:lnTo>
                    <a:pt x="0" y="2077980"/>
                  </a:lnTo>
                  <a:lnTo>
                    <a:pt x="0" y="0"/>
                  </a:lnTo>
                  <a:close/>
                </a:path>
              </a:pathLst>
            </a:cu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15" name="Right Arrow Callout 9"/>
            <p:cNvSpPr/>
            <p:nvPr/>
          </p:nvSpPr>
          <p:spPr>
            <a:xfrm rot="16200000">
              <a:off x="5980399" y="3382686"/>
              <a:ext cx="2308582" cy="209456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0308" h="2077980">
                  <a:moveTo>
                    <a:pt x="0" y="0"/>
                  </a:moveTo>
                  <a:lnTo>
                    <a:pt x="2098525" y="0"/>
                  </a:lnTo>
                  <a:lnTo>
                    <a:pt x="2098525" y="739221"/>
                  </a:lnTo>
                  <a:lnTo>
                    <a:pt x="2098525" y="739221"/>
                  </a:lnTo>
                  <a:lnTo>
                    <a:pt x="2098525" y="739221"/>
                  </a:lnTo>
                  <a:lnTo>
                    <a:pt x="2290308" y="1049027"/>
                  </a:lnTo>
                  <a:lnTo>
                    <a:pt x="2098525" y="1338759"/>
                  </a:lnTo>
                  <a:lnTo>
                    <a:pt x="2098525" y="1338759"/>
                  </a:lnTo>
                  <a:lnTo>
                    <a:pt x="2098525" y="1338759"/>
                  </a:lnTo>
                  <a:lnTo>
                    <a:pt x="2098525" y="2077980"/>
                  </a:lnTo>
                  <a:lnTo>
                    <a:pt x="0" y="2077980"/>
                  </a:lnTo>
                  <a:lnTo>
                    <a:pt x="0" y="0"/>
                  </a:lnTo>
                  <a:close/>
                </a:path>
              </a:pathLst>
            </a:cu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16" name="Right Arrow Callout 9"/>
            <p:cNvSpPr/>
            <p:nvPr/>
          </p:nvSpPr>
          <p:spPr>
            <a:xfrm rot="16200000">
              <a:off x="8067008" y="3382686"/>
              <a:ext cx="2308582" cy="209456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0308" h="2077980">
                  <a:moveTo>
                    <a:pt x="0" y="0"/>
                  </a:moveTo>
                  <a:lnTo>
                    <a:pt x="2098525" y="0"/>
                  </a:lnTo>
                  <a:lnTo>
                    <a:pt x="2098525" y="739221"/>
                  </a:lnTo>
                  <a:lnTo>
                    <a:pt x="2098525" y="739221"/>
                  </a:lnTo>
                  <a:lnTo>
                    <a:pt x="2098525" y="739221"/>
                  </a:lnTo>
                  <a:lnTo>
                    <a:pt x="2290308" y="1049027"/>
                  </a:lnTo>
                  <a:lnTo>
                    <a:pt x="2098525" y="1338759"/>
                  </a:lnTo>
                  <a:lnTo>
                    <a:pt x="2098525" y="1338759"/>
                  </a:lnTo>
                  <a:lnTo>
                    <a:pt x="2098525" y="1338759"/>
                  </a:lnTo>
                  <a:lnTo>
                    <a:pt x="2098525" y="2077980"/>
                  </a:lnTo>
                  <a:lnTo>
                    <a:pt x="0" y="2077980"/>
                  </a:lnTo>
                  <a:lnTo>
                    <a:pt x="0" y="0"/>
                  </a:lnTo>
                  <a:close/>
                </a:path>
              </a:pathLst>
            </a:cu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grpSp>
      <p:pic>
        <p:nvPicPr>
          <p:cNvPr id="8" name="Bild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49355" y="1368488"/>
            <a:ext cx="7293414" cy="2101803"/>
          </a:xfrm>
          <a:prstGeom prst="rect">
            <a:avLst/>
          </a:prstGeom>
        </p:spPr>
      </p:pic>
      <p:sp>
        <p:nvSpPr>
          <p:cNvPr id="9" name="Textfeld 8"/>
          <p:cNvSpPr txBox="1"/>
          <p:nvPr/>
        </p:nvSpPr>
        <p:spPr>
          <a:xfrm>
            <a:off x="2021700" y="5111056"/>
            <a:ext cx="1874230" cy="791737"/>
          </a:xfrm>
          <a:prstGeom prst="rect">
            <a:avLst/>
          </a:prstGeom>
        </p:spPr>
        <p:txBody>
          <a:bodyPr vert="horz" wrap="square" lIns="72000" tIns="72000" rIns="72000" bIns="72000" rtlCol="0">
            <a:spAutoFit/>
          </a:bodyPr>
          <a:lstStyle/>
          <a:p>
            <a:pPr>
              <a:spcBef>
                <a:spcPts val="504"/>
              </a:spcBef>
            </a:pPr>
            <a:r>
              <a:rPr lang="en-US" sz="1200" dirty="0">
                <a:solidFill>
                  <a:schemeClr val="tx2"/>
                </a:solidFill>
              </a:rPr>
              <a:t>In business for </a:t>
            </a:r>
            <a:br>
              <a:rPr lang="en-US" sz="1200" dirty="0">
                <a:solidFill>
                  <a:schemeClr val="tx2"/>
                </a:solidFill>
              </a:rPr>
            </a:br>
            <a:r>
              <a:rPr lang="en-US" sz="1200" b="1" dirty="0">
                <a:solidFill>
                  <a:schemeClr val="tx2"/>
                </a:solidFill>
              </a:rPr>
              <a:t>over 125 years. </a:t>
            </a:r>
          </a:p>
          <a:p>
            <a:endParaRPr lang="de-DE" sz="1800" dirty="0"/>
          </a:p>
        </p:txBody>
      </p:sp>
      <p:pic>
        <p:nvPicPr>
          <p:cNvPr id="11" name="Bild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21642" y="4188204"/>
            <a:ext cx="643833" cy="977603"/>
          </a:xfrm>
          <a:prstGeom prst="rect">
            <a:avLst/>
          </a:prstGeom>
        </p:spPr>
      </p:pic>
      <p:sp>
        <p:nvSpPr>
          <p:cNvPr id="18" name="Textfeld 17"/>
          <p:cNvSpPr txBox="1"/>
          <p:nvPr/>
        </p:nvSpPr>
        <p:spPr>
          <a:xfrm>
            <a:off x="4094770" y="5111056"/>
            <a:ext cx="2014754" cy="791737"/>
          </a:xfrm>
          <a:prstGeom prst="rect">
            <a:avLst/>
          </a:prstGeom>
        </p:spPr>
        <p:txBody>
          <a:bodyPr vert="horz" wrap="square" lIns="72000" tIns="72000" rIns="72000" bIns="72000" rtlCol="0">
            <a:spAutoFit/>
          </a:bodyPr>
          <a:lstStyle/>
          <a:p>
            <a:r>
              <a:rPr lang="en-US" altLang="en-US" sz="1200" b="1" dirty="0">
                <a:solidFill>
                  <a:schemeClr val="tx2"/>
                </a:solidFill>
              </a:rPr>
              <a:t>Europe’s largest insurer </a:t>
            </a:r>
            <a:r>
              <a:rPr lang="en-US" altLang="en-US" sz="1200" dirty="0">
                <a:solidFill>
                  <a:schemeClr val="tx2"/>
                </a:solidFill>
              </a:rPr>
              <a:t>based on market value. </a:t>
            </a:r>
          </a:p>
          <a:p>
            <a:endParaRPr lang="de-DE" sz="1800" dirty="0"/>
          </a:p>
        </p:txBody>
      </p:sp>
      <p:sp>
        <p:nvSpPr>
          <p:cNvPr id="20" name="Textfeld 19"/>
          <p:cNvSpPr txBox="1"/>
          <p:nvPr/>
        </p:nvSpPr>
        <p:spPr>
          <a:xfrm>
            <a:off x="6197114" y="5111056"/>
            <a:ext cx="2014756" cy="699242"/>
          </a:xfrm>
          <a:prstGeom prst="rect">
            <a:avLst/>
          </a:prstGeom>
        </p:spPr>
        <p:txBody>
          <a:bodyPr vert="horz" wrap="square" lIns="72000" tIns="72000" rIns="72000" bIns="72000" rtlCol="0">
            <a:spAutoFit/>
          </a:bodyPr>
          <a:lstStyle/>
          <a:p>
            <a:pPr>
              <a:buClr>
                <a:schemeClr val="bg1"/>
              </a:buClr>
            </a:pPr>
            <a:r>
              <a:rPr lang="en-US" sz="1200" dirty="0" smtClean="0">
                <a:solidFill>
                  <a:schemeClr val="tx2"/>
                </a:solidFill>
              </a:rPr>
              <a:t>One of the largest</a:t>
            </a:r>
            <a:endParaRPr lang="en-US" sz="1200" b="1" dirty="0">
              <a:solidFill>
                <a:schemeClr val="tx2"/>
              </a:solidFill>
            </a:endParaRPr>
          </a:p>
          <a:p>
            <a:pPr>
              <a:buClr>
                <a:schemeClr val="bg1"/>
              </a:buClr>
            </a:pPr>
            <a:r>
              <a:rPr lang="en-US" sz="1200" b="1" dirty="0">
                <a:solidFill>
                  <a:schemeClr val="tx2"/>
                </a:solidFill>
              </a:rPr>
              <a:t>asset managers </a:t>
            </a:r>
          </a:p>
          <a:p>
            <a:pPr>
              <a:buClr>
                <a:schemeClr val="bg1"/>
              </a:buClr>
            </a:pPr>
            <a:r>
              <a:rPr lang="en-US" sz="1200" dirty="0" smtClean="0">
                <a:solidFill>
                  <a:schemeClr val="tx2"/>
                </a:solidFill>
              </a:rPr>
              <a:t>In the world.</a:t>
            </a:r>
            <a:endParaRPr lang="de-DE" sz="1200" dirty="0">
              <a:solidFill>
                <a:schemeClr val="tx2"/>
              </a:solidFill>
            </a:endParaRPr>
          </a:p>
        </p:txBody>
      </p:sp>
      <p:pic>
        <p:nvPicPr>
          <p:cNvPr id="22" name="Picture 6"/>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6912711" y="4300218"/>
            <a:ext cx="485275" cy="771013"/>
          </a:xfrm>
          <a:prstGeom prst="rect">
            <a:avLst/>
          </a:prstGeom>
          <a:noFill/>
          <a:extLst>
            <a:ext uri="{909E8E84-426E-40DD-AFC4-6F175D3DCCD1}">
              <a14:hiddenFill xmlns:a14="http://schemas.microsoft.com/office/drawing/2010/main">
                <a:solidFill>
                  <a:srgbClr val="FFFFFF"/>
                </a:solidFill>
              </a14:hiddenFill>
            </a:ext>
          </a:extLst>
        </p:spPr>
      </p:pic>
      <p:sp>
        <p:nvSpPr>
          <p:cNvPr id="21" name="Textfeld 20"/>
          <p:cNvSpPr txBox="1"/>
          <p:nvPr/>
        </p:nvSpPr>
        <p:spPr>
          <a:xfrm>
            <a:off x="8257275" y="5111117"/>
            <a:ext cx="2182004" cy="976177"/>
          </a:xfrm>
          <a:prstGeom prst="rect">
            <a:avLst/>
          </a:prstGeom>
        </p:spPr>
        <p:txBody>
          <a:bodyPr vert="horz" wrap="square" lIns="72000" tIns="72000" rIns="72000" bIns="72000" rtlCol="0">
            <a:spAutoFit/>
          </a:bodyPr>
          <a:lstStyle/>
          <a:p>
            <a:pPr lvl="0" defTabSz="914400" fontAlgn="base">
              <a:spcBef>
                <a:spcPct val="0"/>
              </a:spcBef>
              <a:buClr>
                <a:srgbClr val="96DCFA"/>
              </a:buClr>
            </a:pPr>
            <a:r>
              <a:rPr lang="en-US" sz="1200" b="1" dirty="0">
                <a:solidFill>
                  <a:schemeClr val="tx2"/>
                </a:solidFill>
                <a:latin typeface="Arial" charset="0"/>
              </a:rPr>
              <a:t>Trusted Partner </a:t>
            </a:r>
          </a:p>
          <a:p>
            <a:pPr lvl="0" defTabSz="914400" fontAlgn="base">
              <a:spcBef>
                <a:spcPct val="0"/>
              </a:spcBef>
              <a:buClr>
                <a:srgbClr val="96DCFA"/>
              </a:buClr>
            </a:pPr>
            <a:r>
              <a:rPr lang="en-US" sz="1200" dirty="0">
                <a:solidFill>
                  <a:schemeClr val="tx2"/>
                </a:solidFill>
                <a:latin typeface="Arial" charset="0"/>
              </a:rPr>
              <a:t>for more than</a:t>
            </a:r>
          </a:p>
          <a:p>
            <a:pPr lvl="0" defTabSz="914400" fontAlgn="base">
              <a:spcBef>
                <a:spcPct val="0"/>
              </a:spcBef>
              <a:buClr>
                <a:srgbClr val="96DCFA"/>
              </a:buClr>
            </a:pPr>
            <a:r>
              <a:rPr lang="en-US" sz="1200" b="1" dirty="0" smtClean="0">
                <a:solidFill>
                  <a:schemeClr val="tx2"/>
                </a:solidFill>
                <a:latin typeface="Arial" charset="0"/>
              </a:rPr>
              <a:t>88 </a:t>
            </a:r>
            <a:r>
              <a:rPr lang="en-US" sz="1200" b="1" dirty="0">
                <a:solidFill>
                  <a:schemeClr val="tx2"/>
                </a:solidFill>
                <a:latin typeface="Arial" charset="0"/>
              </a:rPr>
              <a:t>million </a:t>
            </a:r>
            <a:r>
              <a:rPr lang="en-US" sz="1200" dirty="0">
                <a:solidFill>
                  <a:schemeClr val="tx2"/>
                </a:solidFill>
                <a:latin typeface="Arial" charset="0"/>
              </a:rPr>
              <a:t>customers.</a:t>
            </a:r>
          </a:p>
          <a:p>
            <a:endParaRPr lang="de-DE" sz="1800" dirty="0"/>
          </a:p>
        </p:txBody>
      </p:sp>
      <p:pic>
        <p:nvPicPr>
          <p:cNvPr id="23" name="Picture 5"/>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8864591" y="4252321"/>
            <a:ext cx="744495" cy="818913"/>
          </a:xfrm>
          <a:prstGeom prst="rect">
            <a:avLst/>
          </a:prstGeom>
          <a:noFill/>
          <a:extLst>
            <a:ext uri="{909E8E84-426E-40DD-AFC4-6F175D3DCCD1}">
              <a14:hiddenFill xmlns:a14="http://schemas.microsoft.com/office/drawing/2010/main">
                <a:solidFill>
                  <a:srgbClr val="FFFFFF"/>
                </a:solidFill>
              </a14:hiddenFill>
            </a:ext>
          </a:extLst>
        </p:spPr>
      </p:pic>
      <p:sp>
        <p:nvSpPr>
          <p:cNvPr id="24" name="Textfeld 23"/>
          <p:cNvSpPr txBox="1"/>
          <p:nvPr/>
        </p:nvSpPr>
        <p:spPr>
          <a:xfrm>
            <a:off x="9317657" y="2328546"/>
            <a:ext cx="2121929" cy="884070"/>
          </a:xfrm>
          <a:prstGeom prst="rect">
            <a:avLst/>
          </a:prstGeom>
        </p:spPr>
        <p:txBody>
          <a:bodyPr vert="horz" wrap="square" lIns="72000" tIns="72000" rIns="72000" bIns="72000" rtlCol="0">
            <a:spAutoFit/>
          </a:bodyPr>
          <a:lstStyle/>
          <a:p>
            <a:pPr lvl="0" defTabSz="914400" fontAlgn="base">
              <a:spcBef>
                <a:spcPct val="0"/>
              </a:spcBef>
              <a:buClr>
                <a:srgbClr val="96DCFA"/>
              </a:buClr>
            </a:pPr>
            <a:r>
              <a:rPr lang="en-US" sz="1000" dirty="0">
                <a:solidFill>
                  <a:schemeClr val="tx2"/>
                </a:solidFill>
                <a:latin typeface="Arial" charset="0"/>
              </a:rPr>
              <a:t>Allianz SE is the holding company </a:t>
            </a:r>
            <a:br>
              <a:rPr lang="en-US" sz="1000" dirty="0">
                <a:solidFill>
                  <a:schemeClr val="tx2"/>
                </a:solidFill>
                <a:latin typeface="Arial" charset="0"/>
              </a:rPr>
            </a:br>
            <a:r>
              <a:rPr lang="en-US" sz="1000" dirty="0">
                <a:solidFill>
                  <a:schemeClr val="tx2"/>
                </a:solidFill>
                <a:latin typeface="Arial" charset="0"/>
              </a:rPr>
              <a:t>of Allianz Group and has its global headquarters in Munich.</a:t>
            </a:r>
          </a:p>
          <a:p>
            <a:endParaRPr lang="de-DE" sz="1800" dirty="0"/>
          </a:p>
        </p:txBody>
      </p:sp>
      <p:grpSp>
        <p:nvGrpSpPr>
          <p:cNvPr id="32" name="Gruppierung 31"/>
          <p:cNvGrpSpPr/>
          <p:nvPr/>
        </p:nvGrpSpPr>
        <p:grpSpPr>
          <a:xfrm>
            <a:off x="4794076" y="4157747"/>
            <a:ext cx="475482" cy="913426"/>
            <a:chOff x="3652136" y="3886425"/>
            <a:chExt cx="475420" cy="913638"/>
          </a:xfrm>
        </p:grpSpPr>
        <p:sp>
          <p:nvSpPr>
            <p:cNvPr id="28" name="Rechteck 27"/>
            <p:cNvSpPr/>
            <p:nvPr/>
          </p:nvSpPr>
          <p:spPr>
            <a:xfrm>
              <a:off x="3652136" y="4196768"/>
              <a:ext cx="120856" cy="603295"/>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a:p>
          </p:txBody>
        </p:sp>
        <p:sp>
          <p:nvSpPr>
            <p:cNvPr id="29" name="Rechteck 28"/>
            <p:cNvSpPr/>
            <p:nvPr/>
          </p:nvSpPr>
          <p:spPr>
            <a:xfrm>
              <a:off x="3850837" y="3886425"/>
              <a:ext cx="123294" cy="913638"/>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a:p>
          </p:txBody>
        </p:sp>
        <p:sp>
          <p:nvSpPr>
            <p:cNvPr id="30" name="Rechteck 29"/>
            <p:cNvSpPr/>
            <p:nvPr/>
          </p:nvSpPr>
          <p:spPr>
            <a:xfrm>
              <a:off x="4030306" y="4393741"/>
              <a:ext cx="97250" cy="406322"/>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a:p>
          </p:txBody>
        </p:sp>
      </p:grpSp>
    </p:spTree>
    <p:extLst>
      <p:ext uri="{BB962C8B-B14F-4D97-AF65-F5344CB8AC3E}">
        <p14:creationId xmlns:p14="http://schemas.microsoft.com/office/powerpoint/2010/main" val="3333665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hteck 88"/>
          <p:cNvSpPr/>
          <p:nvPr/>
        </p:nvSpPr>
        <p:spPr>
          <a:xfrm>
            <a:off x="63" y="0"/>
            <a:ext cx="8650817" cy="768172"/>
          </a:xfrm>
          <a:prstGeom prst="rect">
            <a:avLst/>
          </a:prstGeo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el 1"/>
          <p:cNvSpPr>
            <a:spLocks noGrp="1"/>
          </p:cNvSpPr>
          <p:nvPr>
            <p:ph type="title"/>
          </p:nvPr>
        </p:nvSpPr>
        <p:spPr/>
        <p:txBody>
          <a:bodyPr/>
          <a:lstStyle/>
          <a:p>
            <a:r>
              <a:rPr lang="en-GB" dirty="0"/>
              <a:t>… </a:t>
            </a:r>
            <a:r>
              <a:rPr lang="en-GB" dirty="0" err="1"/>
              <a:t>allianz</a:t>
            </a:r>
            <a:r>
              <a:rPr lang="en-GB" dirty="0"/>
              <a:t> as an innovative insurer</a:t>
            </a:r>
          </a:p>
        </p:txBody>
      </p:sp>
      <p:sp>
        <p:nvSpPr>
          <p:cNvPr id="23" name="Inhaltsplatzhalter 22"/>
          <p:cNvSpPr>
            <a:spLocks noGrp="1"/>
          </p:cNvSpPr>
          <p:nvPr>
            <p:ph sz="quarter" idx="13"/>
          </p:nvPr>
        </p:nvSpPr>
        <p:spPr>
          <a:xfrm>
            <a:off x="508861" y="4322296"/>
            <a:ext cx="2544000" cy="2046817"/>
          </a:xfrm>
        </p:spPr>
        <p:txBody>
          <a:bodyPr/>
          <a:lstStyle/>
          <a:p>
            <a:pPr>
              <a:lnSpc>
                <a:spcPct val="100000"/>
              </a:lnSpc>
            </a:pPr>
            <a:r>
              <a:rPr lang="en-US" altLang="en-US" sz="1400" b="1" dirty="0"/>
              <a:t>Allianz</a:t>
            </a:r>
            <a:r>
              <a:rPr lang="en-US" altLang="en-US" sz="1400" dirty="0"/>
              <a:t> is continuously </a:t>
            </a:r>
            <a:br>
              <a:rPr lang="en-US" altLang="en-US" sz="1400" dirty="0"/>
            </a:br>
            <a:r>
              <a:rPr lang="en-US" altLang="en-US" sz="1400" dirty="0" smtClean="0"/>
              <a:t>developing </a:t>
            </a:r>
            <a:r>
              <a:rPr lang="en-US" altLang="en-US" sz="1400" dirty="0"/>
              <a:t>innovative products, e.g. for </a:t>
            </a:r>
            <a:r>
              <a:rPr lang="en-US" altLang="en-US" sz="1400" b="1" dirty="0"/>
              <a:t>smart homes.</a:t>
            </a:r>
          </a:p>
        </p:txBody>
      </p:sp>
      <p:sp>
        <p:nvSpPr>
          <p:cNvPr id="24" name="Inhaltsplatzhalter 23"/>
          <p:cNvSpPr>
            <a:spLocks noGrp="1"/>
          </p:cNvSpPr>
          <p:nvPr>
            <p:ph sz="quarter" idx="14"/>
          </p:nvPr>
        </p:nvSpPr>
        <p:spPr>
          <a:xfrm>
            <a:off x="3293128" y="4333889"/>
            <a:ext cx="2544000" cy="2046817"/>
          </a:xfrm>
        </p:spPr>
        <p:txBody>
          <a:bodyPr/>
          <a:lstStyle/>
          <a:p>
            <a:pPr>
              <a:lnSpc>
                <a:spcPct val="100000"/>
              </a:lnSpc>
            </a:pPr>
            <a:r>
              <a:rPr lang="en-US" altLang="en-US" sz="1400" b="1" dirty="0"/>
              <a:t>Allianz</a:t>
            </a:r>
            <a:r>
              <a:rPr lang="en-US" altLang="en-US" sz="1400" dirty="0"/>
              <a:t> insures major</a:t>
            </a:r>
            <a:br>
              <a:rPr lang="en-US" altLang="en-US" sz="1400" dirty="0"/>
            </a:br>
            <a:r>
              <a:rPr lang="en-US" altLang="en-US" sz="1400" b="1" dirty="0"/>
              <a:t>Hollywood</a:t>
            </a:r>
            <a:r>
              <a:rPr lang="en-US" altLang="en-US" sz="1400" dirty="0"/>
              <a:t> and </a:t>
            </a:r>
            <a:r>
              <a:rPr lang="en-US" altLang="en-US" sz="1400" b="1" dirty="0"/>
              <a:t>Bollywood</a:t>
            </a:r>
            <a:r>
              <a:rPr lang="en-US" altLang="en-US" sz="1400" dirty="0"/>
              <a:t/>
            </a:r>
            <a:br>
              <a:rPr lang="en-US" altLang="en-US" sz="1400" dirty="0"/>
            </a:br>
            <a:r>
              <a:rPr lang="en-US" altLang="en-US" sz="1400" dirty="0"/>
              <a:t>movies including all 24</a:t>
            </a:r>
            <a:br>
              <a:rPr lang="en-US" altLang="en-US" sz="1400" dirty="0"/>
            </a:br>
            <a:r>
              <a:rPr lang="en-US" altLang="en-US" sz="1400" dirty="0"/>
              <a:t>James Bond productions.</a:t>
            </a:r>
          </a:p>
        </p:txBody>
      </p:sp>
      <p:pic>
        <p:nvPicPr>
          <p:cNvPr id="9" name="Bildplatzhalter 8"/>
          <p:cNvPicPr>
            <a:picLocks noGrp="1"/>
          </p:cNvPicPr>
          <p:nvPr>
            <p:ph type="pic" sz="quarter" idx="23"/>
          </p:nvPr>
        </p:nvPicPr>
        <p:blipFill rotWithShape="1">
          <a:blip r:embed="rId3" cstate="screen">
            <a:extLst>
              <a:ext uri="{28A0092B-C50C-407E-A947-70E740481C1C}">
                <a14:useLocalDpi xmlns:a14="http://schemas.microsoft.com/office/drawing/2010/main"/>
              </a:ext>
            </a:extLst>
          </a:blip>
          <a:srcRect/>
          <a:stretch/>
        </p:blipFill>
        <p:spPr>
          <a:xfrm>
            <a:off x="3293128" y="2030818"/>
            <a:ext cx="2520328" cy="1799582"/>
          </a:xfrm>
        </p:spPr>
      </p:pic>
      <p:sp>
        <p:nvSpPr>
          <p:cNvPr id="4" name="Inhaltsplatzhalter 3"/>
          <p:cNvSpPr>
            <a:spLocks noGrp="1"/>
          </p:cNvSpPr>
          <p:nvPr>
            <p:ph sz="quarter" idx="25"/>
          </p:nvPr>
        </p:nvSpPr>
        <p:spPr>
          <a:xfrm>
            <a:off x="8961770" y="4333889"/>
            <a:ext cx="2552700" cy="2046817"/>
          </a:xfrm>
        </p:spPr>
        <p:txBody>
          <a:bodyPr/>
          <a:lstStyle/>
          <a:p>
            <a:pPr>
              <a:lnSpc>
                <a:spcPct val="100000"/>
              </a:lnSpc>
            </a:pPr>
            <a:r>
              <a:rPr lang="en-US" altLang="en-US" sz="1400" b="1" dirty="0"/>
              <a:t>Allianz</a:t>
            </a:r>
            <a:r>
              <a:rPr lang="en-US" altLang="en-US" sz="1400" dirty="0"/>
              <a:t> offers financial solutions </a:t>
            </a:r>
            <a:r>
              <a:rPr lang="en-US" altLang="en-US" sz="1400" dirty="0" smtClean="0"/>
              <a:t>to over </a:t>
            </a:r>
            <a:r>
              <a:rPr lang="en-US" altLang="en-US" sz="1400" b="1" dirty="0" smtClean="0"/>
              <a:t>58 </a:t>
            </a:r>
            <a:r>
              <a:rPr lang="en-US" altLang="en-US" sz="1400" b="1" dirty="0"/>
              <a:t>million </a:t>
            </a:r>
            <a:r>
              <a:rPr lang="en-US" altLang="en-US" sz="1400" dirty="0"/>
              <a:t>low-income people in Africa, Asia and Latin America.</a:t>
            </a:r>
          </a:p>
          <a:p>
            <a:endParaRPr lang="en-US" dirty="0"/>
          </a:p>
        </p:txBody>
      </p:sp>
      <p:sp>
        <p:nvSpPr>
          <p:cNvPr id="101" name="Datumsplatzhalter 100"/>
          <p:cNvSpPr>
            <a:spLocks noGrp="1"/>
          </p:cNvSpPr>
          <p:nvPr>
            <p:ph type="dt" sz="half" idx="27"/>
          </p:nvPr>
        </p:nvSpPr>
        <p:spPr/>
        <p:txBody>
          <a:bodyPr/>
          <a:lstStyle/>
          <a:p>
            <a:fld id="{F16A7A1E-8123-4A44-8AC2-8DB5509117AF}" type="datetime5">
              <a:rPr lang="en-US" smtClean="0"/>
              <a:pPr/>
              <a:t>11-Mar-20</a:t>
            </a:fld>
            <a:endParaRPr lang="en-GB" dirty="0"/>
          </a:p>
        </p:txBody>
      </p:sp>
      <p:sp>
        <p:nvSpPr>
          <p:cNvPr id="18" name="Fußzeilenplatzhalter 17"/>
          <p:cNvSpPr>
            <a:spLocks noGrp="1"/>
          </p:cNvSpPr>
          <p:nvPr>
            <p:ph type="ftr" sz="quarter" idx="28"/>
          </p:nvPr>
        </p:nvSpPr>
        <p:spPr/>
        <p:txBody>
          <a:bodyPr/>
          <a:lstStyle/>
          <a:p>
            <a:r>
              <a:rPr lang="en-GB" dirty="0"/>
              <a:t>File name | department | Author </a:t>
            </a:r>
          </a:p>
        </p:txBody>
      </p:sp>
      <p:sp>
        <p:nvSpPr>
          <p:cNvPr id="19" name="Foliennummernplatzhalter 18"/>
          <p:cNvSpPr>
            <a:spLocks noGrp="1"/>
          </p:cNvSpPr>
          <p:nvPr>
            <p:ph type="sldNum" sz="quarter" idx="29"/>
          </p:nvPr>
        </p:nvSpPr>
        <p:spPr/>
        <p:txBody>
          <a:bodyPr/>
          <a:lstStyle/>
          <a:p>
            <a:fld id="{61201FF1-C63B-412E-ABF0-3D0E918900AC}" type="slidenum">
              <a:rPr lang="en-GB" smtClean="0"/>
              <a:pPr/>
              <a:t>5</a:t>
            </a:fld>
            <a:endParaRPr lang="en-GB" dirty="0"/>
          </a:p>
        </p:txBody>
      </p:sp>
      <p:sp>
        <p:nvSpPr>
          <p:cNvPr id="140" name="Rechteck 139"/>
          <p:cNvSpPr/>
          <p:nvPr/>
        </p:nvSpPr>
        <p:spPr>
          <a:xfrm>
            <a:off x="12324450" y="189452"/>
            <a:ext cx="280970" cy="296466"/>
          </a:xfrm>
          <a:prstGeom prst="rect">
            <a:avLst/>
          </a:prstGeom>
          <a:solidFill>
            <a:srgbClr val="5A5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2" name="Rechteck 141"/>
          <p:cNvSpPr/>
          <p:nvPr/>
        </p:nvSpPr>
        <p:spPr>
          <a:xfrm>
            <a:off x="12324450" y="1078883"/>
            <a:ext cx="280970" cy="296466"/>
          </a:xfrm>
          <a:prstGeom prst="rect">
            <a:avLst/>
          </a:prstGeom>
          <a:solidFill>
            <a:srgbClr val="5A3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4" name="Rechteck 143"/>
          <p:cNvSpPr/>
          <p:nvPr/>
        </p:nvSpPr>
        <p:spPr>
          <a:xfrm>
            <a:off x="12324450" y="1968348"/>
            <a:ext cx="280970" cy="296466"/>
          </a:xfrm>
          <a:prstGeom prst="rect">
            <a:avLst/>
          </a:prstGeom>
          <a:solidFill>
            <a:srgbClr val="5B5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6" name="Rechteck 145"/>
          <p:cNvSpPr/>
          <p:nvPr/>
        </p:nvSpPr>
        <p:spPr>
          <a:xfrm>
            <a:off x="12324450" y="2857796"/>
            <a:ext cx="280970" cy="296466"/>
          </a:xfrm>
          <a:prstGeom prst="rect">
            <a:avLst/>
          </a:prstGeom>
          <a:solidFill>
            <a:srgbClr val="407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4" name="Rechteck 153"/>
          <p:cNvSpPr/>
          <p:nvPr/>
        </p:nvSpPr>
        <p:spPr>
          <a:xfrm>
            <a:off x="12324450" y="3747166"/>
            <a:ext cx="280970" cy="296466"/>
          </a:xfrm>
          <a:prstGeom prst="rect">
            <a:avLst/>
          </a:prstGeo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Rechteck 154"/>
          <p:cNvSpPr/>
          <p:nvPr/>
        </p:nvSpPr>
        <p:spPr>
          <a:xfrm>
            <a:off x="12324450" y="4636631"/>
            <a:ext cx="280970" cy="296466"/>
          </a:xfrm>
          <a:prstGeom prst="rect">
            <a:avLst/>
          </a:prstGeom>
          <a:solidFill>
            <a:srgbClr val="B71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6" name="Rechteck 155"/>
          <p:cNvSpPr/>
          <p:nvPr/>
        </p:nvSpPr>
        <p:spPr>
          <a:xfrm>
            <a:off x="12324450" y="5526062"/>
            <a:ext cx="280970" cy="296466"/>
          </a:xfrm>
          <a:prstGeom prst="rect">
            <a:avLst/>
          </a:prstGeom>
          <a:solidFill>
            <a:srgbClr val="007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7" name="Rechteck 156"/>
          <p:cNvSpPr/>
          <p:nvPr/>
        </p:nvSpPr>
        <p:spPr>
          <a:xfrm>
            <a:off x="12635234" y="512352"/>
            <a:ext cx="280970" cy="296466"/>
          </a:xfrm>
          <a:prstGeom prst="rect">
            <a:avLst/>
          </a:prstGeom>
          <a:solidFill>
            <a:srgbClr val="C0D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8" name="Rechteck 157"/>
          <p:cNvSpPr/>
          <p:nvPr/>
        </p:nvSpPr>
        <p:spPr>
          <a:xfrm>
            <a:off x="12635234" y="1401854"/>
            <a:ext cx="280970" cy="296473"/>
          </a:xfrm>
          <a:prstGeom prst="rect">
            <a:avLst/>
          </a:prstGeom>
          <a:solidFill>
            <a:srgbClr val="E6C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9" name="Rechteck 158"/>
          <p:cNvSpPr/>
          <p:nvPr/>
        </p:nvSpPr>
        <p:spPr>
          <a:xfrm>
            <a:off x="12635234" y="2292051"/>
            <a:ext cx="280970" cy="297109"/>
          </a:xfrm>
          <a:prstGeom prst="rect">
            <a:avLst/>
          </a:prstGeom>
          <a:solidFill>
            <a:srgbClr val="D4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0" name="Rechteck 159"/>
          <p:cNvSpPr/>
          <p:nvPr/>
        </p:nvSpPr>
        <p:spPr>
          <a:xfrm>
            <a:off x="12635234" y="3180696"/>
            <a:ext cx="280970" cy="296466"/>
          </a:xfrm>
          <a:prstGeom prst="rect">
            <a:avLst/>
          </a:prstGeo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1" name="Rechteck 160"/>
          <p:cNvSpPr/>
          <p:nvPr/>
        </p:nvSpPr>
        <p:spPr>
          <a:xfrm>
            <a:off x="12635234" y="4070198"/>
            <a:ext cx="280970" cy="296473"/>
          </a:xfrm>
          <a:prstGeom prst="rect">
            <a:avLst/>
          </a:prstGeo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2" name="Rechteck 161"/>
          <p:cNvSpPr/>
          <p:nvPr/>
        </p:nvSpPr>
        <p:spPr>
          <a:xfrm>
            <a:off x="12635234" y="4959592"/>
            <a:ext cx="280970" cy="296466"/>
          </a:xfrm>
          <a:prstGeom prst="rect">
            <a:avLst/>
          </a:prstGeom>
          <a:solidFill>
            <a:srgbClr val="EEC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3" name="Rechteck 162"/>
          <p:cNvSpPr/>
          <p:nvPr/>
        </p:nvSpPr>
        <p:spPr>
          <a:xfrm>
            <a:off x="12635234" y="5849094"/>
            <a:ext cx="280970" cy="296473"/>
          </a:xfrm>
          <a:prstGeom prst="rect">
            <a:avLst/>
          </a:prstGeom>
          <a:solidFill>
            <a:srgbClr val="D9D1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4" name="Rechteck 163"/>
          <p:cNvSpPr/>
          <p:nvPr/>
        </p:nvSpPr>
        <p:spPr>
          <a:xfrm>
            <a:off x="12943504" y="189452"/>
            <a:ext cx="280970" cy="296466"/>
          </a:xfrm>
          <a:prstGeom prst="rect">
            <a:avLst/>
          </a:prstGeom>
          <a:solidFill>
            <a:srgbClr val="C8D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5" name="Rechteck 164"/>
          <p:cNvSpPr/>
          <p:nvPr/>
        </p:nvSpPr>
        <p:spPr>
          <a:xfrm>
            <a:off x="12943504" y="1078883"/>
            <a:ext cx="280970" cy="296466"/>
          </a:xfrm>
          <a:prstGeom prst="rect">
            <a:avLst/>
          </a:prstGeom>
          <a:solidFill>
            <a:srgbClr val="8AD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6" name="Rechteck 165"/>
          <p:cNvSpPr/>
          <p:nvPr/>
        </p:nvSpPr>
        <p:spPr>
          <a:xfrm>
            <a:off x="12943504" y="1968348"/>
            <a:ext cx="280970" cy="296466"/>
          </a:xfrm>
          <a:prstGeom prst="rect">
            <a:avLst/>
          </a:prstGeom>
          <a:solidFill>
            <a:srgbClr val="8A6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7" name="Rechteck 166"/>
          <p:cNvSpPr/>
          <p:nvPr/>
        </p:nvSpPr>
        <p:spPr>
          <a:xfrm>
            <a:off x="12943504" y="2857796"/>
            <a:ext cx="280970" cy="296466"/>
          </a:xfrm>
          <a:prstGeom prst="rect">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8" name="Rechteck 167"/>
          <p:cNvSpPr/>
          <p:nvPr/>
        </p:nvSpPr>
        <p:spPr>
          <a:xfrm>
            <a:off x="12943504" y="3747166"/>
            <a:ext cx="280970" cy="296466"/>
          </a:xfrm>
          <a:prstGeom prst="rect">
            <a:avLst/>
          </a:prstGeom>
          <a:solidFill>
            <a:srgbClr val="7AD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9" name="Rechteck 168"/>
          <p:cNvSpPr/>
          <p:nvPr/>
        </p:nvSpPr>
        <p:spPr>
          <a:xfrm>
            <a:off x="12943504" y="4636631"/>
            <a:ext cx="280970" cy="296466"/>
          </a:xfrm>
          <a:prstGeom prst="rect">
            <a:avLst/>
          </a:prstGeom>
          <a:solidFill>
            <a:srgbClr val="EBD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0" name="Rechteck 169"/>
          <p:cNvSpPr/>
          <p:nvPr/>
        </p:nvSpPr>
        <p:spPr>
          <a:xfrm>
            <a:off x="12944750" y="5526062"/>
            <a:ext cx="280970" cy="296466"/>
          </a:xfrm>
          <a:prstGeom prst="rect">
            <a:avLst/>
          </a:prstGeom>
          <a:solidFill>
            <a:srgbClr val="FF9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1" name="Rechteck 170"/>
          <p:cNvSpPr/>
          <p:nvPr/>
        </p:nvSpPr>
        <p:spPr>
          <a:xfrm>
            <a:off x="12324388" y="6336963"/>
            <a:ext cx="900085" cy="475691"/>
          </a:xfrm>
          <a:prstGeom prst="rect">
            <a:avLst/>
          </a:prstGeom>
          <a:solidFill>
            <a:srgbClr val="003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2" name="Rechteck 171"/>
          <p:cNvSpPr/>
          <p:nvPr/>
        </p:nvSpPr>
        <p:spPr>
          <a:xfrm>
            <a:off x="12324450" y="512353"/>
            <a:ext cx="280970" cy="29646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3" name="Rechteck 172"/>
          <p:cNvSpPr/>
          <p:nvPr/>
        </p:nvSpPr>
        <p:spPr>
          <a:xfrm>
            <a:off x="12943504" y="512353"/>
            <a:ext cx="280970" cy="296466"/>
          </a:xfrm>
          <a:prstGeom prst="rect">
            <a:avLst/>
          </a:prstGeom>
          <a:solidFill>
            <a:srgbClr val="E3E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4" name="Rechteck 173"/>
          <p:cNvSpPr/>
          <p:nvPr/>
        </p:nvSpPr>
        <p:spPr>
          <a:xfrm>
            <a:off x="12324450" y="1401801"/>
            <a:ext cx="280970" cy="296466"/>
          </a:xfrm>
          <a:prstGeom prst="rect">
            <a:avLst/>
          </a:prstGeom>
          <a:solidFill>
            <a:srgbClr val="D7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5" name="Rechteck 174"/>
          <p:cNvSpPr/>
          <p:nvPr/>
        </p:nvSpPr>
        <p:spPr>
          <a:xfrm>
            <a:off x="12943504" y="1401801"/>
            <a:ext cx="280970" cy="296466"/>
          </a:xfrm>
          <a:prstGeom prst="rect">
            <a:avLst/>
          </a:prstGeo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6" name="Rechteck 175"/>
          <p:cNvSpPr/>
          <p:nvPr/>
        </p:nvSpPr>
        <p:spPr>
          <a:xfrm>
            <a:off x="12324450" y="2292757"/>
            <a:ext cx="280970" cy="296466"/>
          </a:xfrm>
          <a:prstGeom prst="rect">
            <a:avLst/>
          </a:prstGeom>
          <a:solidFill>
            <a:srgbClr val="CDC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7" name="Rechteck 176"/>
          <p:cNvSpPr/>
          <p:nvPr/>
        </p:nvSpPr>
        <p:spPr>
          <a:xfrm>
            <a:off x="12943504" y="2292757"/>
            <a:ext cx="280970" cy="296466"/>
          </a:xfrm>
          <a:prstGeom prst="rect">
            <a:avLst/>
          </a:prstGeom>
          <a:solidFill>
            <a:srgbClr val="D9C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8" name="Rechteck 177"/>
          <p:cNvSpPr/>
          <p:nvPr/>
        </p:nvSpPr>
        <p:spPr>
          <a:xfrm>
            <a:off x="12324450" y="3180697"/>
            <a:ext cx="280970" cy="296466"/>
          </a:xfrm>
          <a:prstGeom prst="rect">
            <a:avLst/>
          </a:prstGeo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9" name="Rechteck 178"/>
          <p:cNvSpPr/>
          <p:nvPr/>
        </p:nvSpPr>
        <p:spPr>
          <a:xfrm>
            <a:off x="12943504" y="3180697"/>
            <a:ext cx="280970" cy="296466"/>
          </a:xfrm>
          <a:prstGeom prst="rect">
            <a:avLst/>
          </a:prstGeom>
          <a:solidFill>
            <a:srgbClr val="F6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0" name="Rechteck 179"/>
          <p:cNvSpPr/>
          <p:nvPr/>
        </p:nvSpPr>
        <p:spPr>
          <a:xfrm>
            <a:off x="12324450" y="4070145"/>
            <a:ext cx="280970" cy="296466"/>
          </a:xfrm>
          <a:prstGeom prst="rect">
            <a:avLst/>
          </a:prstGeo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1" name="Rechteck 180"/>
          <p:cNvSpPr/>
          <p:nvPr/>
        </p:nvSpPr>
        <p:spPr>
          <a:xfrm>
            <a:off x="12943504" y="4070145"/>
            <a:ext cx="280970" cy="296466"/>
          </a:xfrm>
          <a:prstGeom prst="rect">
            <a:avLst/>
          </a:prstGeom>
          <a:solidFill>
            <a:srgbClr val="C3E8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2" name="Rechteck 181"/>
          <p:cNvSpPr/>
          <p:nvPr/>
        </p:nvSpPr>
        <p:spPr>
          <a:xfrm>
            <a:off x="12324450" y="4959593"/>
            <a:ext cx="280970" cy="296466"/>
          </a:xfrm>
          <a:prstGeom prst="rect">
            <a:avLst/>
          </a:prstGeom>
          <a:solidFill>
            <a:srgbClr val="EF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3" name="Rechteck 182"/>
          <p:cNvSpPr/>
          <p:nvPr/>
        </p:nvSpPr>
        <p:spPr>
          <a:xfrm>
            <a:off x="12943504" y="4959593"/>
            <a:ext cx="280970" cy="296466"/>
          </a:xfrm>
          <a:prstGeom prst="rect">
            <a:avLst/>
          </a:prstGeom>
          <a:solidFill>
            <a:srgbClr val="FFE8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4" name="Rechteck 183"/>
          <p:cNvSpPr/>
          <p:nvPr/>
        </p:nvSpPr>
        <p:spPr>
          <a:xfrm>
            <a:off x="12324450" y="5849041"/>
            <a:ext cx="280970" cy="296466"/>
          </a:xfrm>
          <a:prstGeom prst="rect">
            <a:avLst/>
          </a:prstGeom>
          <a:solidFill>
            <a:srgbClr val="AFD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5" name="Rechteck 184"/>
          <p:cNvSpPr/>
          <p:nvPr/>
        </p:nvSpPr>
        <p:spPr>
          <a:xfrm>
            <a:off x="12944750" y="5849041"/>
            <a:ext cx="280970" cy="296466"/>
          </a:xfrm>
          <a:prstGeom prst="rect">
            <a:avLst/>
          </a:prstGeom>
          <a:solidFill>
            <a:srgbClr val="F0C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Inhaltsplatzhalter 23"/>
          <p:cNvSpPr txBox="1">
            <a:spLocks/>
          </p:cNvSpPr>
          <p:nvPr/>
        </p:nvSpPr>
        <p:spPr>
          <a:xfrm>
            <a:off x="6079685" y="4333889"/>
            <a:ext cx="2544000" cy="2046817"/>
          </a:xfrm>
          <a:prstGeom prst="rect">
            <a:avLst/>
          </a:prstGeom>
        </p:spPr>
        <p:txBody>
          <a:bodyPr vert="horz" lIns="0" tIns="0" rIns="0" bIns="0" rtlCol="0">
            <a:noAutofit/>
          </a:bodyPr>
          <a:lstStyle>
            <a:lvl1pPr marL="0" indent="0" algn="l" defTabSz="1219170" rtl="0" eaLnBrk="1" latinLnBrk="0" hangingPunct="1">
              <a:lnSpc>
                <a:spcPts val="1920"/>
              </a:lnSpc>
              <a:spcBef>
                <a:spcPts val="267"/>
              </a:spcBef>
              <a:spcAft>
                <a:spcPts val="0"/>
              </a:spcAft>
              <a:buFont typeface="Arial" panose="020B0604020202020204" pitchFamily="34" charset="0"/>
              <a:buNone/>
              <a:defRPr lang="en-GB" sz="1600" b="0" kern="1200" cap="none" baseline="0" noProof="0" dirty="0" smtClean="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600" kern="1200" noProof="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5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5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pPr>
              <a:lnSpc>
                <a:spcPct val="100000"/>
              </a:lnSpc>
            </a:pPr>
            <a:r>
              <a:rPr lang="en-US" altLang="en-US" sz="1400" b="1" dirty="0"/>
              <a:t>Allianz</a:t>
            </a:r>
            <a:r>
              <a:rPr lang="en-US" altLang="en-US" sz="1400" dirty="0"/>
              <a:t> offers </a:t>
            </a:r>
            <a:r>
              <a:rPr lang="en-US" altLang="en-US" sz="1400" b="1" dirty="0"/>
              <a:t>telematics </a:t>
            </a:r>
            <a:r>
              <a:rPr lang="en-US" altLang="en-US" sz="1400" dirty="0"/>
              <a:t>products for connected cars.</a:t>
            </a:r>
          </a:p>
        </p:txBody>
      </p:sp>
      <p:pic>
        <p:nvPicPr>
          <p:cNvPr id="3" name="Bild 2"/>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01682" y="2030817"/>
            <a:ext cx="2527445" cy="1799582"/>
          </a:xfrm>
          <a:prstGeom prst="rect">
            <a:avLst/>
          </a:prstGeom>
        </p:spPr>
      </p:pic>
      <p:pic>
        <p:nvPicPr>
          <p:cNvPr id="10" name="Bild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961769" y="2020085"/>
            <a:ext cx="2510945" cy="1785901"/>
          </a:xfrm>
          <a:prstGeom prst="rect">
            <a:avLst/>
          </a:prstGeom>
        </p:spPr>
      </p:pic>
      <p:pic>
        <p:nvPicPr>
          <p:cNvPr id="11" name="Bild 10"/>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112030" y="2026813"/>
            <a:ext cx="2511655" cy="1791757"/>
          </a:xfrm>
          <a:prstGeom prst="rect">
            <a:avLst/>
          </a:prstGeom>
        </p:spPr>
      </p:pic>
    </p:spTree>
    <p:extLst>
      <p:ext uri="{BB962C8B-B14F-4D97-AF65-F5344CB8AC3E}">
        <p14:creationId xmlns:p14="http://schemas.microsoft.com/office/powerpoint/2010/main" val="26333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hteck 88"/>
          <p:cNvSpPr/>
          <p:nvPr/>
        </p:nvSpPr>
        <p:spPr>
          <a:xfrm>
            <a:off x="63" y="0"/>
            <a:ext cx="8650817" cy="768172"/>
          </a:xfrm>
          <a:prstGeom prst="rect">
            <a:avLst/>
          </a:prstGeo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el 1"/>
          <p:cNvSpPr>
            <a:spLocks noGrp="1"/>
          </p:cNvSpPr>
          <p:nvPr>
            <p:ph type="title"/>
          </p:nvPr>
        </p:nvSpPr>
        <p:spPr/>
        <p:txBody>
          <a:bodyPr/>
          <a:lstStyle/>
          <a:p>
            <a:r>
              <a:rPr lang="en-GB" dirty="0"/>
              <a:t>… </a:t>
            </a:r>
            <a:r>
              <a:rPr lang="en-GB" dirty="0" err="1"/>
              <a:t>allianz</a:t>
            </a:r>
            <a:r>
              <a:rPr lang="en-GB" dirty="0"/>
              <a:t> as an innovative </a:t>
            </a:r>
            <a:r>
              <a:rPr lang="en-GB" dirty="0" smtClean="0"/>
              <a:t>insurer </a:t>
            </a:r>
            <a:endParaRPr lang="en-GB" dirty="0"/>
          </a:p>
        </p:txBody>
      </p:sp>
      <p:sp>
        <p:nvSpPr>
          <p:cNvPr id="24" name="Inhaltsplatzhalter 23"/>
          <p:cNvSpPr>
            <a:spLocks noGrp="1"/>
          </p:cNvSpPr>
          <p:nvPr>
            <p:ph sz="quarter" idx="14"/>
          </p:nvPr>
        </p:nvSpPr>
        <p:spPr>
          <a:xfrm>
            <a:off x="3293128" y="4333889"/>
            <a:ext cx="2544000" cy="2046817"/>
          </a:xfrm>
        </p:spPr>
        <p:txBody>
          <a:bodyPr/>
          <a:lstStyle/>
          <a:p>
            <a:pPr>
              <a:lnSpc>
                <a:spcPct val="100000"/>
              </a:lnSpc>
            </a:pPr>
            <a:r>
              <a:rPr lang="en-GB" sz="1400" b="1" dirty="0">
                <a:latin typeface="Helvetica" charset="0"/>
              </a:rPr>
              <a:t>Allianz</a:t>
            </a:r>
            <a:r>
              <a:rPr lang="en-GB" sz="1400" dirty="0">
                <a:latin typeface="Helvetica" charset="0"/>
              </a:rPr>
              <a:t> insured the last three buildings to hold the </a:t>
            </a:r>
            <a:r>
              <a:rPr lang="en-GB" sz="1400" b="1" dirty="0">
                <a:latin typeface="Helvetica" charset="0"/>
              </a:rPr>
              <a:t>title of “world’s tallest”</a:t>
            </a:r>
            <a:r>
              <a:rPr lang="en-GB" sz="1400" dirty="0">
                <a:latin typeface="Helvetica" charset="0"/>
              </a:rPr>
              <a:t>: Petronas Towers, Taipei 101, </a:t>
            </a:r>
            <a:r>
              <a:rPr lang="en-GB" sz="1400" dirty="0" err="1">
                <a:latin typeface="Helvetica" charset="0"/>
              </a:rPr>
              <a:t>Burj</a:t>
            </a:r>
            <a:r>
              <a:rPr lang="en-GB" sz="1400" dirty="0">
                <a:latin typeface="Helvetica" charset="0"/>
              </a:rPr>
              <a:t> </a:t>
            </a:r>
            <a:r>
              <a:rPr lang="en-GB" sz="1400" dirty="0" err="1">
                <a:latin typeface="Helvetica" charset="0"/>
              </a:rPr>
              <a:t>Khalifa</a:t>
            </a:r>
            <a:r>
              <a:rPr lang="en-GB" sz="1400" dirty="0">
                <a:latin typeface="Helvetica" charset="0"/>
              </a:rPr>
              <a:t>.</a:t>
            </a:r>
            <a:endParaRPr lang="en-GB" sz="1400" dirty="0">
              <a:effectLst/>
              <a:latin typeface="Helvetica" charset="0"/>
            </a:endParaRPr>
          </a:p>
        </p:txBody>
      </p:sp>
      <p:pic>
        <p:nvPicPr>
          <p:cNvPr id="13" name="Bildplatzhalter 12"/>
          <p:cNvPicPr>
            <a:picLocks noGrp="1" noChangeAspect="1"/>
          </p:cNvPicPr>
          <p:nvPr>
            <p:ph type="pic" sz="quarter" idx="24"/>
          </p:nvPr>
        </p:nvPicPr>
        <p:blipFill rotWithShape="1">
          <a:blip r:embed="rId3" cstate="screen">
            <a:extLst>
              <a:ext uri="{28A0092B-C50C-407E-A947-70E740481C1C}">
                <a14:useLocalDpi xmlns:a14="http://schemas.microsoft.com/office/drawing/2010/main"/>
              </a:ext>
            </a:extLst>
          </a:blip>
          <a:srcRect/>
          <a:stretch/>
        </p:blipFill>
        <p:spPr>
          <a:xfrm>
            <a:off x="6138511" y="2030880"/>
            <a:ext cx="2512307" cy="1799581"/>
          </a:xfrm>
          <a:ln w="22225">
            <a:noFill/>
          </a:ln>
        </p:spPr>
      </p:pic>
      <p:sp>
        <p:nvSpPr>
          <p:cNvPr id="4" name="Inhaltsplatzhalter 3"/>
          <p:cNvSpPr>
            <a:spLocks noGrp="1"/>
          </p:cNvSpPr>
          <p:nvPr>
            <p:ph sz="quarter" idx="25"/>
          </p:nvPr>
        </p:nvSpPr>
        <p:spPr>
          <a:xfrm>
            <a:off x="8866895" y="4333889"/>
            <a:ext cx="2824863" cy="2046817"/>
          </a:xfrm>
        </p:spPr>
        <p:txBody>
          <a:bodyPr/>
          <a:lstStyle/>
          <a:p>
            <a:pPr>
              <a:lnSpc>
                <a:spcPct val="100000"/>
              </a:lnSpc>
            </a:pPr>
            <a:r>
              <a:rPr lang="en-US" altLang="en-US" sz="1400" b="1" dirty="0"/>
              <a:t>Allianz</a:t>
            </a:r>
            <a:r>
              <a:rPr lang="en-US" altLang="en-US" sz="1400" dirty="0"/>
              <a:t> offers </a:t>
            </a:r>
            <a:r>
              <a:rPr lang="en-US" altLang="en-US" sz="1400" b="1" dirty="0"/>
              <a:t>drone insurance </a:t>
            </a:r>
            <a:r>
              <a:rPr lang="en-US" altLang="en-US" sz="1400" dirty="0"/>
              <a:t>products for private and commercial operators, manufacturers, repairers, flight schools and training facilities.</a:t>
            </a:r>
          </a:p>
          <a:p>
            <a:endParaRPr lang="en-US" dirty="0"/>
          </a:p>
        </p:txBody>
      </p:sp>
      <p:pic>
        <p:nvPicPr>
          <p:cNvPr id="15" name="Bildplatzhalter 14"/>
          <p:cNvPicPr>
            <a:picLocks noGrp="1" noChangeAspect="1"/>
          </p:cNvPicPr>
          <p:nvPr>
            <p:ph type="pic" sz="quarter" idx="26"/>
          </p:nvPr>
        </p:nvPicPr>
        <p:blipFill rotWithShape="1">
          <a:blip r:embed="rId4" cstate="screen">
            <a:extLst>
              <a:ext uri="{28A0092B-C50C-407E-A947-70E740481C1C}">
                <a14:useLocalDpi xmlns:a14="http://schemas.microsoft.com/office/drawing/2010/main"/>
              </a:ext>
            </a:extLst>
          </a:blip>
          <a:srcRect t="-467" b="-467"/>
          <a:stretch/>
        </p:blipFill>
        <p:spPr>
          <a:xfrm>
            <a:off x="8866895" y="2030816"/>
            <a:ext cx="2512802" cy="1799582"/>
          </a:xfrm>
        </p:spPr>
      </p:pic>
      <p:sp>
        <p:nvSpPr>
          <p:cNvPr id="101" name="Datumsplatzhalter 100"/>
          <p:cNvSpPr>
            <a:spLocks noGrp="1"/>
          </p:cNvSpPr>
          <p:nvPr>
            <p:ph type="dt" sz="half" idx="27"/>
          </p:nvPr>
        </p:nvSpPr>
        <p:spPr/>
        <p:txBody>
          <a:bodyPr/>
          <a:lstStyle/>
          <a:p>
            <a:fld id="{F16A7A1E-8123-4A44-8AC2-8DB5509117AF}" type="datetime5">
              <a:rPr lang="en-US" smtClean="0"/>
              <a:pPr/>
              <a:t>11-Mar-20</a:t>
            </a:fld>
            <a:endParaRPr lang="en-GB" dirty="0"/>
          </a:p>
        </p:txBody>
      </p:sp>
      <p:sp>
        <p:nvSpPr>
          <p:cNvPr id="18" name="Fußzeilenplatzhalter 17"/>
          <p:cNvSpPr>
            <a:spLocks noGrp="1"/>
          </p:cNvSpPr>
          <p:nvPr>
            <p:ph type="ftr" sz="quarter" idx="28"/>
          </p:nvPr>
        </p:nvSpPr>
        <p:spPr/>
        <p:txBody>
          <a:bodyPr/>
          <a:lstStyle/>
          <a:p>
            <a:r>
              <a:rPr lang="en-GB" dirty="0"/>
              <a:t>File name | department | Author </a:t>
            </a:r>
          </a:p>
        </p:txBody>
      </p:sp>
      <p:sp>
        <p:nvSpPr>
          <p:cNvPr id="19" name="Foliennummernplatzhalter 18"/>
          <p:cNvSpPr>
            <a:spLocks noGrp="1"/>
          </p:cNvSpPr>
          <p:nvPr>
            <p:ph type="sldNum" sz="quarter" idx="29"/>
          </p:nvPr>
        </p:nvSpPr>
        <p:spPr/>
        <p:txBody>
          <a:bodyPr/>
          <a:lstStyle/>
          <a:p>
            <a:fld id="{61201FF1-C63B-412E-ABF0-3D0E918900AC}" type="slidenum">
              <a:rPr lang="en-GB" smtClean="0"/>
              <a:pPr/>
              <a:t>6</a:t>
            </a:fld>
            <a:endParaRPr lang="en-GB" dirty="0"/>
          </a:p>
        </p:txBody>
      </p:sp>
      <p:sp>
        <p:nvSpPr>
          <p:cNvPr id="140" name="Rechteck 139"/>
          <p:cNvSpPr/>
          <p:nvPr/>
        </p:nvSpPr>
        <p:spPr>
          <a:xfrm>
            <a:off x="12324450" y="189452"/>
            <a:ext cx="280970" cy="296466"/>
          </a:xfrm>
          <a:prstGeom prst="rect">
            <a:avLst/>
          </a:prstGeom>
          <a:solidFill>
            <a:srgbClr val="5A5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2" name="Rechteck 141"/>
          <p:cNvSpPr/>
          <p:nvPr/>
        </p:nvSpPr>
        <p:spPr>
          <a:xfrm>
            <a:off x="12324450" y="1078883"/>
            <a:ext cx="280970" cy="296466"/>
          </a:xfrm>
          <a:prstGeom prst="rect">
            <a:avLst/>
          </a:prstGeom>
          <a:solidFill>
            <a:srgbClr val="5A3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4" name="Rechteck 143"/>
          <p:cNvSpPr/>
          <p:nvPr/>
        </p:nvSpPr>
        <p:spPr>
          <a:xfrm>
            <a:off x="12324450" y="1968348"/>
            <a:ext cx="280970" cy="296466"/>
          </a:xfrm>
          <a:prstGeom prst="rect">
            <a:avLst/>
          </a:prstGeom>
          <a:solidFill>
            <a:srgbClr val="5B5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6" name="Rechteck 145"/>
          <p:cNvSpPr/>
          <p:nvPr/>
        </p:nvSpPr>
        <p:spPr>
          <a:xfrm>
            <a:off x="12324450" y="2857796"/>
            <a:ext cx="280970" cy="296466"/>
          </a:xfrm>
          <a:prstGeom prst="rect">
            <a:avLst/>
          </a:prstGeom>
          <a:solidFill>
            <a:srgbClr val="407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4" name="Rechteck 153"/>
          <p:cNvSpPr/>
          <p:nvPr/>
        </p:nvSpPr>
        <p:spPr>
          <a:xfrm>
            <a:off x="12324450" y="3747166"/>
            <a:ext cx="280970" cy="296466"/>
          </a:xfrm>
          <a:prstGeom prst="rect">
            <a:avLst/>
          </a:prstGeo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Rechteck 154"/>
          <p:cNvSpPr/>
          <p:nvPr/>
        </p:nvSpPr>
        <p:spPr>
          <a:xfrm>
            <a:off x="12324450" y="4636631"/>
            <a:ext cx="280970" cy="296466"/>
          </a:xfrm>
          <a:prstGeom prst="rect">
            <a:avLst/>
          </a:prstGeom>
          <a:solidFill>
            <a:srgbClr val="B71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6" name="Rechteck 155"/>
          <p:cNvSpPr/>
          <p:nvPr/>
        </p:nvSpPr>
        <p:spPr>
          <a:xfrm>
            <a:off x="12324450" y="5526062"/>
            <a:ext cx="280970" cy="296466"/>
          </a:xfrm>
          <a:prstGeom prst="rect">
            <a:avLst/>
          </a:prstGeom>
          <a:solidFill>
            <a:srgbClr val="007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7" name="Rechteck 156"/>
          <p:cNvSpPr/>
          <p:nvPr/>
        </p:nvSpPr>
        <p:spPr>
          <a:xfrm>
            <a:off x="12635234" y="512352"/>
            <a:ext cx="280970" cy="296466"/>
          </a:xfrm>
          <a:prstGeom prst="rect">
            <a:avLst/>
          </a:prstGeom>
          <a:solidFill>
            <a:srgbClr val="C0D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8" name="Rechteck 157"/>
          <p:cNvSpPr/>
          <p:nvPr/>
        </p:nvSpPr>
        <p:spPr>
          <a:xfrm>
            <a:off x="12635234" y="1401854"/>
            <a:ext cx="280970" cy="296473"/>
          </a:xfrm>
          <a:prstGeom prst="rect">
            <a:avLst/>
          </a:prstGeom>
          <a:solidFill>
            <a:srgbClr val="E6C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9" name="Rechteck 158"/>
          <p:cNvSpPr/>
          <p:nvPr/>
        </p:nvSpPr>
        <p:spPr>
          <a:xfrm>
            <a:off x="12635234" y="2292051"/>
            <a:ext cx="280970" cy="297109"/>
          </a:xfrm>
          <a:prstGeom prst="rect">
            <a:avLst/>
          </a:prstGeom>
          <a:solidFill>
            <a:srgbClr val="D4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0" name="Rechteck 159"/>
          <p:cNvSpPr/>
          <p:nvPr/>
        </p:nvSpPr>
        <p:spPr>
          <a:xfrm>
            <a:off x="12635234" y="3180696"/>
            <a:ext cx="280970" cy="296466"/>
          </a:xfrm>
          <a:prstGeom prst="rect">
            <a:avLst/>
          </a:prstGeo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1" name="Rechteck 160"/>
          <p:cNvSpPr/>
          <p:nvPr/>
        </p:nvSpPr>
        <p:spPr>
          <a:xfrm>
            <a:off x="12635234" y="4070198"/>
            <a:ext cx="280970" cy="296473"/>
          </a:xfrm>
          <a:prstGeom prst="rect">
            <a:avLst/>
          </a:prstGeo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2" name="Rechteck 161"/>
          <p:cNvSpPr/>
          <p:nvPr/>
        </p:nvSpPr>
        <p:spPr>
          <a:xfrm>
            <a:off x="12635234" y="4959592"/>
            <a:ext cx="280970" cy="296466"/>
          </a:xfrm>
          <a:prstGeom prst="rect">
            <a:avLst/>
          </a:prstGeom>
          <a:solidFill>
            <a:srgbClr val="EEC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3" name="Rechteck 162"/>
          <p:cNvSpPr/>
          <p:nvPr/>
        </p:nvSpPr>
        <p:spPr>
          <a:xfrm>
            <a:off x="12635234" y="5849094"/>
            <a:ext cx="280970" cy="296473"/>
          </a:xfrm>
          <a:prstGeom prst="rect">
            <a:avLst/>
          </a:prstGeom>
          <a:solidFill>
            <a:srgbClr val="D9D1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4" name="Rechteck 163"/>
          <p:cNvSpPr/>
          <p:nvPr/>
        </p:nvSpPr>
        <p:spPr>
          <a:xfrm>
            <a:off x="12943504" y="189452"/>
            <a:ext cx="280970" cy="296466"/>
          </a:xfrm>
          <a:prstGeom prst="rect">
            <a:avLst/>
          </a:prstGeom>
          <a:solidFill>
            <a:srgbClr val="C8D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5" name="Rechteck 164"/>
          <p:cNvSpPr/>
          <p:nvPr/>
        </p:nvSpPr>
        <p:spPr>
          <a:xfrm>
            <a:off x="12943504" y="1078883"/>
            <a:ext cx="280970" cy="296466"/>
          </a:xfrm>
          <a:prstGeom prst="rect">
            <a:avLst/>
          </a:prstGeom>
          <a:solidFill>
            <a:srgbClr val="8AD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6" name="Rechteck 165"/>
          <p:cNvSpPr/>
          <p:nvPr/>
        </p:nvSpPr>
        <p:spPr>
          <a:xfrm>
            <a:off x="12943504" y="1968348"/>
            <a:ext cx="280970" cy="296466"/>
          </a:xfrm>
          <a:prstGeom prst="rect">
            <a:avLst/>
          </a:prstGeom>
          <a:solidFill>
            <a:srgbClr val="8A6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7" name="Rechteck 166"/>
          <p:cNvSpPr/>
          <p:nvPr/>
        </p:nvSpPr>
        <p:spPr>
          <a:xfrm>
            <a:off x="12943504" y="2857796"/>
            <a:ext cx="280970" cy="296466"/>
          </a:xfrm>
          <a:prstGeom prst="rect">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8" name="Rechteck 167"/>
          <p:cNvSpPr/>
          <p:nvPr/>
        </p:nvSpPr>
        <p:spPr>
          <a:xfrm>
            <a:off x="12943504" y="3747166"/>
            <a:ext cx="280970" cy="296466"/>
          </a:xfrm>
          <a:prstGeom prst="rect">
            <a:avLst/>
          </a:prstGeom>
          <a:solidFill>
            <a:srgbClr val="7AD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9" name="Rechteck 168"/>
          <p:cNvSpPr/>
          <p:nvPr/>
        </p:nvSpPr>
        <p:spPr>
          <a:xfrm>
            <a:off x="12943504" y="4636631"/>
            <a:ext cx="280970" cy="296466"/>
          </a:xfrm>
          <a:prstGeom prst="rect">
            <a:avLst/>
          </a:prstGeom>
          <a:solidFill>
            <a:srgbClr val="EBD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0" name="Rechteck 169"/>
          <p:cNvSpPr/>
          <p:nvPr/>
        </p:nvSpPr>
        <p:spPr>
          <a:xfrm>
            <a:off x="12944750" y="5526062"/>
            <a:ext cx="280970" cy="296466"/>
          </a:xfrm>
          <a:prstGeom prst="rect">
            <a:avLst/>
          </a:prstGeom>
          <a:solidFill>
            <a:srgbClr val="FF9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1" name="Rechteck 170"/>
          <p:cNvSpPr/>
          <p:nvPr/>
        </p:nvSpPr>
        <p:spPr>
          <a:xfrm>
            <a:off x="12324388" y="6336963"/>
            <a:ext cx="900085" cy="475691"/>
          </a:xfrm>
          <a:prstGeom prst="rect">
            <a:avLst/>
          </a:prstGeom>
          <a:solidFill>
            <a:srgbClr val="003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2" name="Rechteck 171"/>
          <p:cNvSpPr/>
          <p:nvPr/>
        </p:nvSpPr>
        <p:spPr>
          <a:xfrm>
            <a:off x="12324450" y="512353"/>
            <a:ext cx="280970" cy="29646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3" name="Rechteck 172"/>
          <p:cNvSpPr/>
          <p:nvPr/>
        </p:nvSpPr>
        <p:spPr>
          <a:xfrm>
            <a:off x="12943504" y="512353"/>
            <a:ext cx="280970" cy="296466"/>
          </a:xfrm>
          <a:prstGeom prst="rect">
            <a:avLst/>
          </a:prstGeom>
          <a:solidFill>
            <a:srgbClr val="E3E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4" name="Rechteck 173"/>
          <p:cNvSpPr/>
          <p:nvPr/>
        </p:nvSpPr>
        <p:spPr>
          <a:xfrm>
            <a:off x="12324450" y="1401801"/>
            <a:ext cx="280970" cy="296466"/>
          </a:xfrm>
          <a:prstGeom prst="rect">
            <a:avLst/>
          </a:prstGeom>
          <a:solidFill>
            <a:srgbClr val="D7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5" name="Rechteck 174"/>
          <p:cNvSpPr/>
          <p:nvPr/>
        </p:nvSpPr>
        <p:spPr>
          <a:xfrm>
            <a:off x="12943504" y="1401801"/>
            <a:ext cx="280970" cy="296466"/>
          </a:xfrm>
          <a:prstGeom prst="rect">
            <a:avLst/>
          </a:prstGeo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6" name="Rechteck 175"/>
          <p:cNvSpPr/>
          <p:nvPr/>
        </p:nvSpPr>
        <p:spPr>
          <a:xfrm>
            <a:off x="12324450" y="2292757"/>
            <a:ext cx="280970" cy="296466"/>
          </a:xfrm>
          <a:prstGeom prst="rect">
            <a:avLst/>
          </a:prstGeom>
          <a:solidFill>
            <a:srgbClr val="CDC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7" name="Rechteck 176"/>
          <p:cNvSpPr/>
          <p:nvPr/>
        </p:nvSpPr>
        <p:spPr>
          <a:xfrm>
            <a:off x="12943504" y="2292757"/>
            <a:ext cx="280970" cy="296466"/>
          </a:xfrm>
          <a:prstGeom prst="rect">
            <a:avLst/>
          </a:prstGeom>
          <a:solidFill>
            <a:srgbClr val="D9C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8" name="Rechteck 177"/>
          <p:cNvSpPr/>
          <p:nvPr/>
        </p:nvSpPr>
        <p:spPr>
          <a:xfrm>
            <a:off x="12324450" y="3180697"/>
            <a:ext cx="280970" cy="296466"/>
          </a:xfrm>
          <a:prstGeom prst="rect">
            <a:avLst/>
          </a:prstGeo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9" name="Rechteck 178"/>
          <p:cNvSpPr/>
          <p:nvPr/>
        </p:nvSpPr>
        <p:spPr>
          <a:xfrm>
            <a:off x="12943504" y="3180697"/>
            <a:ext cx="280970" cy="296466"/>
          </a:xfrm>
          <a:prstGeom prst="rect">
            <a:avLst/>
          </a:prstGeom>
          <a:solidFill>
            <a:srgbClr val="F6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0" name="Rechteck 179"/>
          <p:cNvSpPr/>
          <p:nvPr/>
        </p:nvSpPr>
        <p:spPr>
          <a:xfrm>
            <a:off x="12324450" y="4070145"/>
            <a:ext cx="280970" cy="296466"/>
          </a:xfrm>
          <a:prstGeom prst="rect">
            <a:avLst/>
          </a:prstGeo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1" name="Rechteck 180"/>
          <p:cNvSpPr/>
          <p:nvPr/>
        </p:nvSpPr>
        <p:spPr>
          <a:xfrm>
            <a:off x="12943504" y="4070145"/>
            <a:ext cx="280970" cy="296466"/>
          </a:xfrm>
          <a:prstGeom prst="rect">
            <a:avLst/>
          </a:prstGeom>
          <a:solidFill>
            <a:srgbClr val="C3E8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2" name="Rechteck 181"/>
          <p:cNvSpPr/>
          <p:nvPr/>
        </p:nvSpPr>
        <p:spPr>
          <a:xfrm>
            <a:off x="12324450" y="4959593"/>
            <a:ext cx="280970" cy="296466"/>
          </a:xfrm>
          <a:prstGeom prst="rect">
            <a:avLst/>
          </a:prstGeom>
          <a:solidFill>
            <a:srgbClr val="EF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3" name="Rechteck 182"/>
          <p:cNvSpPr/>
          <p:nvPr/>
        </p:nvSpPr>
        <p:spPr>
          <a:xfrm>
            <a:off x="12943504" y="4959593"/>
            <a:ext cx="280970" cy="296466"/>
          </a:xfrm>
          <a:prstGeom prst="rect">
            <a:avLst/>
          </a:prstGeom>
          <a:solidFill>
            <a:srgbClr val="FFE8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4" name="Rechteck 183"/>
          <p:cNvSpPr/>
          <p:nvPr/>
        </p:nvSpPr>
        <p:spPr>
          <a:xfrm>
            <a:off x="12324450" y="5849041"/>
            <a:ext cx="280970" cy="296466"/>
          </a:xfrm>
          <a:prstGeom prst="rect">
            <a:avLst/>
          </a:prstGeom>
          <a:solidFill>
            <a:srgbClr val="AFD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5" name="Rechteck 184"/>
          <p:cNvSpPr/>
          <p:nvPr/>
        </p:nvSpPr>
        <p:spPr>
          <a:xfrm>
            <a:off x="12944750" y="5849041"/>
            <a:ext cx="280970" cy="296466"/>
          </a:xfrm>
          <a:prstGeom prst="rect">
            <a:avLst/>
          </a:prstGeom>
          <a:solidFill>
            <a:srgbClr val="F0C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Inhaltsplatzhalter 23"/>
          <p:cNvSpPr txBox="1">
            <a:spLocks/>
          </p:cNvSpPr>
          <p:nvPr/>
        </p:nvSpPr>
        <p:spPr>
          <a:xfrm>
            <a:off x="6138573" y="4333889"/>
            <a:ext cx="2544000" cy="2046817"/>
          </a:xfrm>
          <a:prstGeom prst="rect">
            <a:avLst/>
          </a:prstGeom>
        </p:spPr>
        <p:txBody>
          <a:bodyPr vert="horz" lIns="0" tIns="0" rIns="0" bIns="0" rtlCol="0">
            <a:noAutofit/>
          </a:bodyPr>
          <a:lstStyle>
            <a:lvl1pPr marL="0" indent="0" algn="l" defTabSz="1219170" rtl="0" eaLnBrk="1" latinLnBrk="0" hangingPunct="1">
              <a:lnSpc>
                <a:spcPts val="1920"/>
              </a:lnSpc>
              <a:spcBef>
                <a:spcPts val="267"/>
              </a:spcBef>
              <a:spcAft>
                <a:spcPts val="0"/>
              </a:spcAft>
              <a:buFont typeface="Arial" panose="020B0604020202020204" pitchFamily="34" charset="0"/>
              <a:buNone/>
              <a:defRPr lang="en-GB" sz="1600" b="0" kern="1200" cap="none" baseline="0" noProof="0" dirty="0" smtClean="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600" kern="1200" noProof="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5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5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pPr>
              <a:lnSpc>
                <a:spcPct val="100000"/>
              </a:lnSpc>
            </a:pPr>
            <a:r>
              <a:rPr lang="en-US" altLang="en-US" sz="1400" b="1" dirty="0"/>
              <a:t>Allianz</a:t>
            </a:r>
            <a:r>
              <a:rPr lang="en-US" altLang="en-US" sz="1400" dirty="0"/>
              <a:t> was one of the insurers of the </a:t>
            </a:r>
            <a:r>
              <a:rPr lang="en-US" altLang="en-US" sz="1400" b="1" dirty="0"/>
              <a:t>Titanic.</a:t>
            </a:r>
          </a:p>
        </p:txBody>
      </p:sp>
      <p:sp>
        <p:nvSpPr>
          <p:cNvPr id="53" name="Inhaltsplatzhalter 22"/>
          <p:cNvSpPr>
            <a:spLocks noGrp="1"/>
          </p:cNvSpPr>
          <p:nvPr>
            <p:ph sz="quarter" idx="13"/>
          </p:nvPr>
        </p:nvSpPr>
        <p:spPr>
          <a:xfrm>
            <a:off x="508861" y="4322296"/>
            <a:ext cx="2544000" cy="2046817"/>
          </a:xfrm>
        </p:spPr>
        <p:txBody>
          <a:bodyPr/>
          <a:lstStyle/>
          <a:p>
            <a:pPr>
              <a:lnSpc>
                <a:spcPct val="100000"/>
              </a:lnSpc>
            </a:pPr>
            <a:r>
              <a:rPr lang="en-GB" sz="1400" b="1" dirty="0"/>
              <a:t>Allianz</a:t>
            </a:r>
            <a:r>
              <a:rPr lang="en-GB" sz="1400" dirty="0"/>
              <a:t> is the leading specialist</a:t>
            </a:r>
            <a:br>
              <a:rPr lang="en-GB" sz="1400" dirty="0"/>
            </a:br>
            <a:r>
              <a:rPr lang="en-GB" sz="1400" dirty="0"/>
              <a:t>in </a:t>
            </a:r>
            <a:r>
              <a:rPr lang="en-GB" sz="1400" b="1" dirty="0"/>
              <a:t>space and cyber insurance </a:t>
            </a:r>
            <a:r>
              <a:rPr lang="en-GB" sz="1400" dirty="0"/>
              <a:t>and celebrated its </a:t>
            </a:r>
            <a:r>
              <a:rPr lang="en-GB" sz="1400" b="1" dirty="0"/>
              <a:t>100th birthday as aviation insurer</a:t>
            </a:r>
            <a:r>
              <a:rPr lang="en-GB" sz="1400" dirty="0"/>
              <a:t> </a:t>
            </a:r>
            <a:br>
              <a:rPr lang="en-GB" sz="1400" dirty="0"/>
            </a:br>
            <a:r>
              <a:rPr lang="en-GB" sz="1400" dirty="0"/>
              <a:t>in 2015.</a:t>
            </a:r>
          </a:p>
        </p:txBody>
      </p:sp>
      <p:pic>
        <p:nvPicPr>
          <p:cNvPr id="54" name="Bildplatzhalter 8">
            <a:extLst>
              <a:ext uri="{FF2B5EF4-FFF2-40B4-BE49-F238E27FC236}">
                <a16:creationId xmlns="" xmlns:a16="http://schemas.microsoft.com/office/drawing/2014/main" id="{BA7D47DD-47DE-A746-898E-259D9626A867}"/>
              </a:ext>
            </a:extLst>
          </p:cNvPr>
          <p:cNvPicPr>
            <a:picLocks/>
          </p:cNvPicPr>
          <p:nvPr/>
        </p:nvPicPr>
        <p:blipFill rotWithShape="1">
          <a:blip r:embed="rId5" cstate="screen">
            <a:extLst>
              <a:ext uri="{28A0092B-C50C-407E-A947-70E740481C1C}">
                <a14:useLocalDpi xmlns:a14="http://schemas.microsoft.com/office/drawing/2010/main"/>
              </a:ext>
            </a:extLst>
          </a:blip>
          <a:srcRect/>
          <a:stretch/>
        </p:blipFill>
        <p:spPr>
          <a:xfrm>
            <a:off x="3319918" y="2030816"/>
            <a:ext cx="2520328" cy="1799582"/>
          </a:xfrm>
          <a:prstGeom prst="rect">
            <a:avLst/>
          </a:prstGeom>
        </p:spPr>
      </p:pic>
      <p:pic>
        <p:nvPicPr>
          <p:cNvPr id="73" name="Picture 72">
            <a:extLst>
              <a:ext uri="{FF2B5EF4-FFF2-40B4-BE49-F238E27FC236}">
                <a16:creationId xmlns="" xmlns:a16="http://schemas.microsoft.com/office/drawing/2014/main" id="{7289ABAC-3B10-EB4F-9213-7F579E7F266C}"/>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44398" y="2030816"/>
            <a:ext cx="2540331" cy="1815680"/>
          </a:xfrm>
          <a:prstGeom prst="rect">
            <a:avLst/>
          </a:prstGeom>
        </p:spPr>
      </p:pic>
      <p:sp>
        <p:nvSpPr>
          <p:cNvPr id="51" name="Inhaltsplatzhalter 23"/>
          <p:cNvSpPr txBox="1">
            <a:spLocks/>
          </p:cNvSpPr>
          <p:nvPr/>
        </p:nvSpPr>
        <p:spPr>
          <a:xfrm>
            <a:off x="2815918" y="5755810"/>
            <a:ext cx="8637709" cy="621598"/>
          </a:xfrm>
          <a:prstGeom prst="rect">
            <a:avLst/>
          </a:prstGeom>
        </p:spPr>
        <p:txBody>
          <a:bodyPr vert="horz" lIns="0" tIns="0" rIns="0" bIns="0" rtlCol="0">
            <a:noAutofit/>
          </a:bodyPr>
          <a:lstStyle>
            <a:lvl1pPr marL="0" indent="0" algn="l" defTabSz="1219170" rtl="0" eaLnBrk="1" latinLnBrk="0" hangingPunct="1">
              <a:lnSpc>
                <a:spcPts val="1920"/>
              </a:lnSpc>
              <a:spcBef>
                <a:spcPts val="267"/>
              </a:spcBef>
              <a:spcAft>
                <a:spcPts val="0"/>
              </a:spcAft>
              <a:buFont typeface="Arial" panose="020B0604020202020204" pitchFamily="34" charset="0"/>
              <a:buNone/>
              <a:defRPr lang="en-GB" sz="1600" b="0" kern="1200" cap="none" baseline="0" noProof="0" dirty="0" smtClean="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600" kern="1200" noProof="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5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5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pPr>
              <a:lnSpc>
                <a:spcPct val="100000"/>
              </a:lnSpc>
            </a:pPr>
            <a:r>
              <a:rPr lang="en-US" altLang="en-US" sz="2000" b="1" dirty="0">
                <a:solidFill>
                  <a:srgbClr val="FF0000"/>
                </a:solidFill>
              </a:rPr>
              <a:t>Allianz</a:t>
            </a:r>
            <a:r>
              <a:rPr lang="en-US" altLang="en-US" sz="2000" dirty="0">
                <a:solidFill>
                  <a:srgbClr val="FF0000"/>
                </a:solidFill>
              </a:rPr>
              <a:t> </a:t>
            </a:r>
            <a:r>
              <a:rPr lang="en-US" altLang="en-US" sz="2000" dirty="0" smtClean="0">
                <a:solidFill>
                  <a:srgbClr val="FF0000"/>
                </a:solidFill>
              </a:rPr>
              <a:t>will become the insurer of the Olympic Games as from 2024 at Paris</a:t>
            </a:r>
            <a:endParaRPr lang="en-US" altLang="en-US" sz="2000" b="1" dirty="0">
              <a:solidFill>
                <a:srgbClr val="FF0000"/>
              </a:solidFill>
            </a:endParaRPr>
          </a:p>
        </p:txBody>
      </p:sp>
    </p:spTree>
    <p:extLst>
      <p:ext uri="{BB962C8B-B14F-4D97-AF65-F5344CB8AC3E}">
        <p14:creationId xmlns:p14="http://schemas.microsoft.com/office/powerpoint/2010/main" val="3415143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lang="en-US" dirty="0"/>
          </a:p>
        </p:txBody>
      </p:sp>
      <p:sp>
        <p:nvSpPr>
          <p:cNvPr id="3" name="Title 2"/>
          <p:cNvSpPr>
            <a:spLocks noGrp="1"/>
          </p:cNvSpPr>
          <p:nvPr>
            <p:ph type="title"/>
          </p:nvPr>
        </p:nvSpPr>
        <p:spPr/>
        <p:txBody>
          <a:bodyPr/>
          <a:lstStyle/>
          <a:p>
            <a:r>
              <a:rPr lang="en-US" dirty="0"/>
              <a:t>… Allianz as </a:t>
            </a:r>
            <a:r>
              <a:rPr lang="de-DE" dirty="0"/>
              <a:t>an </a:t>
            </a:r>
            <a:r>
              <a:rPr lang="de-DE" dirty="0" err="1"/>
              <a:t>employer</a:t>
            </a:r>
            <a:endParaRPr lang="en-US" dirty="0"/>
          </a:p>
        </p:txBody>
      </p:sp>
      <p:sp>
        <p:nvSpPr>
          <p:cNvPr id="5" name="Date Placeholder 4"/>
          <p:cNvSpPr>
            <a:spLocks noGrp="1"/>
          </p:cNvSpPr>
          <p:nvPr>
            <p:ph type="dt" sz="half" idx="19"/>
          </p:nvPr>
        </p:nvSpPr>
        <p:spPr/>
        <p:txBody>
          <a:bodyPr/>
          <a:lstStyle/>
          <a:p>
            <a:fld id="{1153D9D2-4109-4658-A169-3AF16B615417}" type="datetime5">
              <a:rPr lang="en-US" smtClean="0"/>
              <a:t>11-Mar-20</a:t>
            </a:fld>
            <a:endParaRPr lang="en-GB"/>
          </a:p>
        </p:txBody>
      </p:sp>
      <p:sp>
        <p:nvSpPr>
          <p:cNvPr id="6" name="Footer Placeholder 5"/>
          <p:cNvSpPr>
            <a:spLocks noGrp="1"/>
          </p:cNvSpPr>
          <p:nvPr>
            <p:ph type="ftr" sz="quarter" idx="20"/>
          </p:nvPr>
        </p:nvSpPr>
        <p:spPr/>
        <p:txBody>
          <a:bodyPr/>
          <a:lstStyle/>
          <a:p>
            <a:r>
              <a:rPr lang="en-GB" noProof="0" dirty="0"/>
              <a:t>File name | department | author </a:t>
            </a:r>
          </a:p>
        </p:txBody>
      </p:sp>
      <p:sp>
        <p:nvSpPr>
          <p:cNvPr id="7" name="Slide Number Placeholder 6"/>
          <p:cNvSpPr>
            <a:spLocks noGrp="1"/>
          </p:cNvSpPr>
          <p:nvPr>
            <p:ph type="sldNum" sz="quarter" idx="21"/>
          </p:nvPr>
        </p:nvSpPr>
        <p:spPr/>
        <p:txBody>
          <a:bodyPr/>
          <a:lstStyle/>
          <a:p>
            <a:fld id="{61201FF1-C63B-412E-ABF0-3D0E918900AC}" type="slidenum">
              <a:rPr lang="en-GB" smtClean="0"/>
              <a:pPr/>
              <a:t>7</a:t>
            </a:fld>
            <a:endParaRPr lang="en-GB" dirty="0"/>
          </a:p>
        </p:txBody>
      </p:sp>
      <p:grpSp>
        <p:nvGrpSpPr>
          <p:cNvPr id="11" name="Gruppierung 10"/>
          <p:cNvGrpSpPr/>
          <p:nvPr/>
        </p:nvGrpSpPr>
        <p:grpSpPr>
          <a:xfrm>
            <a:off x="819754" y="1731428"/>
            <a:ext cx="2078251" cy="2099377"/>
            <a:chOff x="507934" y="2580857"/>
            <a:chExt cx="2077980" cy="2099863"/>
          </a:xfrm>
        </p:grpSpPr>
        <p:sp>
          <p:nvSpPr>
            <p:cNvPr id="10" name="Right Arrow Callout 9"/>
            <p:cNvSpPr/>
            <p:nvPr/>
          </p:nvSpPr>
          <p:spPr>
            <a:xfrm rot="16200000">
              <a:off x="496992" y="2591799"/>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00378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9" name="Textfeld 8"/>
            <p:cNvSpPr txBox="1"/>
            <p:nvPr/>
          </p:nvSpPr>
          <p:spPr>
            <a:xfrm>
              <a:off x="652350" y="3657415"/>
              <a:ext cx="1488151" cy="976403"/>
            </a:xfrm>
            <a:prstGeom prst="rect">
              <a:avLst/>
            </a:prstGeom>
          </p:spPr>
          <p:txBody>
            <a:bodyPr vert="horz" wrap="square" lIns="72000" tIns="72000" rIns="72000" bIns="72000" rtlCol="0">
              <a:spAutoFit/>
            </a:bodyPr>
            <a:lstStyle/>
            <a:p>
              <a:pPr>
                <a:spcBef>
                  <a:spcPts val="504"/>
                </a:spcBef>
              </a:pPr>
              <a:r>
                <a:rPr lang="en-US" sz="1200" b="1" dirty="0" smtClean="0">
                  <a:solidFill>
                    <a:schemeClr val="bg1"/>
                  </a:solidFill>
                </a:rPr>
                <a:t>38% </a:t>
              </a:r>
              <a:r>
                <a:rPr lang="en-US" sz="1200" dirty="0">
                  <a:solidFill>
                    <a:schemeClr val="bg1"/>
                  </a:solidFill>
                </a:rPr>
                <a:t>of our leadership </a:t>
              </a:r>
              <a:br>
                <a:rPr lang="en-US" sz="1200" dirty="0">
                  <a:solidFill>
                    <a:schemeClr val="bg1"/>
                  </a:solidFill>
                </a:rPr>
              </a:br>
              <a:r>
                <a:rPr lang="en-US" sz="1200" dirty="0">
                  <a:solidFill>
                    <a:schemeClr val="bg1"/>
                  </a:solidFill>
                </a:rPr>
                <a:t>staff is female.</a:t>
              </a:r>
            </a:p>
            <a:p>
              <a:endParaRPr lang="de-DE" sz="1800" dirty="0"/>
            </a:p>
          </p:txBody>
        </p:sp>
        <p:pic>
          <p:nvPicPr>
            <p:cNvPr id="19" name="Bild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2364" y="2870939"/>
              <a:ext cx="872268" cy="872268"/>
            </a:xfrm>
            <a:prstGeom prst="rect">
              <a:avLst/>
            </a:prstGeom>
          </p:spPr>
        </p:pic>
      </p:grpSp>
      <p:grpSp>
        <p:nvGrpSpPr>
          <p:cNvPr id="12" name="Gruppierung 11"/>
          <p:cNvGrpSpPr/>
          <p:nvPr/>
        </p:nvGrpSpPr>
        <p:grpSpPr>
          <a:xfrm>
            <a:off x="2917060" y="1731428"/>
            <a:ext cx="2078251" cy="2237109"/>
            <a:chOff x="2604967" y="2580857"/>
            <a:chExt cx="2077980" cy="2237627"/>
          </a:xfrm>
        </p:grpSpPr>
        <p:sp>
          <p:nvSpPr>
            <p:cNvPr id="38" name="Right Arrow Callout 9"/>
            <p:cNvSpPr/>
            <p:nvPr/>
          </p:nvSpPr>
          <p:spPr>
            <a:xfrm rot="16200000">
              <a:off x="2594025" y="2591799"/>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B71E3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18" name="Textfeld 17"/>
            <p:cNvSpPr txBox="1"/>
            <p:nvPr/>
          </p:nvSpPr>
          <p:spPr>
            <a:xfrm>
              <a:off x="2755868" y="3657415"/>
              <a:ext cx="1766768" cy="1161069"/>
            </a:xfrm>
            <a:prstGeom prst="rect">
              <a:avLst/>
            </a:prstGeom>
          </p:spPr>
          <p:txBody>
            <a:bodyPr vert="horz" wrap="square" lIns="72000" tIns="72000" rIns="72000" bIns="72000" rtlCol="0">
              <a:spAutoFit/>
            </a:bodyPr>
            <a:lstStyle/>
            <a:p>
              <a:r>
                <a:rPr lang="en-US" altLang="en-US" sz="1200" b="1" dirty="0">
                  <a:solidFill>
                    <a:schemeClr val="bg1"/>
                  </a:solidFill>
                </a:rPr>
                <a:t>71% </a:t>
              </a:r>
              <a:r>
                <a:rPr lang="en-US" altLang="en-US" sz="1200" dirty="0">
                  <a:solidFill>
                    <a:schemeClr val="bg1"/>
                  </a:solidFill>
                </a:rPr>
                <a:t>of our employees </a:t>
              </a:r>
              <a:br>
                <a:rPr lang="en-US" altLang="en-US" sz="1200" dirty="0">
                  <a:solidFill>
                    <a:schemeClr val="bg1"/>
                  </a:solidFill>
                </a:rPr>
              </a:br>
              <a:r>
                <a:rPr lang="en-US" altLang="en-US" sz="1200" dirty="0">
                  <a:solidFill>
                    <a:schemeClr val="bg1"/>
                  </a:solidFill>
                </a:rPr>
                <a:t>participated in Allianz </a:t>
              </a:r>
              <a:br>
                <a:rPr lang="en-US" altLang="en-US" sz="1200" dirty="0">
                  <a:solidFill>
                    <a:schemeClr val="bg1"/>
                  </a:solidFill>
                </a:rPr>
              </a:br>
              <a:r>
                <a:rPr lang="en-US" altLang="en-US" sz="1200" dirty="0">
                  <a:solidFill>
                    <a:schemeClr val="bg1"/>
                  </a:solidFill>
                </a:rPr>
                <a:t>academy training sessions.</a:t>
              </a:r>
            </a:p>
            <a:p>
              <a:endParaRPr lang="de-DE" sz="1800" dirty="0"/>
            </a:p>
          </p:txBody>
        </p:sp>
        <p:pic>
          <p:nvPicPr>
            <p:cNvPr id="20" name="Bild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23216" y="2756056"/>
              <a:ext cx="1029205" cy="1029202"/>
            </a:xfrm>
            <a:prstGeom prst="rect">
              <a:avLst/>
            </a:prstGeom>
          </p:spPr>
        </p:pic>
      </p:grpSp>
      <p:grpSp>
        <p:nvGrpSpPr>
          <p:cNvPr id="13" name="Gruppierung 12"/>
          <p:cNvGrpSpPr/>
          <p:nvPr/>
        </p:nvGrpSpPr>
        <p:grpSpPr>
          <a:xfrm>
            <a:off x="5014366" y="1731428"/>
            <a:ext cx="2078251" cy="2099377"/>
            <a:chOff x="4702000" y="2580857"/>
            <a:chExt cx="2077980" cy="2099863"/>
          </a:xfrm>
        </p:grpSpPr>
        <p:sp>
          <p:nvSpPr>
            <p:cNvPr id="39" name="Right Arrow Callout 9"/>
            <p:cNvSpPr/>
            <p:nvPr/>
          </p:nvSpPr>
          <p:spPr>
            <a:xfrm rot="16200000">
              <a:off x="4691058" y="2591799"/>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007D8C"/>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41" name="Textfeld 40"/>
            <p:cNvSpPr txBox="1"/>
            <p:nvPr/>
          </p:nvSpPr>
          <p:spPr>
            <a:xfrm>
              <a:off x="4865225" y="3657415"/>
              <a:ext cx="1766768" cy="791737"/>
            </a:xfrm>
            <a:prstGeom prst="rect">
              <a:avLst/>
            </a:prstGeom>
          </p:spPr>
          <p:txBody>
            <a:bodyPr vert="horz" wrap="square" lIns="72000" tIns="72000" rIns="72000" bIns="72000" rtlCol="0">
              <a:spAutoFit/>
            </a:bodyPr>
            <a:lstStyle/>
            <a:p>
              <a:r>
                <a:rPr lang="en-US" altLang="en-US" sz="1200" b="1" dirty="0">
                  <a:solidFill>
                    <a:schemeClr val="bg1"/>
                  </a:solidFill>
                </a:rPr>
                <a:t>13%</a:t>
              </a:r>
              <a:r>
                <a:rPr lang="en-US" altLang="en-US" sz="1200" dirty="0">
                  <a:solidFill>
                    <a:schemeClr val="bg1"/>
                  </a:solidFill>
                </a:rPr>
                <a:t> of our employees </a:t>
              </a:r>
              <a:br>
                <a:rPr lang="en-US" altLang="en-US" sz="1200" dirty="0">
                  <a:solidFill>
                    <a:schemeClr val="bg1"/>
                  </a:solidFill>
                </a:rPr>
              </a:br>
              <a:r>
                <a:rPr lang="en-US" altLang="en-US" sz="1200" dirty="0">
                  <a:solidFill>
                    <a:schemeClr val="bg1"/>
                  </a:solidFill>
                </a:rPr>
                <a:t>work-part time.</a:t>
              </a:r>
            </a:p>
            <a:p>
              <a:endParaRPr lang="de-DE" sz="1800" dirty="0"/>
            </a:p>
          </p:txBody>
        </p:sp>
        <p:pic>
          <p:nvPicPr>
            <p:cNvPr id="21" name="Bild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374756" y="2982193"/>
              <a:ext cx="649862" cy="648596"/>
            </a:xfrm>
            <a:prstGeom prst="rect">
              <a:avLst/>
            </a:prstGeom>
          </p:spPr>
        </p:pic>
      </p:grpSp>
      <p:grpSp>
        <p:nvGrpSpPr>
          <p:cNvPr id="14" name="Gruppierung 13"/>
          <p:cNvGrpSpPr/>
          <p:nvPr/>
        </p:nvGrpSpPr>
        <p:grpSpPr>
          <a:xfrm>
            <a:off x="7111672" y="1731366"/>
            <a:ext cx="2078251" cy="2237108"/>
            <a:chOff x="6799033" y="2580857"/>
            <a:chExt cx="2077980" cy="2237626"/>
          </a:xfrm>
        </p:grpSpPr>
        <p:sp>
          <p:nvSpPr>
            <p:cNvPr id="40" name="Right Arrow Callout 9"/>
            <p:cNvSpPr/>
            <p:nvPr/>
          </p:nvSpPr>
          <p:spPr>
            <a:xfrm rot="16200000">
              <a:off x="6788091" y="2591799"/>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5A398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22" name="Textfeld 21"/>
            <p:cNvSpPr txBox="1"/>
            <p:nvPr/>
          </p:nvSpPr>
          <p:spPr>
            <a:xfrm>
              <a:off x="6903522" y="3657414"/>
              <a:ext cx="1766768" cy="1161069"/>
            </a:xfrm>
            <a:prstGeom prst="rect">
              <a:avLst/>
            </a:prstGeom>
          </p:spPr>
          <p:txBody>
            <a:bodyPr vert="horz" wrap="square" lIns="72000" tIns="72000" rIns="72000" bIns="72000" rtlCol="0">
              <a:spAutoFit/>
            </a:bodyPr>
            <a:lstStyle/>
            <a:p>
              <a:r>
                <a:rPr lang="en-US" altLang="en-US" sz="1200" dirty="0">
                  <a:solidFill>
                    <a:schemeClr val="bg1"/>
                  </a:solidFill>
                </a:rPr>
                <a:t>Allianz</a:t>
              </a:r>
              <a:r>
                <a:rPr lang="en-US" altLang="en-US" sz="1200" b="1" dirty="0">
                  <a:solidFill>
                    <a:schemeClr val="bg1"/>
                  </a:solidFill>
                </a:rPr>
                <a:t> CARES </a:t>
              </a:r>
              <a:r>
                <a:rPr lang="en-US" altLang="en-US" sz="1200" dirty="0">
                  <a:solidFill>
                    <a:schemeClr val="bg1"/>
                  </a:solidFill>
                </a:rPr>
                <a:t>about the well-being of its employees  and </a:t>
              </a:r>
              <a:r>
                <a:rPr lang="en-US" altLang="en-US" sz="1200" b="1" dirty="0">
                  <a:solidFill>
                    <a:schemeClr val="bg1"/>
                  </a:solidFill>
                </a:rPr>
                <a:t>SUPPORTS </a:t>
              </a:r>
              <a:r>
                <a:rPr lang="en-US" altLang="en-US" sz="1200" dirty="0">
                  <a:solidFill>
                    <a:schemeClr val="bg1"/>
                  </a:solidFill>
                </a:rPr>
                <a:t>families.</a:t>
              </a:r>
            </a:p>
            <a:p>
              <a:endParaRPr lang="de-DE" sz="1800" dirty="0"/>
            </a:p>
          </p:txBody>
        </p:sp>
        <p:pic>
          <p:nvPicPr>
            <p:cNvPr id="4" name="Bild 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79324" y="2997347"/>
              <a:ext cx="619494" cy="618287"/>
            </a:xfrm>
            <a:prstGeom prst="rect">
              <a:avLst/>
            </a:prstGeom>
          </p:spPr>
        </p:pic>
      </p:grpSp>
      <p:grpSp>
        <p:nvGrpSpPr>
          <p:cNvPr id="15" name="Gruppierung 14"/>
          <p:cNvGrpSpPr/>
          <p:nvPr/>
        </p:nvGrpSpPr>
        <p:grpSpPr>
          <a:xfrm>
            <a:off x="9208978" y="1731428"/>
            <a:ext cx="2078251" cy="2099377"/>
            <a:chOff x="8896066" y="2580857"/>
            <a:chExt cx="2077980" cy="2099863"/>
          </a:xfrm>
        </p:grpSpPr>
        <p:sp>
          <p:nvSpPr>
            <p:cNvPr id="24" name="Right Arrow Callout 9"/>
            <p:cNvSpPr/>
            <p:nvPr/>
          </p:nvSpPr>
          <p:spPr>
            <a:xfrm rot="16200000">
              <a:off x="8885124" y="2591799"/>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5A536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25" name="Textfeld 24"/>
            <p:cNvSpPr txBox="1"/>
            <p:nvPr/>
          </p:nvSpPr>
          <p:spPr>
            <a:xfrm>
              <a:off x="9000555" y="3657414"/>
              <a:ext cx="1766768" cy="976403"/>
            </a:xfrm>
            <a:prstGeom prst="rect">
              <a:avLst/>
            </a:prstGeom>
          </p:spPr>
          <p:txBody>
            <a:bodyPr vert="horz" wrap="square" lIns="72000" tIns="72000" rIns="72000" bIns="72000" rtlCol="0">
              <a:spAutoFit/>
            </a:bodyPr>
            <a:lstStyle/>
            <a:p>
              <a:r>
                <a:rPr lang="en-US" altLang="en-US" sz="1200" b="1" dirty="0" smtClean="0">
                  <a:solidFill>
                    <a:schemeClr val="bg1"/>
                  </a:solidFill>
                </a:rPr>
                <a:t>21,890</a:t>
              </a:r>
              <a:r>
                <a:rPr lang="en-US" altLang="en-US" sz="1200" dirty="0" smtClean="0">
                  <a:solidFill>
                    <a:schemeClr val="bg1"/>
                  </a:solidFill>
                </a:rPr>
                <a:t> </a:t>
              </a:r>
              <a:r>
                <a:rPr lang="en-US" altLang="en-US" sz="1200" dirty="0">
                  <a:solidFill>
                    <a:schemeClr val="bg1"/>
                  </a:solidFill>
                </a:rPr>
                <a:t>new </a:t>
              </a:r>
              <a:br>
                <a:rPr lang="en-US" altLang="en-US" sz="1200" dirty="0">
                  <a:solidFill>
                    <a:schemeClr val="bg1"/>
                  </a:solidFill>
                </a:rPr>
              </a:br>
              <a:r>
                <a:rPr lang="en-US" altLang="en-US" sz="1200" dirty="0">
                  <a:solidFill>
                    <a:schemeClr val="bg1"/>
                  </a:solidFill>
                </a:rPr>
                <a:t>employees were </a:t>
              </a:r>
              <a:br>
                <a:rPr lang="en-US" altLang="en-US" sz="1200" dirty="0">
                  <a:solidFill>
                    <a:schemeClr val="bg1"/>
                  </a:solidFill>
                </a:rPr>
              </a:br>
              <a:r>
                <a:rPr lang="en-US" altLang="en-US" sz="1200" dirty="0">
                  <a:solidFill>
                    <a:schemeClr val="bg1"/>
                  </a:solidFill>
                </a:rPr>
                <a:t>hired in </a:t>
              </a:r>
              <a:r>
                <a:rPr lang="en-US" altLang="en-US" sz="1200" dirty="0" smtClean="0">
                  <a:solidFill>
                    <a:schemeClr val="bg1"/>
                  </a:solidFill>
                </a:rPr>
                <a:t>2018.</a:t>
              </a:r>
              <a:endParaRPr lang="en-US" altLang="en-US" sz="1200" dirty="0">
                <a:solidFill>
                  <a:schemeClr val="bg1"/>
                </a:solidFill>
              </a:endParaRPr>
            </a:p>
            <a:p>
              <a:endParaRPr lang="de-DE" sz="1800" dirty="0"/>
            </a:p>
          </p:txBody>
        </p:sp>
        <p:pic>
          <p:nvPicPr>
            <p:cNvPr id="27" name="Bild 2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537753" y="2865367"/>
              <a:ext cx="832377" cy="832377"/>
            </a:xfrm>
            <a:prstGeom prst="rect">
              <a:avLst/>
            </a:prstGeom>
          </p:spPr>
        </p:pic>
      </p:grpSp>
      <p:grpSp>
        <p:nvGrpSpPr>
          <p:cNvPr id="42" name="Gruppierung 41"/>
          <p:cNvGrpSpPr/>
          <p:nvPr/>
        </p:nvGrpSpPr>
        <p:grpSpPr>
          <a:xfrm>
            <a:off x="3965141" y="3844194"/>
            <a:ext cx="2078251" cy="2237109"/>
            <a:chOff x="2604969" y="2580856"/>
            <a:chExt cx="2077980" cy="2237627"/>
          </a:xfrm>
        </p:grpSpPr>
        <p:sp>
          <p:nvSpPr>
            <p:cNvPr id="43" name="Right Arrow Callout 9"/>
            <p:cNvSpPr/>
            <p:nvPr/>
          </p:nvSpPr>
          <p:spPr>
            <a:xfrm rot="16200000">
              <a:off x="2594027" y="2591798"/>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5B5D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44" name="Textfeld 43"/>
            <p:cNvSpPr txBox="1"/>
            <p:nvPr/>
          </p:nvSpPr>
          <p:spPr>
            <a:xfrm>
              <a:off x="2755870" y="3657414"/>
              <a:ext cx="1766768" cy="1161069"/>
            </a:xfrm>
            <a:prstGeom prst="rect">
              <a:avLst/>
            </a:prstGeom>
          </p:spPr>
          <p:txBody>
            <a:bodyPr vert="horz" wrap="square" lIns="72000" tIns="72000" rIns="72000" bIns="72000" rtlCol="0">
              <a:spAutoFit/>
            </a:bodyPr>
            <a:lstStyle/>
            <a:p>
              <a:r>
                <a:rPr lang="en-US" altLang="en-US" sz="1200" dirty="0">
                  <a:solidFill>
                    <a:schemeClr val="bg1"/>
                  </a:solidFill>
                </a:rPr>
                <a:t>Allianz supports </a:t>
              </a:r>
              <a:r>
                <a:rPr lang="en-US" altLang="en-US" sz="1200" b="1" dirty="0">
                  <a:solidFill>
                    <a:schemeClr val="bg1"/>
                  </a:solidFill>
                </a:rPr>
                <a:t/>
              </a:r>
              <a:br>
                <a:rPr lang="en-US" altLang="en-US" sz="1200" b="1" dirty="0">
                  <a:solidFill>
                    <a:schemeClr val="bg1"/>
                  </a:solidFill>
                </a:rPr>
              </a:br>
              <a:r>
                <a:rPr lang="en-US" altLang="en-US" sz="1200" b="1" dirty="0">
                  <a:solidFill>
                    <a:schemeClr val="bg1"/>
                  </a:solidFill>
                </a:rPr>
                <a:t>CROSS-FUNCTIONAL </a:t>
              </a:r>
              <a:br>
                <a:rPr lang="en-US" altLang="en-US" sz="1200" b="1" dirty="0">
                  <a:solidFill>
                    <a:schemeClr val="bg1"/>
                  </a:solidFill>
                </a:rPr>
              </a:br>
              <a:r>
                <a:rPr lang="en-US" altLang="en-US" sz="1200" dirty="0">
                  <a:solidFill>
                    <a:schemeClr val="bg1"/>
                  </a:solidFill>
                </a:rPr>
                <a:t>and</a:t>
              </a:r>
              <a:r>
                <a:rPr lang="en-US" altLang="en-US" sz="1200" b="1" dirty="0">
                  <a:solidFill>
                    <a:schemeClr val="bg1"/>
                  </a:solidFill>
                </a:rPr>
                <a:t> REGIONAL </a:t>
              </a:r>
              <a:r>
                <a:rPr lang="en-US" altLang="en-US" sz="1200" dirty="0">
                  <a:solidFill>
                    <a:schemeClr val="bg1"/>
                  </a:solidFill>
                </a:rPr>
                <a:t>career paths.</a:t>
              </a:r>
            </a:p>
            <a:p>
              <a:endParaRPr lang="de-DE" sz="1800" dirty="0"/>
            </a:p>
          </p:txBody>
        </p:sp>
        <p:pic>
          <p:nvPicPr>
            <p:cNvPr id="45" name="Bild 4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237034" y="2856168"/>
              <a:ext cx="817860" cy="816267"/>
            </a:xfrm>
            <a:prstGeom prst="rect">
              <a:avLst/>
            </a:prstGeom>
          </p:spPr>
        </p:pic>
      </p:grpSp>
      <p:grpSp>
        <p:nvGrpSpPr>
          <p:cNvPr id="46" name="Gruppierung 45"/>
          <p:cNvGrpSpPr/>
          <p:nvPr/>
        </p:nvGrpSpPr>
        <p:grpSpPr>
          <a:xfrm>
            <a:off x="1867835" y="3844194"/>
            <a:ext cx="2078251" cy="2237109"/>
            <a:chOff x="507936" y="2580856"/>
            <a:chExt cx="2077980" cy="2237627"/>
          </a:xfrm>
        </p:grpSpPr>
        <p:sp>
          <p:nvSpPr>
            <p:cNvPr id="47" name="Right Arrow Callout 9"/>
            <p:cNvSpPr/>
            <p:nvPr/>
          </p:nvSpPr>
          <p:spPr>
            <a:xfrm rot="16200000">
              <a:off x="496994" y="2591798"/>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8A679C"/>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48" name="Textfeld 47"/>
            <p:cNvSpPr txBox="1"/>
            <p:nvPr/>
          </p:nvSpPr>
          <p:spPr>
            <a:xfrm>
              <a:off x="652352" y="3657414"/>
              <a:ext cx="1488151" cy="1161069"/>
            </a:xfrm>
            <a:prstGeom prst="rect">
              <a:avLst/>
            </a:prstGeom>
          </p:spPr>
          <p:txBody>
            <a:bodyPr vert="horz" wrap="square" lIns="72000" tIns="72000" rIns="72000" bIns="72000" rtlCol="0">
              <a:spAutoFit/>
            </a:bodyPr>
            <a:lstStyle/>
            <a:p>
              <a:pPr>
                <a:spcBef>
                  <a:spcPts val="504"/>
                </a:spcBef>
              </a:pPr>
              <a:r>
                <a:rPr lang="en-US" sz="1200" b="1" dirty="0">
                  <a:solidFill>
                    <a:schemeClr val="bg1"/>
                  </a:solidFill>
                </a:rPr>
                <a:t>140,000+ PEOPLE</a:t>
              </a:r>
              <a:r>
                <a:rPr lang="en-US" sz="1200" dirty="0">
                  <a:solidFill>
                    <a:schemeClr val="bg1"/>
                  </a:solidFill>
                </a:rPr>
                <a:t/>
              </a:r>
              <a:br>
                <a:rPr lang="en-US" sz="1200" dirty="0">
                  <a:solidFill>
                    <a:schemeClr val="bg1"/>
                  </a:solidFill>
                </a:rPr>
              </a:br>
              <a:r>
                <a:rPr lang="en-US" sz="1200" dirty="0">
                  <a:solidFill>
                    <a:schemeClr val="bg1"/>
                  </a:solidFill>
                </a:rPr>
                <a:t>work for Allianz across </a:t>
              </a:r>
              <a:r>
                <a:rPr lang="en-US" sz="1200" b="1" dirty="0">
                  <a:solidFill>
                    <a:schemeClr val="bg1"/>
                  </a:solidFill>
                </a:rPr>
                <a:t>70+ COUNTRIES.</a:t>
              </a:r>
            </a:p>
            <a:p>
              <a:endParaRPr lang="de-DE" sz="1800" dirty="0"/>
            </a:p>
          </p:txBody>
        </p:sp>
        <p:pic>
          <p:nvPicPr>
            <p:cNvPr id="49" name="Bild 4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228173" y="2919902"/>
              <a:ext cx="688797" cy="688797"/>
            </a:xfrm>
            <a:prstGeom prst="rect">
              <a:avLst/>
            </a:prstGeom>
          </p:spPr>
        </p:pic>
      </p:grpSp>
      <p:grpSp>
        <p:nvGrpSpPr>
          <p:cNvPr id="50" name="Gruppierung 49"/>
          <p:cNvGrpSpPr/>
          <p:nvPr/>
        </p:nvGrpSpPr>
        <p:grpSpPr>
          <a:xfrm>
            <a:off x="6062447" y="3844194"/>
            <a:ext cx="2078251" cy="2237109"/>
            <a:chOff x="4702002" y="2580856"/>
            <a:chExt cx="2077980" cy="2237627"/>
          </a:xfrm>
        </p:grpSpPr>
        <p:sp>
          <p:nvSpPr>
            <p:cNvPr id="51" name="Right Arrow Callout 9"/>
            <p:cNvSpPr/>
            <p:nvPr/>
          </p:nvSpPr>
          <p:spPr>
            <a:xfrm rot="16200000">
              <a:off x="4691060" y="2591798"/>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FF934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52" name="Textfeld 51"/>
            <p:cNvSpPr txBox="1"/>
            <p:nvPr/>
          </p:nvSpPr>
          <p:spPr>
            <a:xfrm>
              <a:off x="4865227" y="3657414"/>
              <a:ext cx="1766768" cy="1161069"/>
            </a:xfrm>
            <a:prstGeom prst="rect">
              <a:avLst/>
            </a:prstGeom>
          </p:spPr>
          <p:txBody>
            <a:bodyPr vert="horz" wrap="square" lIns="72000" tIns="72000" rIns="72000" bIns="72000" rtlCol="0">
              <a:spAutoFit/>
            </a:bodyPr>
            <a:lstStyle/>
            <a:p>
              <a:r>
                <a:rPr lang="en-US" altLang="en-US" sz="1200" b="1" dirty="0" smtClean="0">
                  <a:solidFill>
                    <a:schemeClr val="bg1"/>
                  </a:solidFill>
                </a:rPr>
                <a:t>670</a:t>
              </a:r>
              <a:r>
                <a:rPr lang="en-US" altLang="en-US" sz="1200" b="1" dirty="0">
                  <a:solidFill>
                    <a:schemeClr val="bg1"/>
                  </a:solidFill>
                </a:rPr>
                <a:t>€ </a:t>
              </a:r>
              <a:r>
                <a:rPr lang="en-US" altLang="en-US" sz="1200" dirty="0">
                  <a:solidFill>
                    <a:schemeClr val="bg1"/>
                  </a:solidFill>
                </a:rPr>
                <a:t>on average was invested in continuing education programs </a:t>
              </a:r>
              <a:br>
                <a:rPr lang="en-US" altLang="en-US" sz="1200" dirty="0">
                  <a:solidFill>
                    <a:schemeClr val="bg1"/>
                  </a:solidFill>
                </a:rPr>
              </a:br>
              <a:r>
                <a:rPr lang="en-US" altLang="en-US" sz="1200" dirty="0">
                  <a:solidFill>
                    <a:schemeClr val="bg1"/>
                  </a:solidFill>
                </a:rPr>
                <a:t>per employee in </a:t>
              </a:r>
              <a:r>
                <a:rPr lang="en-US" altLang="en-US" sz="1200" dirty="0" smtClean="0">
                  <a:solidFill>
                    <a:schemeClr val="bg1"/>
                  </a:solidFill>
                </a:rPr>
                <a:t>2017.</a:t>
              </a:r>
              <a:endParaRPr lang="en-US" altLang="en-US" sz="1200" dirty="0">
                <a:solidFill>
                  <a:schemeClr val="bg1"/>
                </a:solidFill>
              </a:endParaRPr>
            </a:p>
            <a:p>
              <a:endParaRPr lang="de-DE" sz="1800" dirty="0"/>
            </a:p>
          </p:txBody>
        </p:sp>
        <p:pic>
          <p:nvPicPr>
            <p:cNvPr id="53" name="Bild 5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45329" y="2743345"/>
              <a:ext cx="1041912" cy="1041912"/>
            </a:xfrm>
            <a:prstGeom prst="rect">
              <a:avLst/>
            </a:prstGeom>
          </p:spPr>
        </p:pic>
      </p:grpSp>
      <p:grpSp>
        <p:nvGrpSpPr>
          <p:cNvPr id="54" name="Gruppierung 53"/>
          <p:cNvGrpSpPr/>
          <p:nvPr/>
        </p:nvGrpSpPr>
        <p:grpSpPr>
          <a:xfrm>
            <a:off x="8159753" y="3844194"/>
            <a:ext cx="2078251" cy="2099377"/>
            <a:chOff x="6799035" y="2580856"/>
            <a:chExt cx="2077980" cy="2099863"/>
          </a:xfrm>
        </p:grpSpPr>
        <p:sp>
          <p:nvSpPr>
            <p:cNvPr id="55" name="Right Arrow Callout 9"/>
            <p:cNvSpPr/>
            <p:nvPr/>
          </p:nvSpPr>
          <p:spPr>
            <a:xfrm rot="16200000">
              <a:off x="6788093" y="2591798"/>
              <a:ext cx="2099863" cy="2077980"/>
            </a:xfrm>
            <a:custGeom>
              <a:avLst/>
              <a:gdLst>
                <a:gd name="connsiteX0" fmla="*/ 0 w 2410409"/>
                <a:gd name="connsiteY0" fmla="*/ 0 h 2077980"/>
                <a:gd name="connsiteX1" fmla="*/ 2098525 w 2410409"/>
                <a:gd name="connsiteY1" fmla="*/ 0 h 2077980"/>
                <a:gd name="connsiteX2" fmla="*/ 2098525 w 2410409"/>
                <a:gd name="connsiteY2" fmla="*/ 739221 h 2077980"/>
                <a:gd name="connsiteX3" fmla="*/ 2098525 w 2410409"/>
                <a:gd name="connsiteY3" fmla="*/ 739221 h 2077980"/>
                <a:gd name="connsiteX4" fmla="*/ 2098525 w 2410409"/>
                <a:gd name="connsiteY4" fmla="*/ 739221 h 2077980"/>
                <a:gd name="connsiteX5" fmla="*/ 2410409 w 2410409"/>
                <a:gd name="connsiteY5" fmla="*/ 1038990 h 2077980"/>
                <a:gd name="connsiteX6" fmla="*/ 2098525 w 2410409"/>
                <a:gd name="connsiteY6" fmla="*/ 1338759 h 2077980"/>
                <a:gd name="connsiteX7" fmla="*/ 2098525 w 2410409"/>
                <a:gd name="connsiteY7" fmla="*/ 1338759 h 2077980"/>
                <a:gd name="connsiteX8" fmla="*/ 2098525 w 2410409"/>
                <a:gd name="connsiteY8" fmla="*/ 1338759 h 2077980"/>
                <a:gd name="connsiteX9" fmla="*/ 2098525 w 2410409"/>
                <a:gd name="connsiteY9" fmla="*/ 2077980 h 2077980"/>
                <a:gd name="connsiteX10" fmla="*/ 0 w 2410409"/>
                <a:gd name="connsiteY10" fmla="*/ 2077980 h 2077980"/>
                <a:gd name="connsiteX11" fmla="*/ 0 w 2410409"/>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5099 w 2098525"/>
                <a:gd name="connsiteY5" fmla="*/ 1028479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290308"/>
                <a:gd name="connsiteY0" fmla="*/ 0 h 2077980"/>
                <a:gd name="connsiteX1" fmla="*/ 2098525 w 2290308"/>
                <a:gd name="connsiteY1" fmla="*/ 0 h 2077980"/>
                <a:gd name="connsiteX2" fmla="*/ 2098525 w 2290308"/>
                <a:gd name="connsiteY2" fmla="*/ 739221 h 2077980"/>
                <a:gd name="connsiteX3" fmla="*/ 2098525 w 2290308"/>
                <a:gd name="connsiteY3" fmla="*/ 739221 h 2077980"/>
                <a:gd name="connsiteX4" fmla="*/ 2098525 w 2290308"/>
                <a:gd name="connsiteY4" fmla="*/ 739221 h 2077980"/>
                <a:gd name="connsiteX5" fmla="*/ 2290308 w 2290308"/>
                <a:gd name="connsiteY5" fmla="*/ 1049027 h 2077980"/>
                <a:gd name="connsiteX6" fmla="*/ 2098525 w 2290308"/>
                <a:gd name="connsiteY6" fmla="*/ 1338759 h 2077980"/>
                <a:gd name="connsiteX7" fmla="*/ 2098525 w 2290308"/>
                <a:gd name="connsiteY7" fmla="*/ 1338759 h 2077980"/>
                <a:gd name="connsiteX8" fmla="*/ 2098525 w 2290308"/>
                <a:gd name="connsiteY8" fmla="*/ 1338759 h 2077980"/>
                <a:gd name="connsiteX9" fmla="*/ 2098525 w 2290308"/>
                <a:gd name="connsiteY9" fmla="*/ 2077980 h 2077980"/>
                <a:gd name="connsiteX10" fmla="*/ 0 w 2290308"/>
                <a:gd name="connsiteY10" fmla="*/ 2077980 h 2077980"/>
                <a:gd name="connsiteX11" fmla="*/ 0 w 229030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73492 w 2098525"/>
                <a:gd name="connsiteY5" fmla="*/ 1058454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2342 w 2098525"/>
                <a:gd name="connsiteY5" fmla="*/ 1058457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428"/>
                <a:gd name="connsiteY0" fmla="*/ 0 h 2077980"/>
                <a:gd name="connsiteX1" fmla="*/ 2098525 w 2099428"/>
                <a:gd name="connsiteY1" fmla="*/ 0 h 2077980"/>
                <a:gd name="connsiteX2" fmla="*/ 2098525 w 2099428"/>
                <a:gd name="connsiteY2" fmla="*/ 739221 h 2077980"/>
                <a:gd name="connsiteX3" fmla="*/ 2098525 w 2099428"/>
                <a:gd name="connsiteY3" fmla="*/ 739221 h 2077980"/>
                <a:gd name="connsiteX4" fmla="*/ 2098525 w 2099428"/>
                <a:gd name="connsiteY4" fmla="*/ 739221 h 2077980"/>
                <a:gd name="connsiteX5" fmla="*/ 2099428 w 2099428"/>
                <a:gd name="connsiteY5" fmla="*/ 1058460 h 2077980"/>
                <a:gd name="connsiteX6" fmla="*/ 2098525 w 2099428"/>
                <a:gd name="connsiteY6" fmla="*/ 1338759 h 2077980"/>
                <a:gd name="connsiteX7" fmla="*/ 2098525 w 2099428"/>
                <a:gd name="connsiteY7" fmla="*/ 1338759 h 2077980"/>
                <a:gd name="connsiteX8" fmla="*/ 2098525 w 2099428"/>
                <a:gd name="connsiteY8" fmla="*/ 1338759 h 2077980"/>
                <a:gd name="connsiteX9" fmla="*/ 2098525 w 2099428"/>
                <a:gd name="connsiteY9" fmla="*/ 2077980 h 2077980"/>
                <a:gd name="connsiteX10" fmla="*/ 0 w 2099428"/>
                <a:gd name="connsiteY10" fmla="*/ 2077980 h 2077980"/>
                <a:gd name="connsiteX11" fmla="*/ 0 w 2099428"/>
                <a:gd name="connsiteY11" fmla="*/ 0 h 2077980"/>
                <a:gd name="connsiteX0" fmla="*/ 0 w 2098525"/>
                <a:gd name="connsiteY0" fmla="*/ 0 h 2077980"/>
                <a:gd name="connsiteX1" fmla="*/ 2098525 w 2098525"/>
                <a:gd name="connsiteY1" fmla="*/ 0 h 2077980"/>
                <a:gd name="connsiteX2" fmla="*/ 2098525 w 2098525"/>
                <a:gd name="connsiteY2" fmla="*/ 739221 h 2077980"/>
                <a:gd name="connsiteX3" fmla="*/ 2098525 w 2098525"/>
                <a:gd name="connsiteY3" fmla="*/ 739221 h 2077980"/>
                <a:gd name="connsiteX4" fmla="*/ 2098525 w 2098525"/>
                <a:gd name="connsiteY4" fmla="*/ 739221 h 2077980"/>
                <a:gd name="connsiteX5" fmla="*/ 2093078 w 2098525"/>
                <a:gd name="connsiteY5" fmla="*/ 1058460 h 2077980"/>
                <a:gd name="connsiteX6" fmla="*/ 2098525 w 2098525"/>
                <a:gd name="connsiteY6" fmla="*/ 1338759 h 2077980"/>
                <a:gd name="connsiteX7" fmla="*/ 2098525 w 2098525"/>
                <a:gd name="connsiteY7" fmla="*/ 1338759 h 2077980"/>
                <a:gd name="connsiteX8" fmla="*/ 2098525 w 2098525"/>
                <a:gd name="connsiteY8" fmla="*/ 1338759 h 2077980"/>
                <a:gd name="connsiteX9" fmla="*/ 2098525 w 2098525"/>
                <a:gd name="connsiteY9" fmla="*/ 2077980 h 2077980"/>
                <a:gd name="connsiteX10" fmla="*/ 0 w 2098525"/>
                <a:gd name="connsiteY10" fmla="*/ 2077980 h 2077980"/>
                <a:gd name="connsiteX11" fmla="*/ 0 w 2098525"/>
                <a:gd name="connsiteY11" fmla="*/ 0 h 2077980"/>
                <a:gd name="connsiteX0" fmla="*/ 0 w 2099863"/>
                <a:gd name="connsiteY0" fmla="*/ 0 h 2077980"/>
                <a:gd name="connsiteX1" fmla="*/ 2098525 w 2099863"/>
                <a:gd name="connsiteY1" fmla="*/ 0 h 2077980"/>
                <a:gd name="connsiteX2" fmla="*/ 2098525 w 2099863"/>
                <a:gd name="connsiteY2" fmla="*/ 739221 h 2077980"/>
                <a:gd name="connsiteX3" fmla="*/ 2098525 w 2099863"/>
                <a:gd name="connsiteY3" fmla="*/ 739221 h 2077980"/>
                <a:gd name="connsiteX4" fmla="*/ 2098525 w 2099863"/>
                <a:gd name="connsiteY4" fmla="*/ 739221 h 2077980"/>
                <a:gd name="connsiteX5" fmla="*/ 2099425 w 2099863"/>
                <a:gd name="connsiteY5" fmla="*/ 1061638 h 2077980"/>
                <a:gd name="connsiteX6" fmla="*/ 2098525 w 2099863"/>
                <a:gd name="connsiteY6" fmla="*/ 1338759 h 2077980"/>
                <a:gd name="connsiteX7" fmla="*/ 2098525 w 2099863"/>
                <a:gd name="connsiteY7" fmla="*/ 1338759 h 2077980"/>
                <a:gd name="connsiteX8" fmla="*/ 2098525 w 2099863"/>
                <a:gd name="connsiteY8" fmla="*/ 1338759 h 2077980"/>
                <a:gd name="connsiteX9" fmla="*/ 2098525 w 2099863"/>
                <a:gd name="connsiteY9" fmla="*/ 2077980 h 2077980"/>
                <a:gd name="connsiteX10" fmla="*/ 0 w 2099863"/>
                <a:gd name="connsiteY10" fmla="*/ 2077980 h 2077980"/>
                <a:gd name="connsiteX11" fmla="*/ 0 w 2099863"/>
                <a:gd name="connsiteY11" fmla="*/ 0 h 207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863" h="2077980">
                  <a:moveTo>
                    <a:pt x="0" y="0"/>
                  </a:moveTo>
                  <a:lnTo>
                    <a:pt x="2098525" y="0"/>
                  </a:lnTo>
                  <a:lnTo>
                    <a:pt x="2098525" y="739221"/>
                  </a:lnTo>
                  <a:lnTo>
                    <a:pt x="2098525" y="739221"/>
                  </a:lnTo>
                  <a:lnTo>
                    <a:pt x="2098525" y="739221"/>
                  </a:lnTo>
                  <a:cubicBezTo>
                    <a:pt x="2096709" y="845634"/>
                    <a:pt x="2101241" y="955225"/>
                    <a:pt x="2099425" y="1061638"/>
                  </a:cubicBezTo>
                  <a:lnTo>
                    <a:pt x="2098525" y="1338759"/>
                  </a:lnTo>
                  <a:lnTo>
                    <a:pt x="2098525" y="1338759"/>
                  </a:lnTo>
                  <a:lnTo>
                    <a:pt x="2098525" y="1338759"/>
                  </a:lnTo>
                  <a:lnTo>
                    <a:pt x="2098525" y="2077980"/>
                  </a:lnTo>
                  <a:lnTo>
                    <a:pt x="0" y="2077980"/>
                  </a:lnTo>
                  <a:lnTo>
                    <a:pt x="0" y="0"/>
                  </a:lnTo>
                  <a:close/>
                </a:path>
              </a:pathLst>
            </a:custGeom>
            <a:solidFill>
              <a:srgbClr val="49648C"/>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920" tIns="304800" rIns="121920" bIns="304800" rtlCol="0" anchor="b" anchorCtr="0"/>
            <a:lstStyle/>
            <a:p>
              <a:pPr algn="ctr"/>
              <a:endParaRPr lang="en-US" sz="2133" dirty="0">
                <a:solidFill>
                  <a:srgbClr val="FFFFFF"/>
                </a:solidFill>
              </a:endParaRPr>
            </a:p>
          </p:txBody>
        </p:sp>
        <p:sp>
          <p:nvSpPr>
            <p:cNvPr id="56" name="Textfeld 55"/>
            <p:cNvSpPr txBox="1"/>
            <p:nvPr/>
          </p:nvSpPr>
          <p:spPr>
            <a:xfrm>
              <a:off x="6920603" y="3657414"/>
              <a:ext cx="1766768" cy="976403"/>
            </a:xfrm>
            <a:prstGeom prst="rect">
              <a:avLst/>
            </a:prstGeom>
          </p:spPr>
          <p:txBody>
            <a:bodyPr vert="horz" wrap="square" lIns="72000" tIns="72000" rIns="72000" bIns="72000" rtlCol="0">
              <a:spAutoFit/>
            </a:bodyPr>
            <a:lstStyle/>
            <a:p>
              <a:r>
                <a:rPr lang="en-US" altLang="en-US" sz="1200" dirty="0">
                  <a:solidFill>
                    <a:schemeClr val="bg1"/>
                  </a:solidFill>
                </a:rPr>
                <a:t>There are </a:t>
              </a:r>
              <a:r>
                <a:rPr lang="en-US" altLang="en-US" sz="1200" b="1" dirty="0" smtClean="0">
                  <a:solidFill>
                    <a:schemeClr val="bg1"/>
                  </a:solidFill>
                </a:rPr>
                <a:t>69 </a:t>
              </a:r>
              <a:r>
                <a:rPr lang="en-US" altLang="en-US" sz="1200" dirty="0">
                  <a:solidFill>
                    <a:schemeClr val="bg1"/>
                  </a:solidFill>
                </a:rPr>
                <a:t/>
              </a:r>
              <a:br>
                <a:rPr lang="en-US" altLang="en-US" sz="1200" dirty="0">
                  <a:solidFill>
                    <a:schemeClr val="bg1"/>
                  </a:solidFill>
                </a:rPr>
              </a:br>
              <a:r>
                <a:rPr lang="en-US" altLang="en-US" sz="1200" dirty="0">
                  <a:solidFill>
                    <a:schemeClr val="bg1"/>
                  </a:solidFill>
                </a:rPr>
                <a:t>nationalities in Allianz </a:t>
              </a:r>
              <a:br>
                <a:rPr lang="en-US" altLang="en-US" sz="1200" dirty="0">
                  <a:solidFill>
                    <a:schemeClr val="bg1"/>
                  </a:solidFill>
                </a:rPr>
              </a:br>
              <a:r>
                <a:rPr lang="en-US" altLang="en-US" sz="1200" dirty="0">
                  <a:solidFill>
                    <a:schemeClr val="bg1"/>
                  </a:solidFill>
                </a:rPr>
                <a:t>headquarters.</a:t>
              </a:r>
            </a:p>
            <a:p>
              <a:endParaRPr lang="de-DE" sz="1800" dirty="0"/>
            </a:p>
          </p:txBody>
        </p:sp>
        <p:pic>
          <p:nvPicPr>
            <p:cNvPr id="57" name="Bild 56"/>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495811" y="2868133"/>
              <a:ext cx="762655" cy="762655"/>
            </a:xfrm>
            <a:prstGeom prst="rect">
              <a:avLst/>
            </a:prstGeom>
          </p:spPr>
        </p:pic>
      </p:grpSp>
    </p:spTree>
    <p:extLst>
      <p:ext uri="{BB962C8B-B14F-4D97-AF65-F5344CB8AC3E}">
        <p14:creationId xmlns:p14="http://schemas.microsoft.com/office/powerpoint/2010/main" val="292098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err="1" smtClean="0"/>
              <a:t>Table</a:t>
            </a:r>
            <a:r>
              <a:rPr lang="nl-BE" dirty="0" smtClean="0"/>
              <a:t> of content</a:t>
            </a:r>
            <a:endParaRPr lang="en-US" dirty="0"/>
          </a:p>
        </p:txBody>
      </p:sp>
      <p:sp>
        <p:nvSpPr>
          <p:cNvPr id="6" name="Content Placeholder 5"/>
          <p:cNvSpPr>
            <a:spLocks noGrp="1"/>
          </p:cNvSpPr>
          <p:nvPr>
            <p:ph sz="quarter" idx="20"/>
          </p:nvPr>
        </p:nvSpPr>
        <p:spPr>
          <a:xfrm>
            <a:off x="1501704" y="1063026"/>
            <a:ext cx="9901302" cy="4775010"/>
          </a:xfrm>
        </p:spPr>
        <p:txBody>
          <a:bodyPr/>
          <a:lstStyle/>
          <a:p>
            <a:pPr marL="457200" indent="-457200">
              <a:buFont typeface="+mj-lt"/>
              <a:buAutoNum type="arabicPeriod"/>
            </a:pPr>
            <a:r>
              <a:rPr lang="fr-BE" sz="2000" dirty="0" smtClean="0"/>
              <a:t>Allianz – </a:t>
            </a:r>
            <a:r>
              <a:rPr lang="fr-BE" sz="2000" dirty="0" err="1" smtClean="0"/>
              <a:t>Presentation</a:t>
            </a:r>
            <a:endParaRPr lang="fr-BE" sz="2000" dirty="0" smtClean="0"/>
          </a:p>
          <a:p>
            <a:pPr marL="457200" indent="-457200">
              <a:buFont typeface="+mj-lt"/>
              <a:buAutoNum type="arabicPeriod"/>
            </a:pPr>
            <a:endParaRPr lang="en-US" sz="2000" dirty="0" smtClean="0"/>
          </a:p>
          <a:p>
            <a:pPr marL="457200" indent="-457200">
              <a:buFont typeface="+mj-lt"/>
              <a:buAutoNum type="arabicPeriod"/>
            </a:pPr>
            <a:r>
              <a:rPr lang="en-US" sz="2000" b="1" dirty="0" smtClean="0"/>
              <a:t>Allianz – Way of Working</a:t>
            </a:r>
          </a:p>
          <a:p>
            <a:pPr marL="914400" lvl="1" indent="-457200">
              <a:buFont typeface="+mj-lt"/>
              <a:buAutoNum type="arabicPeriod"/>
            </a:pPr>
            <a:r>
              <a:rPr lang="en-US" sz="1600" b="1" dirty="0" smtClean="0"/>
              <a:t>Process – </a:t>
            </a:r>
            <a:r>
              <a:rPr lang="en-US" sz="1600" b="1" i="1" dirty="0" smtClean="0">
                <a:solidFill>
                  <a:srgbClr val="0070C0"/>
                </a:solidFill>
              </a:rPr>
              <a:t>Project and people management </a:t>
            </a:r>
          </a:p>
          <a:p>
            <a:pPr marL="914400" lvl="1" indent="-457200">
              <a:buFont typeface="+mj-lt"/>
              <a:buAutoNum type="arabicPeriod"/>
            </a:pPr>
            <a:r>
              <a:rPr lang="en-US" sz="1600" b="1" dirty="0" smtClean="0"/>
              <a:t>Products </a:t>
            </a:r>
            <a:r>
              <a:rPr lang="en-US" sz="1600" b="1" dirty="0"/>
              <a:t>– </a:t>
            </a:r>
            <a:r>
              <a:rPr lang="en-US" sz="1600" b="1" i="1" dirty="0" smtClean="0">
                <a:solidFill>
                  <a:srgbClr val="0070C0"/>
                </a:solidFill>
              </a:rPr>
              <a:t>From ideation to Industrialization </a:t>
            </a:r>
          </a:p>
          <a:p>
            <a:pPr marL="914400" lvl="1" indent="-457200">
              <a:buFont typeface="+mj-lt"/>
              <a:buAutoNum type="arabicPeriod"/>
            </a:pPr>
            <a:r>
              <a:rPr lang="en-US" sz="1600" b="1" dirty="0" smtClean="0"/>
              <a:t>Future –</a:t>
            </a:r>
            <a:r>
              <a:rPr lang="en-US" sz="1600" b="1" i="1" dirty="0" smtClean="0">
                <a:solidFill>
                  <a:srgbClr val="0070C0"/>
                </a:solidFill>
              </a:rPr>
              <a:t> AI eco-systems</a:t>
            </a:r>
          </a:p>
          <a:p>
            <a:pPr marL="457200" lvl="1" indent="0">
              <a:buNone/>
            </a:pPr>
            <a:endParaRPr lang="fr-BE" sz="1600" b="1" i="1" dirty="0" smtClean="0">
              <a:solidFill>
                <a:srgbClr val="0070C0"/>
              </a:solidFill>
            </a:endParaRPr>
          </a:p>
          <a:p>
            <a:pPr marL="457200" lvl="1" indent="0">
              <a:buNone/>
            </a:pPr>
            <a:r>
              <a:rPr lang="fr-BE" sz="1600" b="1" i="1" dirty="0" smtClean="0">
                <a:solidFill>
                  <a:srgbClr val="0070C0"/>
                </a:solidFill>
              </a:rPr>
              <a:t>Paper </a:t>
            </a:r>
            <a:r>
              <a:rPr lang="fr-BE" sz="1600" b="1" i="1" dirty="0" err="1" smtClean="0">
                <a:solidFill>
                  <a:srgbClr val="0070C0"/>
                </a:solidFill>
              </a:rPr>
              <a:t>submitted</a:t>
            </a:r>
            <a:r>
              <a:rPr lang="fr-BE" sz="1600" b="1" i="1" dirty="0" smtClean="0">
                <a:solidFill>
                  <a:srgbClr val="0070C0"/>
                </a:solidFill>
              </a:rPr>
              <a:t> by Robin Van Oirbeek and </a:t>
            </a:r>
          </a:p>
          <a:p>
            <a:pPr marL="457200" lvl="1" indent="0">
              <a:buNone/>
            </a:pPr>
            <a:r>
              <a:rPr lang="fr-BE" sz="1600" b="1" i="1" dirty="0" smtClean="0">
                <a:solidFill>
                  <a:srgbClr val="0070C0"/>
                </a:solidFill>
              </a:rPr>
              <a:t>Christopher Grumiau </a:t>
            </a:r>
          </a:p>
          <a:p>
            <a:pPr marL="457200" lvl="1" indent="0">
              <a:buNone/>
            </a:pPr>
            <a:r>
              <a:rPr lang="en-US" sz="1600" u="sng" dirty="0" smtClean="0"/>
              <a:t>Link: </a:t>
            </a:r>
            <a:r>
              <a:rPr lang="en-US" sz="1600" u="sng" dirty="0" smtClean="0">
                <a:hlinkClick r:id="rId2"/>
              </a:rPr>
              <a:t>Framework </a:t>
            </a:r>
            <a:r>
              <a:rPr lang="en-US" sz="1600" u="sng" dirty="0">
                <a:hlinkClick r:id="rId2"/>
              </a:rPr>
              <a:t>for DS</a:t>
            </a:r>
            <a:endParaRPr lang="fr-BE" sz="1600" b="1" i="1" dirty="0" smtClean="0">
              <a:solidFill>
                <a:srgbClr val="0070C0"/>
              </a:solidFill>
            </a:endParaRPr>
          </a:p>
          <a:p>
            <a:pPr marL="457200" lvl="1" indent="0">
              <a:buNone/>
            </a:pPr>
            <a:endParaRPr lang="fr-BE" sz="1600" i="1" dirty="0">
              <a:solidFill>
                <a:srgbClr val="0070C0"/>
              </a:solidFill>
            </a:endParaRPr>
          </a:p>
          <a:p>
            <a:pPr marL="457200" indent="-457200">
              <a:buFont typeface="+mj-lt"/>
              <a:buAutoNum type="arabicPeriod"/>
            </a:pPr>
            <a:r>
              <a:rPr lang="fr-BE" sz="2000" i="1" dirty="0" smtClean="0">
                <a:solidFill>
                  <a:srgbClr val="0070C0"/>
                </a:solidFill>
              </a:rPr>
              <a:t>Use case</a:t>
            </a:r>
            <a:endParaRPr lang="en-US" sz="2000" i="1" dirty="0">
              <a:solidFill>
                <a:srgbClr val="0070C0"/>
              </a:solidFill>
            </a:endParaRPr>
          </a:p>
          <a:p>
            <a:pPr marL="457200" indent="-457200">
              <a:buFont typeface="+mj-lt"/>
              <a:buAutoNum type="arabicPeriod"/>
            </a:pPr>
            <a:endParaRPr lang="en-US" sz="1800" i="1" dirty="0">
              <a:solidFill>
                <a:srgbClr val="0070C0"/>
              </a:solidFill>
            </a:endParaRPr>
          </a:p>
          <a:p>
            <a:pPr marL="457200" indent="-457200">
              <a:buFont typeface="+mj-lt"/>
              <a:buAutoNum type="arabicPeriod"/>
            </a:pPr>
            <a:endParaRPr lang="en-US" sz="1800" i="1" dirty="0">
              <a:solidFill>
                <a:srgbClr val="0070C0"/>
              </a:solidFill>
            </a:endParaRPr>
          </a:p>
          <a:p>
            <a:pPr marL="0" indent="0">
              <a:buNone/>
            </a:pPr>
            <a:r>
              <a:rPr lang="en-US" sz="1800" i="1" dirty="0" smtClean="0">
                <a:solidFill>
                  <a:srgbClr val="0070C0"/>
                </a:solidFill>
              </a:rPr>
              <a:t> </a:t>
            </a:r>
            <a:endParaRPr lang="en-US" sz="1800" i="1" dirty="0">
              <a:solidFill>
                <a:srgbClr val="0070C0"/>
              </a:solidFill>
            </a:endParaRPr>
          </a:p>
          <a:p>
            <a:pPr marL="0" indent="0">
              <a:buNone/>
            </a:pPr>
            <a:endParaRPr lang="en-US" sz="1800" dirty="0" smtClean="0"/>
          </a:p>
        </p:txBody>
      </p:sp>
      <p:pic>
        <p:nvPicPr>
          <p:cNvPr id="5" name="Picture 2" descr="RÃ©sultat de recherche d'images pour &quot;torture data long enough confes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661" y="2018382"/>
            <a:ext cx="4177008" cy="31348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associÃ©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636" y="3794197"/>
            <a:ext cx="5204202" cy="251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56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management – Way of working (trust and story telling)</a:t>
            </a:r>
            <a:endParaRPr lang="en-US" dirty="0"/>
          </a:p>
        </p:txBody>
      </p:sp>
      <p:sp>
        <p:nvSpPr>
          <p:cNvPr id="18" name="Textplatzhalter 15"/>
          <p:cNvSpPr txBox="1">
            <a:spLocks/>
          </p:cNvSpPr>
          <p:nvPr/>
        </p:nvSpPr>
        <p:spPr bwMode="gray">
          <a:xfrm>
            <a:off x="5752619" y="1251699"/>
            <a:ext cx="5667046" cy="972000"/>
          </a:xfrm>
          <a:prstGeom prst="rect">
            <a:avLst/>
          </a:prstGeom>
          <a:ln w="19050">
            <a:solidFill>
              <a:schemeClr val="tx2">
                <a:lumMod val="60000"/>
                <a:lumOff val="40000"/>
              </a:schemeClr>
            </a:solidFill>
          </a:ln>
        </p:spPr>
        <p:txBody>
          <a:bodyPr vert="horz" lIns="0" tIns="0" rIns="0" bIns="0" rtlCol="0" anchor="ctr">
            <a:noAutofit/>
          </a:bodyPr>
          <a:lstStyle>
            <a:lvl1pPr marL="0" indent="0" algn="l" defTabSz="914400" rtl="0" eaLnBrk="1" latinLnBrk="0" hangingPunct="1">
              <a:spcBef>
                <a:spcPts val="0"/>
              </a:spcBef>
              <a:buFont typeface="Arial" pitchFamily="34" charset="0"/>
              <a:buNone/>
              <a:defRPr sz="3000" b="0" kern="1200">
                <a:solidFill>
                  <a:schemeClr val="accent5"/>
                </a:solidFill>
                <a:latin typeface="+mn-lt"/>
                <a:ea typeface="+mn-ea"/>
                <a:cs typeface="+mn-cs"/>
              </a:defRPr>
            </a:lvl1pPr>
            <a:lvl2pPr marL="18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2pPr>
            <a:lvl3pPr marL="180000" indent="-180000" algn="l" defTabSz="914400" rtl="0" eaLnBrk="1" latinLnBrk="0" hangingPunct="1">
              <a:spcBef>
                <a:spcPts val="600"/>
              </a:spcBef>
              <a:buFont typeface="Arial" pitchFamily="34" charset="0"/>
              <a:buChar char="•"/>
              <a:defRPr sz="1800" i="1" kern="1200">
                <a:solidFill>
                  <a:schemeClr val="tx2"/>
                </a:solidFill>
                <a:latin typeface="+mn-lt"/>
                <a:ea typeface="+mn-ea"/>
                <a:cs typeface="+mn-cs"/>
              </a:defRPr>
            </a:lvl3pPr>
            <a:lvl4pPr marL="36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4pPr>
            <a:lvl5pPr marL="54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400" dirty="0" smtClean="0">
                <a:solidFill>
                  <a:schemeClr val="tx1"/>
                </a:solidFill>
              </a:rPr>
              <a:t>The </a:t>
            </a:r>
            <a:r>
              <a:rPr lang="en-US" sz="1400" dirty="0">
                <a:solidFill>
                  <a:schemeClr val="tx1"/>
                </a:solidFill>
              </a:rPr>
              <a:t>first moment when value is created from data science projects is when model outcomes </a:t>
            </a:r>
            <a:r>
              <a:rPr lang="en-US" sz="1400" b="1" dirty="0">
                <a:solidFill>
                  <a:schemeClr val="tx1"/>
                </a:solidFill>
              </a:rPr>
              <a:t>are </a:t>
            </a:r>
            <a:r>
              <a:rPr lang="en-US" sz="1400" b="1" dirty="0" smtClean="0">
                <a:solidFill>
                  <a:schemeClr val="tx1"/>
                </a:solidFill>
              </a:rPr>
              <a:t>operationalized. </a:t>
            </a:r>
          </a:p>
          <a:p>
            <a:pPr lvl="0" algn="ctr">
              <a:defRPr/>
            </a:pPr>
            <a:endParaRPr lang="en-US" sz="1400" b="1" dirty="0">
              <a:solidFill>
                <a:schemeClr val="tx1"/>
              </a:solidFill>
            </a:endParaRPr>
          </a:p>
          <a:p>
            <a:pPr lvl="0" algn="ctr">
              <a:defRPr/>
            </a:pPr>
            <a:r>
              <a:rPr lang="en-US" sz="1400" dirty="0" smtClean="0">
                <a:solidFill>
                  <a:schemeClr val="tx1"/>
                </a:solidFill>
              </a:rPr>
              <a:t>It requires </a:t>
            </a:r>
            <a:r>
              <a:rPr lang="en-US" sz="1400" b="1" dirty="0" smtClean="0">
                <a:solidFill>
                  <a:schemeClr val="tx1"/>
                </a:solidFill>
              </a:rPr>
              <a:t>TRUST</a:t>
            </a:r>
            <a:r>
              <a:rPr lang="en-US" sz="1400" dirty="0" smtClean="0">
                <a:solidFill>
                  <a:schemeClr val="tx1"/>
                </a:solidFill>
              </a:rPr>
              <a:t> and a good </a:t>
            </a:r>
            <a:r>
              <a:rPr lang="en-US" sz="1400" b="1" dirty="0" smtClean="0">
                <a:solidFill>
                  <a:schemeClr val="tx1"/>
                </a:solidFill>
              </a:rPr>
              <a:t>STORY TELLING.</a:t>
            </a:r>
            <a:endParaRPr kumimoji="0" lang="en-US" sz="1400" b="1" i="0" u="none" strike="noStrike" kern="1200" cap="none" spc="0" normalizeH="0" baseline="0" noProof="0" dirty="0" smtClean="0">
              <a:ln>
                <a:noFill/>
              </a:ln>
              <a:solidFill>
                <a:schemeClr val="tx1"/>
              </a:solidFill>
              <a:effectLst/>
              <a:uLnTx/>
              <a:uFillTx/>
              <a:latin typeface="Verdana"/>
            </a:endParaRPr>
          </a:p>
        </p:txBody>
      </p:sp>
      <p:cxnSp>
        <p:nvCxnSpPr>
          <p:cNvPr id="8" name="Straight Connector 7"/>
          <p:cNvCxnSpPr/>
          <p:nvPr/>
        </p:nvCxnSpPr>
        <p:spPr>
          <a:xfrm>
            <a:off x="338201" y="2491692"/>
            <a:ext cx="11081525" cy="0"/>
          </a:xfrm>
          <a:prstGeom prst="line">
            <a:avLst/>
          </a:prstGeom>
          <a:ln w="38100">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8201" y="1043892"/>
            <a:ext cx="11081525" cy="0"/>
          </a:xfrm>
          <a:prstGeom prst="line">
            <a:avLst/>
          </a:prstGeom>
          <a:ln w="38100">
            <a:solidFill>
              <a:srgbClr val="575757"/>
            </a:solidFill>
          </a:ln>
        </p:spPr>
        <p:style>
          <a:lnRef idx="1">
            <a:schemeClr val="accent1"/>
          </a:lnRef>
          <a:fillRef idx="0">
            <a:schemeClr val="accent1"/>
          </a:fillRef>
          <a:effectRef idx="0">
            <a:schemeClr val="accent1"/>
          </a:effectRef>
          <a:fontRef idx="minor">
            <a:schemeClr val="tx1"/>
          </a:fontRef>
        </p:style>
      </p:cxnSp>
      <p:sp>
        <p:nvSpPr>
          <p:cNvPr id="10" name="Textfeld 2"/>
          <p:cNvSpPr txBox="1"/>
          <p:nvPr/>
        </p:nvSpPr>
        <p:spPr bwMode="gray">
          <a:xfrm>
            <a:off x="4239592" y="2366241"/>
            <a:ext cx="3712940" cy="215444"/>
          </a:xfrm>
          <a:prstGeom prst="rect">
            <a:avLst/>
          </a:prstGeom>
          <a:solidFill>
            <a:schemeClr val="bg1"/>
          </a:solidFill>
        </p:spPr>
        <p:txBody>
          <a:bodyPr vert="horz" wrap="square" lIns="0" tIns="0" rIns="0" bIns="0" rtlCol="0" anchor="t">
            <a:spAutoFit/>
          </a:bodyPr>
          <a:lstStyle>
            <a:defPPr>
              <a:defRPr lang="en-US"/>
            </a:defPPr>
            <a:lvl1pPr marR="0" lvl="0" indent="0" algn="ctr" fontAlgn="auto">
              <a:lnSpc>
                <a:spcPct val="100000"/>
              </a:lnSpc>
              <a:spcBef>
                <a:spcPts val="1200"/>
              </a:spcBef>
              <a:spcAft>
                <a:spcPts val="0"/>
              </a:spcAft>
              <a:buClr>
                <a:srgbClr val="313131"/>
              </a:buClr>
              <a:buSzTx/>
              <a:buFontTx/>
              <a:buNone/>
              <a:tabLst/>
              <a:defRPr sz="1400" b="1">
                <a:solidFill>
                  <a:srgbClr val="575757"/>
                </a:solidFill>
                <a:latin typeface="Verdana"/>
              </a:defRPr>
            </a:lvl1pPr>
          </a:lstStyle>
          <a:p>
            <a:r>
              <a:rPr lang="en-GB" dirty="0"/>
              <a:t>How will we get to our destination?</a:t>
            </a:r>
          </a:p>
        </p:txBody>
      </p:sp>
      <p:sp>
        <p:nvSpPr>
          <p:cNvPr id="13" name="Rectangle 12"/>
          <p:cNvSpPr/>
          <p:nvPr/>
        </p:nvSpPr>
        <p:spPr bwMode="gray">
          <a:xfrm>
            <a:off x="12500059" y="4396945"/>
            <a:ext cx="7706266" cy="3530291"/>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0" cap="none" spc="0" normalizeH="0" baseline="0" noProof="0" dirty="0" smtClean="0">
                <a:ln>
                  <a:noFill/>
                </a:ln>
                <a:solidFill>
                  <a:prstClr val="white"/>
                </a:solidFill>
                <a:effectLst/>
                <a:uLnTx/>
                <a:uFillTx/>
                <a:latin typeface="Verdana"/>
              </a:rPr>
              <a:t>Visual</a:t>
            </a:r>
          </a:p>
        </p:txBody>
      </p:sp>
      <p:sp>
        <p:nvSpPr>
          <p:cNvPr id="14" name="Textfeld 2"/>
          <p:cNvSpPr txBox="1"/>
          <p:nvPr/>
        </p:nvSpPr>
        <p:spPr bwMode="gray">
          <a:xfrm>
            <a:off x="4789300" y="935216"/>
            <a:ext cx="2613525" cy="215444"/>
          </a:xfrm>
          <a:prstGeom prst="rect">
            <a:avLst/>
          </a:prstGeom>
          <a:solidFill>
            <a:schemeClr val="bg1"/>
          </a:solidFill>
        </p:spPr>
        <p:txBody>
          <a:bodyPr vert="horz" wrap="square" lIns="0" tIns="0" rIns="0" bIns="0" rtlCol="0" anchor="t">
            <a:spAutoFit/>
          </a:bodyPr>
          <a:lstStyle/>
          <a:p>
            <a:pPr marL="0" marR="0" lvl="0" indent="0" algn="ctr" defTabSz="914400" eaLnBrk="1" fontAlgn="auto" latinLnBrk="0" hangingPunct="1">
              <a:lnSpc>
                <a:spcPct val="100000"/>
              </a:lnSpc>
              <a:spcBef>
                <a:spcPts val="1200"/>
              </a:spcBef>
              <a:spcAft>
                <a:spcPts val="0"/>
              </a:spcAft>
              <a:buClr>
                <a:srgbClr val="313131"/>
              </a:buClr>
              <a:buSzTx/>
              <a:buFontTx/>
              <a:buNone/>
              <a:tabLst/>
              <a:defRPr/>
            </a:pPr>
            <a:r>
              <a:rPr lang="en-GB" sz="1400" b="1" dirty="0">
                <a:solidFill>
                  <a:srgbClr val="575757"/>
                </a:solidFill>
                <a:latin typeface="Verdana"/>
              </a:rPr>
              <a:t>Why did we Take Off?</a:t>
            </a:r>
          </a:p>
        </p:txBody>
      </p:sp>
      <p:sp>
        <p:nvSpPr>
          <p:cNvPr id="2" name="Rectangle 1"/>
          <p:cNvSpPr/>
          <p:nvPr/>
        </p:nvSpPr>
        <p:spPr>
          <a:xfrm>
            <a:off x="337879" y="3823439"/>
            <a:ext cx="1263907" cy="533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solidFill>
                  <a:schemeClr val="tx1"/>
                </a:solidFill>
              </a:rPr>
              <a:t>AA  Approach and  Results</a:t>
            </a:r>
            <a:endParaRPr lang="en-GB" sz="1000" b="1" dirty="0">
              <a:solidFill>
                <a:schemeClr val="tx1"/>
              </a:solidFill>
            </a:endParaRPr>
          </a:p>
        </p:txBody>
      </p:sp>
      <p:sp>
        <p:nvSpPr>
          <p:cNvPr id="23" name="Rectangle 22"/>
          <p:cNvSpPr/>
          <p:nvPr/>
        </p:nvSpPr>
        <p:spPr>
          <a:xfrm>
            <a:off x="2229597" y="3823439"/>
            <a:ext cx="1263907" cy="533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solidFill>
                  <a:schemeClr val="tx1"/>
                </a:solidFill>
              </a:rPr>
              <a:t>Management Action</a:t>
            </a:r>
            <a:endParaRPr lang="en-GB" sz="1000" b="1" dirty="0">
              <a:solidFill>
                <a:schemeClr val="tx1"/>
              </a:solidFill>
            </a:endParaRPr>
          </a:p>
        </p:txBody>
      </p:sp>
      <p:sp>
        <p:nvSpPr>
          <p:cNvPr id="24" name="Rectangle 23"/>
          <p:cNvSpPr/>
          <p:nvPr/>
        </p:nvSpPr>
        <p:spPr>
          <a:xfrm>
            <a:off x="4121255" y="3823439"/>
            <a:ext cx="1263907" cy="5330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solidFill>
                  <a:schemeClr val="tx1"/>
                </a:solidFill>
              </a:rPr>
              <a:t>Business Case </a:t>
            </a:r>
            <a:endParaRPr lang="en-GB" sz="1000" b="1" dirty="0">
              <a:solidFill>
                <a:schemeClr val="tx1"/>
              </a:solidFill>
            </a:endParaRPr>
          </a:p>
        </p:txBody>
      </p:sp>
      <p:sp>
        <p:nvSpPr>
          <p:cNvPr id="15" name="Rectangle 14"/>
          <p:cNvSpPr/>
          <p:nvPr/>
        </p:nvSpPr>
        <p:spPr>
          <a:xfrm>
            <a:off x="1768013" y="3871112"/>
            <a:ext cx="295234" cy="411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chemeClr val="tx1"/>
                </a:solidFill>
              </a:rPr>
              <a:t>+</a:t>
            </a:r>
            <a:endParaRPr lang="en-GB" sz="2800" b="1" dirty="0">
              <a:solidFill>
                <a:schemeClr val="tx1"/>
              </a:solidFill>
            </a:endParaRPr>
          </a:p>
        </p:txBody>
      </p:sp>
      <p:sp>
        <p:nvSpPr>
          <p:cNvPr id="40" name="Rectangle 39"/>
          <p:cNvSpPr/>
          <p:nvPr/>
        </p:nvSpPr>
        <p:spPr>
          <a:xfrm>
            <a:off x="3659730" y="3871112"/>
            <a:ext cx="295234" cy="411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chemeClr val="tx1"/>
                </a:solidFill>
              </a:rPr>
              <a:t>=</a:t>
            </a:r>
            <a:endParaRPr lang="en-GB" sz="2800" b="1" dirty="0">
              <a:solidFill>
                <a:schemeClr val="tx1"/>
              </a:solidFill>
            </a:endParaRPr>
          </a:p>
        </p:txBody>
      </p:sp>
      <p:sp>
        <p:nvSpPr>
          <p:cNvPr id="43" name="Textplatzhalter 15"/>
          <p:cNvSpPr txBox="1">
            <a:spLocks/>
          </p:cNvSpPr>
          <p:nvPr/>
        </p:nvSpPr>
        <p:spPr bwMode="gray">
          <a:xfrm>
            <a:off x="337818" y="1252502"/>
            <a:ext cx="5219503" cy="972000"/>
          </a:xfrm>
          <a:prstGeom prst="rect">
            <a:avLst/>
          </a:prstGeom>
          <a:ln w="19050">
            <a:solidFill>
              <a:schemeClr val="tx2">
                <a:lumMod val="60000"/>
                <a:lumOff val="40000"/>
              </a:schemeClr>
            </a:solidFill>
          </a:ln>
        </p:spPr>
        <p:txBody>
          <a:bodyPr vert="horz" lIns="0" tIns="0" rIns="0" bIns="0" rtlCol="0" anchor="ctr">
            <a:noAutofit/>
          </a:bodyPr>
          <a:lstStyle>
            <a:lvl1pPr marL="0" indent="0" algn="l" defTabSz="914400" rtl="0" eaLnBrk="1" latinLnBrk="0" hangingPunct="1">
              <a:spcBef>
                <a:spcPts val="0"/>
              </a:spcBef>
              <a:buFont typeface="Arial" pitchFamily="34" charset="0"/>
              <a:buNone/>
              <a:defRPr sz="3000" b="0" kern="1200">
                <a:solidFill>
                  <a:schemeClr val="accent5"/>
                </a:solidFill>
                <a:latin typeface="+mn-lt"/>
                <a:ea typeface="+mn-ea"/>
                <a:cs typeface="+mn-cs"/>
              </a:defRPr>
            </a:lvl1pPr>
            <a:lvl2pPr marL="18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2pPr>
            <a:lvl3pPr marL="180000" indent="-180000" algn="l" defTabSz="914400" rtl="0" eaLnBrk="1" latinLnBrk="0" hangingPunct="1">
              <a:spcBef>
                <a:spcPts val="600"/>
              </a:spcBef>
              <a:buFont typeface="Arial" pitchFamily="34" charset="0"/>
              <a:buChar char="•"/>
              <a:defRPr sz="1800" i="1" kern="1200">
                <a:solidFill>
                  <a:schemeClr val="tx2"/>
                </a:solidFill>
                <a:latin typeface="+mn-lt"/>
                <a:ea typeface="+mn-ea"/>
                <a:cs typeface="+mn-cs"/>
              </a:defRPr>
            </a:lvl3pPr>
            <a:lvl4pPr marL="36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4pPr>
            <a:lvl5pPr marL="540000" indent="-180000" algn="l" defTabSz="914400" rtl="0" eaLnBrk="1" latinLnBrk="0" hangingPunct="1">
              <a:spcBef>
                <a:spcPts val="6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400" dirty="0" smtClean="0">
                <a:solidFill>
                  <a:srgbClr val="575757"/>
                </a:solidFill>
                <a:latin typeface="Verdana"/>
              </a:rPr>
              <a:t>To increase our </a:t>
            </a:r>
            <a:r>
              <a:rPr lang="en-US" sz="1400" b="1" dirty="0" err="1" smtClean="0">
                <a:solidFill>
                  <a:srgbClr val="575757"/>
                </a:solidFill>
                <a:latin typeface="Verdana"/>
              </a:rPr>
              <a:t>competitivity</a:t>
            </a:r>
            <a:r>
              <a:rPr lang="en-US" sz="1400" dirty="0" smtClean="0">
                <a:solidFill>
                  <a:srgbClr val="575757"/>
                </a:solidFill>
                <a:latin typeface="Verdana"/>
              </a:rPr>
              <a:t> we need to be data driven and advanced in our </a:t>
            </a:r>
            <a:r>
              <a:rPr lang="en-US" sz="1400" b="1" dirty="0" smtClean="0">
                <a:solidFill>
                  <a:srgbClr val="575757"/>
                </a:solidFill>
                <a:latin typeface="Verdana"/>
              </a:rPr>
              <a:t>analysis. </a:t>
            </a:r>
          </a:p>
          <a:p>
            <a:pPr lvl="0" algn="ctr">
              <a:defRPr/>
            </a:pPr>
            <a:r>
              <a:rPr lang="en-US" sz="1400" dirty="0" smtClean="0">
                <a:solidFill>
                  <a:srgbClr val="575757"/>
                </a:solidFill>
                <a:latin typeface="Verdana"/>
              </a:rPr>
              <a:t>The goal is to develop a strategy to constitute a </a:t>
            </a:r>
            <a:r>
              <a:rPr lang="en-US" sz="1400" b="1" dirty="0" smtClean="0">
                <a:solidFill>
                  <a:srgbClr val="575757"/>
                </a:solidFill>
                <a:latin typeface="Verdana"/>
              </a:rPr>
              <a:t>self-finance mechanism</a:t>
            </a:r>
            <a:r>
              <a:rPr lang="en-US" sz="1400" dirty="0" smtClean="0">
                <a:solidFill>
                  <a:srgbClr val="575757"/>
                </a:solidFill>
                <a:latin typeface="Verdana"/>
              </a:rPr>
              <a:t> for further innovations.</a:t>
            </a:r>
            <a:endParaRPr kumimoji="0" lang="en-US" sz="1400" i="0" u="none" strike="noStrike" kern="1200" cap="none" spc="0" normalizeH="0" baseline="0" noProof="0" dirty="0" smtClean="0">
              <a:ln>
                <a:noFill/>
              </a:ln>
              <a:solidFill>
                <a:srgbClr val="575757"/>
              </a:solidFill>
              <a:effectLst/>
              <a:uLnTx/>
              <a:uFillTx/>
              <a:latin typeface="Verdana"/>
            </a:endParaRPr>
          </a:p>
        </p:txBody>
      </p:sp>
      <p:sp>
        <p:nvSpPr>
          <p:cNvPr id="46" name="Rectangle 45"/>
          <p:cNvSpPr/>
          <p:nvPr/>
        </p:nvSpPr>
        <p:spPr>
          <a:xfrm>
            <a:off x="13498045" y="5571807"/>
            <a:ext cx="2252540" cy="307777"/>
          </a:xfrm>
          <a:prstGeom prst="rect">
            <a:avLst/>
          </a:prstGeom>
        </p:spPr>
        <p:txBody>
          <a:bodyPr wrap="none">
            <a:spAutoFit/>
          </a:bodyPr>
          <a:lstStyle/>
          <a:p>
            <a:pPr>
              <a:spcBef>
                <a:spcPts val="1800"/>
              </a:spcBef>
              <a:buClr>
                <a:srgbClr val="313131"/>
              </a:buClr>
              <a:defRPr/>
            </a:pPr>
            <a:r>
              <a:rPr lang="en-US" sz="1400" b="1" kern="0" dirty="0" smtClean="0"/>
              <a:t>Our key success factors</a:t>
            </a:r>
            <a:endParaRPr lang="en-US" sz="1400" b="1" kern="0" dirty="0"/>
          </a:p>
        </p:txBody>
      </p:sp>
      <p:sp>
        <p:nvSpPr>
          <p:cNvPr id="26" name="Rectangle 25"/>
          <p:cNvSpPr/>
          <p:nvPr/>
        </p:nvSpPr>
        <p:spPr>
          <a:xfrm>
            <a:off x="14308043" y="8564342"/>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Collaboration</a:t>
            </a:r>
            <a:endParaRPr lang="en-GB" sz="1200" dirty="0">
              <a:solidFill>
                <a:schemeClr val="tx1"/>
              </a:solidFill>
            </a:endParaRPr>
          </a:p>
        </p:txBody>
      </p:sp>
      <p:sp>
        <p:nvSpPr>
          <p:cNvPr id="50" name="Rectangle 49"/>
          <p:cNvSpPr/>
          <p:nvPr/>
        </p:nvSpPr>
        <p:spPr>
          <a:xfrm>
            <a:off x="13360925" y="631372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Strategically Aligned Use cases</a:t>
            </a:r>
            <a:endParaRPr lang="en-GB" sz="1200" dirty="0">
              <a:solidFill>
                <a:schemeClr val="tx1"/>
              </a:solidFill>
            </a:endParaRPr>
          </a:p>
        </p:txBody>
      </p:sp>
      <p:sp>
        <p:nvSpPr>
          <p:cNvPr id="51" name="Rectangle 50"/>
          <p:cNvSpPr/>
          <p:nvPr/>
        </p:nvSpPr>
        <p:spPr>
          <a:xfrm>
            <a:off x="14950045" y="6350208"/>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Dedicated  Management Action</a:t>
            </a:r>
            <a:endParaRPr lang="en-GB" sz="1200" dirty="0">
              <a:solidFill>
                <a:schemeClr val="tx1"/>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3850" y="6985376"/>
            <a:ext cx="1978621" cy="1342636"/>
          </a:xfrm>
          <a:prstGeom prst="rect">
            <a:avLst/>
          </a:prstGeom>
          <a:solidFill>
            <a:schemeClr val="bg1"/>
          </a:solidFill>
          <a:ln w="9525">
            <a:noFill/>
            <a:miter lim="800000"/>
            <a:headEnd/>
            <a:tailEnd/>
          </a:ln>
        </p:spPr>
      </p:pic>
      <p:sp>
        <p:nvSpPr>
          <p:cNvPr id="53" name="Rectangle 52"/>
          <p:cNvSpPr/>
          <p:nvPr/>
        </p:nvSpPr>
        <p:spPr>
          <a:xfrm>
            <a:off x="15616724" y="7422871"/>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Excellent </a:t>
            </a:r>
          </a:p>
          <a:p>
            <a:pPr algn="ctr"/>
            <a:r>
              <a:rPr lang="en-GB" sz="1200" dirty="0" smtClean="0">
                <a:solidFill>
                  <a:schemeClr val="tx1"/>
                </a:solidFill>
              </a:rPr>
              <a:t>AA Capabilities</a:t>
            </a:r>
            <a:endParaRPr lang="en-GB" sz="1200" dirty="0">
              <a:solidFill>
                <a:schemeClr val="tx1"/>
              </a:solidFill>
            </a:endParaRPr>
          </a:p>
        </p:txBody>
      </p:sp>
      <p:sp>
        <p:nvSpPr>
          <p:cNvPr id="55" name="Rectangle 54"/>
          <p:cNvSpPr/>
          <p:nvPr/>
        </p:nvSpPr>
        <p:spPr>
          <a:xfrm>
            <a:off x="12630303" y="7107383"/>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Relevant Data</a:t>
            </a:r>
            <a:endParaRPr lang="en-GB" sz="1200" dirty="0">
              <a:solidFill>
                <a:schemeClr val="tx1"/>
              </a:solidFill>
            </a:endParaRPr>
          </a:p>
        </p:txBody>
      </p:sp>
      <p:sp>
        <p:nvSpPr>
          <p:cNvPr id="56" name="Rectangle 55"/>
          <p:cNvSpPr/>
          <p:nvPr/>
        </p:nvSpPr>
        <p:spPr>
          <a:xfrm>
            <a:off x="12617552" y="8271480"/>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Persistency </a:t>
            </a:r>
          </a:p>
          <a:p>
            <a:pPr algn="ctr"/>
            <a:r>
              <a:rPr lang="en-GB" sz="1200" dirty="0" smtClean="0">
                <a:solidFill>
                  <a:schemeClr val="tx1"/>
                </a:solidFill>
              </a:rPr>
              <a:t>to learn and improve</a:t>
            </a:r>
            <a:endParaRPr lang="en-GB" sz="1200" dirty="0">
              <a:solidFill>
                <a:schemeClr val="tx1"/>
              </a:solidFill>
            </a:endParaRPr>
          </a:p>
        </p:txBody>
      </p:sp>
      <p:sp>
        <p:nvSpPr>
          <p:cNvPr id="7" name="Rectangle 6"/>
          <p:cNvSpPr/>
          <p:nvPr/>
        </p:nvSpPr>
        <p:spPr>
          <a:xfrm>
            <a:off x="13598" y="2844132"/>
            <a:ext cx="7263896" cy="639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i="1" dirty="0" smtClean="0">
                <a:solidFill>
                  <a:schemeClr val="tx1"/>
                </a:solidFill>
              </a:rPr>
              <a:t>We are organized to collaborate with business owners in </a:t>
            </a:r>
            <a:r>
              <a:rPr lang="en-GB" sz="1400" b="1" i="1" dirty="0" smtClean="0">
                <a:solidFill>
                  <a:schemeClr val="tx1"/>
                </a:solidFill>
              </a:rPr>
              <a:t>AGILE mode  </a:t>
            </a:r>
            <a:r>
              <a:rPr lang="en-GB" sz="1400" i="1" dirty="0" smtClean="0">
                <a:solidFill>
                  <a:schemeClr val="tx1"/>
                </a:solidFill>
              </a:rPr>
              <a:t>by using </a:t>
            </a:r>
            <a:r>
              <a:rPr lang="en-GB" sz="1400" b="1" i="1" dirty="0" smtClean="0">
                <a:solidFill>
                  <a:schemeClr val="tx1"/>
                </a:solidFill>
              </a:rPr>
              <a:t>Dev(Sec)Ops </a:t>
            </a:r>
            <a:r>
              <a:rPr lang="en-GB" sz="1400" i="1" dirty="0" smtClean="0">
                <a:solidFill>
                  <a:schemeClr val="tx1"/>
                </a:solidFill>
              </a:rPr>
              <a:t>to implement use cases that  create substantial impact on OP.  </a:t>
            </a:r>
          </a:p>
          <a:p>
            <a:pPr algn="ctr"/>
            <a:endParaRPr lang="en-GB" sz="1400" i="1" dirty="0">
              <a:solidFill>
                <a:schemeClr val="tx1"/>
              </a:solidFill>
            </a:endParaRPr>
          </a:p>
        </p:txBody>
      </p:sp>
      <p:sp>
        <p:nvSpPr>
          <p:cNvPr id="44" name="Rectangle 43"/>
          <p:cNvSpPr/>
          <p:nvPr/>
        </p:nvSpPr>
        <p:spPr>
          <a:xfrm>
            <a:off x="8560152" y="2856318"/>
            <a:ext cx="2540891" cy="307777"/>
          </a:xfrm>
          <a:prstGeom prst="rect">
            <a:avLst/>
          </a:prstGeom>
        </p:spPr>
        <p:txBody>
          <a:bodyPr wrap="square">
            <a:spAutoFit/>
          </a:bodyPr>
          <a:lstStyle/>
          <a:p>
            <a:pPr>
              <a:spcBef>
                <a:spcPts val="1800"/>
              </a:spcBef>
              <a:buClr>
                <a:srgbClr val="313131"/>
              </a:buClr>
              <a:defRPr/>
            </a:pPr>
            <a:r>
              <a:rPr lang="en-US" sz="1400" b="1" kern="0" dirty="0" smtClean="0"/>
              <a:t>Our key success factors</a:t>
            </a:r>
            <a:endParaRPr lang="en-US" sz="1400" b="1" kern="0" dirty="0"/>
          </a:p>
        </p:txBody>
      </p:sp>
      <p:sp>
        <p:nvSpPr>
          <p:cNvPr id="45" name="Rectangle 44"/>
          <p:cNvSpPr/>
          <p:nvPr/>
        </p:nvSpPr>
        <p:spPr>
          <a:xfrm>
            <a:off x="9370212" y="5848914"/>
            <a:ext cx="11124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Collaboration</a:t>
            </a:r>
            <a:endParaRPr lang="en-GB" sz="1200" dirty="0">
              <a:solidFill>
                <a:schemeClr val="tx1"/>
              </a:solidFill>
            </a:endParaRPr>
          </a:p>
        </p:txBody>
      </p:sp>
      <p:sp>
        <p:nvSpPr>
          <p:cNvPr id="47" name="Rectangle 46"/>
          <p:cNvSpPr/>
          <p:nvPr/>
        </p:nvSpPr>
        <p:spPr>
          <a:xfrm>
            <a:off x="7952532" y="3318235"/>
            <a:ext cx="1524451" cy="552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Strategically Aligned Use cases</a:t>
            </a:r>
          </a:p>
          <a:p>
            <a:pPr algn="ctr"/>
            <a:r>
              <a:rPr lang="en-GB" sz="1200" dirty="0" smtClean="0">
                <a:solidFill>
                  <a:schemeClr val="tx1"/>
                </a:solidFill>
              </a:rPr>
              <a:t>Good Prioritisation</a:t>
            </a:r>
            <a:endParaRPr lang="en-GB" sz="1200" dirty="0">
              <a:solidFill>
                <a:schemeClr val="tx1"/>
              </a:solidFill>
            </a:endParaRPr>
          </a:p>
        </p:txBody>
      </p:sp>
      <p:sp>
        <p:nvSpPr>
          <p:cNvPr id="48" name="Rectangle 47"/>
          <p:cNvSpPr/>
          <p:nvPr/>
        </p:nvSpPr>
        <p:spPr>
          <a:xfrm>
            <a:off x="10012215" y="3634780"/>
            <a:ext cx="108882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Dedicated  Management Action</a:t>
            </a:r>
            <a:endParaRPr lang="en-GB" sz="1200" dirty="0">
              <a:solidFill>
                <a:schemeClr val="tx1"/>
              </a:solidFill>
            </a:endParaRPr>
          </a:p>
        </p:txBody>
      </p:sp>
      <p:pic>
        <p:nvPicPr>
          <p:cNvPr id="4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5959" y="4270010"/>
            <a:ext cx="1321926" cy="897021"/>
          </a:xfrm>
          <a:prstGeom prst="rect">
            <a:avLst/>
          </a:prstGeom>
          <a:solidFill>
            <a:schemeClr val="bg1"/>
          </a:solidFill>
          <a:ln w="9525">
            <a:noFill/>
            <a:miter lim="800000"/>
            <a:headEnd/>
            <a:tailEnd/>
          </a:ln>
        </p:spPr>
      </p:pic>
      <p:sp>
        <p:nvSpPr>
          <p:cNvPr id="52" name="Rectangle 51"/>
          <p:cNvSpPr/>
          <p:nvPr/>
        </p:nvSpPr>
        <p:spPr>
          <a:xfrm>
            <a:off x="7692534" y="4076604"/>
            <a:ext cx="857931" cy="1045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Relevant Data</a:t>
            </a:r>
          </a:p>
          <a:p>
            <a:pPr algn="ctr"/>
            <a:endParaRPr lang="en-GB" sz="1200" dirty="0">
              <a:solidFill>
                <a:schemeClr val="tx1"/>
              </a:solidFill>
            </a:endParaRPr>
          </a:p>
          <a:p>
            <a:pPr algn="ctr"/>
            <a:r>
              <a:rPr lang="en-GB" sz="1200" dirty="0" smtClean="0">
                <a:solidFill>
                  <a:schemeClr val="tx1"/>
                </a:solidFill>
              </a:rPr>
              <a:t>Mix skills</a:t>
            </a:r>
            <a:endParaRPr lang="en-GB" sz="1200" dirty="0">
              <a:solidFill>
                <a:schemeClr val="tx1"/>
              </a:solidFill>
            </a:endParaRPr>
          </a:p>
        </p:txBody>
      </p:sp>
      <p:sp>
        <p:nvSpPr>
          <p:cNvPr id="54" name="Rectangle 53"/>
          <p:cNvSpPr/>
          <p:nvPr/>
        </p:nvSpPr>
        <p:spPr>
          <a:xfrm>
            <a:off x="7679783" y="5361481"/>
            <a:ext cx="1136237" cy="62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Fail fast to learn fast and to improve</a:t>
            </a:r>
            <a:endParaRPr lang="en-GB" sz="1200" dirty="0">
              <a:solidFill>
                <a:schemeClr val="tx1"/>
              </a:solidFill>
            </a:endParaRPr>
          </a:p>
        </p:txBody>
      </p:sp>
      <p:sp>
        <p:nvSpPr>
          <p:cNvPr id="57" name="Rectangle 56"/>
          <p:cNvSpPr/>
          <p:nvPr/>
        </p:nvSpPr>
        <p:spPr>
          <a:xfrm>
            <a:off x="10556629" y="4377015"/>
            <a:ext cx="1284127" cy="447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Excellent </a:t>
            </a:r>
          </a:p>
          <a:p>
            <a:pPr algn="ctr"/>
            <a:r>
              <a:rPr lang="en-GB" sz="1200" dirty="0" smtClean="0">
                <a:solidFill>
                  <a:schemeClr val="tx1"/>
                </a:solidFill>
              </a:rPr>
              <a:t>AA Capabilities</a:t>
            </a:r>
            <a:endParaRPr lang="en-GB" sz="1200" dirty="0">
              <a:solidFill>
                <a:schemeClr val="tx1"/>
              </a:solidFill>
            </a:endParaRPr>
          </a:p>
        </p:txBody>
      </p:sp>
      <p:sp>
        <p:nvSpPr>
          <p:cNvPr id="58" name="TextBox 57"/>
          <p:cNvSpPr txBox="1"/>
          <p:nvPr/>
        </p:nvSpPr>
        <p:spPr>
          <a:xfrm>
            <a:off x="5660320" y="3576621"/>
            <a:ext cx="2019402" cy="2702659"/>
          </a:xfrm>
          <a:prstGeom prst="rect">
            <a:avLst/>
          </a:prstGeom>
          <a:ln>
            <a:solidFill>
              <a:schemeClr val="tx2">
                <a:lumMod val="75000"/>
              </a:schemeClr>
            </a:solidFill>
          </a:ln>
        </p:spPr>
        <p:txBody>
          <a:bodyPr vert="horz" wrap="square" lIns="72000" tIns="72000" rIns="72000" bIns="72000" rtlCol="0">
            <a:noAutofit/>
          </a:bodyPr>
          <a:lstStyle/>
          <a:p>
            <a:r>
              <a:rPr lang="fr-BE" sz="800" b="1" dirty="0" smtClean="0"/>
              <a:t>Product </a:t>
            </a:r>
            <a:r>
              <a:rPr lang="fr-BE" sz="800" b="1" dirty="0" err="1" smtClean="0"/>
              <a:t>Owners</a:t>
            </a:r>
            <a:r>
              <a:rPr lang="fr-BE" sz="800" b="1" dirty="0" smtClean="0"/>
              <a:t> are </a:t>
            </a:r>
            <a:r>
              <a:rPr lang="fr-BE" sz="800" dirty="0" smtClean="0"/>
              <a:t>Senior managers and </a:t>
            </a:r>
            <a:r>
              <a:rPr lang="fr-BE" sz="800" dirty="0" err="1" smtClean="0"/>
              <a:t>from</a:t>
            </a:r>
            <a:r>
              <a:rPr lang="fr-BE" sz="800" dirty="0" smtClean="0"/>
              <a:t> business </a:t>
            </a:r>
            <a:r>
              <a:rPr lang="fr-BE" sz="800" dirty="0" err="1" smtClean="0"/>
              <a:t>owning</a:t>
            </a:r>
            <a:r>
              <a:rPr lang="fr-BE" sz="800" dirty="0" smtClean="0"/>
              <a:t> the </a:t>
            </a:r>
            <a:r>
              <a:rPr lang="fr-BE" sz="800" dirty="0" err="1" smtClean="0"/>
              <a:t>Analytics</a:t>
            </a:r>
            <a:r>
              <a:rPr lang="fr-BE" sz="800" dirty="0" smtClean="0"/>
              <a:t> Domain.</a:t>
            </a:r>
          </a:p>
          <a:p>
            <a:endParaRPr lang="fr-BE" sz="800" dirty="0" smtClean="0"/>
          </a:p>
          <a:p>
            <a:endParaRPr lang="fr-BE" sz="800" dirty="0"/>
          </a:p>
          <a:p>
            <a:endParaRPr lang="fr-BE" sz="800" dirty="0" smtClean="0"/>
          </a:p>
          <a:p>
            <a:r>
              <a:rPr lang="fr-BE" sz="800" b="1" dirty="0" err="1" smtClean="0"/>
              <a:t>They</a:t>
            </a:r>
            <a:r>
              <a:rPr lang="fr-BE" sz="800" b="1" dirty="0" smtClean="0"/>
              <a:t> are </a:t>
            </a:r>
            <a:r>
              <a:rPr lang="fr-BE" sz="800" b="1" dirty="0" err="1" smtClean="0"/>
              <a:t>responsible</a:t>
            </a:r>
            <a:r>
              <a:rPr lang="fr-BE" sz="800" b="1" dirty="0" smtClean="0"/>
              <a:t> and </a:t>
            </a:r>
            <a:r>
              <a:rPr lang="fr-BE" sz="800" b="1" dirty="0" err="1" smtClean="0"/>
              <a:t>accountable</a:t>
            </a:r>
            <a:r>
              <a:rPr lang="fr-BE" sz="800" b="1" dirty="0" smtClean="0"/>
              <a:t> for</a:t>
            </a:r>
          </a:p>
          <a:p>
            <a:endParaRPr lang="fr-BE" sz="800" dirty="0" smtClean="0"/>
          </a:p>
          <a:p>
            <a:pPr marL="285750" indent="-285750">
              <a:buFont typeface="Wingdings" panose="05000000000000000000" pitchFamily="2" charset="2"/>
              <a:buChar char="§"/>
            </a:pPr>
            <a:r>
              <a:rPr lang="en-US" sz="800" dirty="0"/>
              <a:t>Identification </a:t>
            </a:r>
            <a:r>
              <a:rPr lang="en-US" sz="800" dirty="0" smtClean="0"/>
              <a:t>and initiation</a:t>
            </a:r>
            <a:endParaRPr lang="fr-BE" sz="800" dirty="0" smtClean="0"/>
          </a:p>
          <a:p>
            <a:endParaRPr lang="fr-BE" sz="800" dirty="0"/>
          </a:p>
          <a:p>
            <a:pPr marL="285750" indent="-285750">
              <a:buFont typeface="Wingdings" panose="05000000000000000000" pitchFamily="2" charset="2"/>
              <a:buChar char="§"/>
            </a:pPr>
            <a:r>
              <a:rPr lang="fr-BE" sz="800" dirty="0" smtClean="0"/>
              <a:t>Management Action </a:t>
            </a:r>
            <a:r>
              <a:rPr lang="fr-BE" sz="800" dirty="0" err="1" smtClean="0"/>
              <a:t>required</a:t>
            </a:r>
            <a:r>
              <a:rPr lang="fr-BE" sz="800" dirty="0" smtClean="0"/>
              <a:t> for </a:t>
            </a:r>
            <a:r>
              <a:rPr lang="fr-BE" sz="800" dirty="0" err="1" smtClean="0"/>
              <a:t>succesfull</a:t>
            </a:r>
            <a:r>
              <a:rPr lang="fr-BE" sz="800" dirty="0" smtClean="0"/>
              <a:t> </a:t>
            </a:r>
            <a:r>
              <a:rPr lang="fr-BE" sz="800" dirty="0" err="1" smtClean="0"/>
              <a:t>implementation</a:t>
            </a:r>
            <a:r>
              <a:rPr lang="fr-BE" sz="800" dirty="0"/>
              <a:t> </a:t>
            </a:r>
            <a:r>
              <a:rPr lang="fr-BE" sz="800" dirty="0" err="1" smtClean="0"/>
              <a:t>ot</a:t>
            </a:r>
            <a:r>
              <a:rPr lang="fr-BE" sz="800" dirty="0" smtClean="0"/>
              <a:t> AA </a:t>
            </a:r>
            <a:r>
              <a:rPr lang="fr-BE" sz="800" dirty="0" err="1" smtClean="0"/>
              <a:t>modelling</a:t>
            </a:r>
            <a:r>
              <a:rPr lang="fr-BE" sz="800" dirty="0" smtClean="0"/>
              <a:t> </a:t>
            </a:r>
            <a:r>
              <a:rPr lang="fr-BE" sz="800" dirty="0" err="1" smtClean="0"/>
              <a:t>outcomes</a:t>
            </a:r>
            <a:endParaRPr lang="fr-BE" sz="800" dirty="0" smtClean="0"/>
          </a:p>
          <a:p>
            <a:pPr marL="285750" indent="-285750">
              <a:buFont typeface="Wingdings" panose="05000000000000000000" pitchFamily="2" charset="2"/>
              <a:buChar char="§"/>
            </a:pPr>
            <a:endParaRPr lang="fr-BE" sz="800" dirty="0"/>
          </a:p>
          <a:p>
            <a:pPr marL="285750" indent="-285750">
              <a:buFont typeface="Wingdings" panose="05000000000000000000" pitchFamily="2" charset="2"/>
              <a:buChar char="§"/>
            </a:pPr>
            <a:endParaRPr lang="fr-BE" sz="800" dirty="0" smtClean="0"/>
          </a:p>
          <a:p>
            <a:r>
              <a:rPr lang="fr-BE" sz="800" b="1" dirty="0" err="1" smtClean="0"/>
              <a:t>They</a:t>
            </a:r>
            <a:r>
              <a:rPr lang="fr-BE" sz="800" b="1" dirty="0" smtClean="0"/>
              <a:t> </a:t>
            </a:r>
            <a:r>
              <a:rPr lang="fr-BE" sz="800" b="1" dirty="0" err="1" smtClean="0"/>
              <a:t>escalate</a:t>
            </a:r>
            <a:r>
              <a:rPr lang="fr-BE" sz="800" b="1" dirty="0" smtClean="0"/>
              <a:t> </a:t>
            </a:r>
            <a:r>
              <a:rPr lang="fr-BE" sz="800" b="1" dirty="0" err="1" smtClean="0"/>
              <a:t>into</a:t>
            </a:r>
            <a:r>
              <a:rPr lang="fr-BE" sz="800" b="1" dirty="0" smtClean="0"/>
              <a:t> Data </a:t>
            </a:r>
            <a:r>
              <a:rPr lang="fr-BE" sz="800" b="1" dirty="0" err="1" smtClean="0"/>
              <a:t>Executive</a:t>
            </a:r>
            <a:r>
              <a:rPr lang="fr-BE" sz="800" b="1" dirty="0" smtClean="0"/>
              <a:t> </a:t>
            </a:r>
            <a:r>
              <a:rPr lang="fr-BE" sz="800" b="1" dirty="0" err="1" smtClean="0"/>
              <a:t>Board</a:t>
            </a:r>
            <a:endParaRPr lang="fr-BE" sz="800" b="1" dirty="0" smtClean="0"/>
          </a:p>
        </p:txBody>
      </p:sp>
      <p:sp>
        <p:nvSpPr>
          <p:cNvPr id="34" name="Rectangle 33"/>
          <p:cNvSpPr/>
          <p:nvPr/>
        </p:nvSpPr>
        <p:spPr>
          <a:xfrm>
            <a:off x="9830598" y="5167031"/>
            <a:ext cx="2098290" cy="389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Start small</a:t>
            </a:r>
          </a:p>
          <a:p>
            <a:pPr algn="ctr"/>
            <a:r>
              <a:rPr lang="en-GB" sz="1200" dirty="0" smtClean="0">
                <a:solidFill>
                  <a:schemeClr val="tx1"/>
                </a:solidFill>
              </a:rPr>
              <a:t>Use feedbacks and 4 eyes</a:t>
            </a:r>
            <a:endParaRPr lang="en-GB" sz="1200" dirty="0">
              <a:solidFill>
                <a:schemeClr val="tx1"/>
              </a:solidFill>
            </a:endParaRPr>
          </a:p>
        </p:txBody>
      </p:sp>
      <p:sp>
        <p:nvSpPr>
          <p:cNvPr id="35" name="Rectangle 34"/>
          <p:cNvSpPr/>
          <p:nvPr/>
        </p:nvSpPr>
        <p:spPr bwMode="gray">
          <a:xfrm>
            <a:off x="167463" y="4553897"/>
            <a:ext cx="5388052" cy="1725322"/>
          </a:xfrm>
          <a:prstGeom prst="rect">
            <a:avLst/>
          </a:prstGeom>
          <a:solidFill>
            <a:schemeClr val="tx2">
              <a:lumMod val="60000"/>
              <a:lumOff val="40000"/>
            </a:schemeClr>
          </a:solidFill>
          <a:ln w="19050" algn="ctr">
            <a:solidFill>
              <a:schemeClr val="bg1"/>
            </a:solidFill>
            <a:miter lim="800000"/>
            <a:headEnd/>
            <a:tailEnd/>
          </a:ln>
        </p:spPr>
        <p:txBody>
          <a:bodyPr wrap="square" lIns="88900" tIns="88900" rIns="88900" bIns="88900" rtlCol="0" anchor="t"/>
          <a:lstStyle/>
          <a:p>
            <a:r>
              <a:rPr lang="fr-BE" sz="1000" b="1" dirty="0" smtClean="0">
                <a:solidFill>
                  <a:schemeClr val="bg1"/>
                </a:solidFill>
              </a:rPr>
              <a:t>A lot of challenges: </a:t>
            </a:r>
          </a:p>
          <a:p>
            <a:endParaRPr lang="fr-BE" sz="1000" b="1" dirty="0" smtClean="0">
              <a:solidFill>
                <a:schemeClr val="bg1"/>
              </a:solidFill>
            </a:endParaRPr>
          </a:p>
          <a:p>
            <a:pPr marL="285750" indent="-285750">
              <a:buFont typeface="Wingdings" panose="05000000000000000000" pitchFamily="2" charset="2"/>
              <a:buChar char="Ø"/>
            </a:pPr>
            <a:r>
              <a:rPr lang="en-US" sz="1000" dirty="0"/>
              <a:t>Misconception of </a:t>
            </a:r>
            <a:r>
              <a:rPr lang="en-US" sz="1000" dirty="0" smtClean="0"/>
              <a:t>data: CEO, CTO and CDO have a different view on data</a:t>
            </a:r>
          </a:p>
          <a:p>
            <a:pPr marL="285750" indent="-285750">
              <a:buFont typeface="Wingdings" panose="05000000000000000000" pitchFamily="2" charset="2"/>
              <a:buChar char="Ø"/>
            </a:pPr>
            <a:r>
              <a:rPr lang="fr-BE" sz="1000" dirty="0" smtClean="0"/>
              <a:t>Et</a:t>
            </a:r>
            <a:r>
              <a:rPr lang="en-US" sz="1000" dirty="0" err="1" smtClean="0"/>
              <a:t>thic</a:t>
            </a:r>
            <a:r>
              <a:rPr lang="en-US" sz="1000" dirty="0" smtClean="0"/>
              <a:t> </a:t>
            </a:r>
            <a:r>
              <a:rPr lang="en-US" sz="1000" dirty="0"/>
              <a:t>/ legal point of view: </a:t>
            </a:r>
            <a:r>
              <a:rPr lang="en-US" sz="1000" dirty="0" smtClean="0"/>
              <a:t>the </a:t>
            </a:r>
            <a:r>
              <a:rPr lang="en-US" sz="1000" dirty="0"/>
              <a:t>insurance world </a:t>
            </a:r>
            <a:r>
              <a:rPr lang="en-US" sz="1000" dirty="0" smtClean="0"/>
              <a:t>is highly regulated</a:t>
            </a:r>
          </a:p>
          <a:p>
            <a:pPr marL="285750" indent="-285750">
              <a:buFont typeface="Wingdings" panose="05000000000000000000" pitchFamily="2" charset="2"/>
              <a:buChar char="Ø"/>
            </a:pPr>
            <a:r>
              <a:rPr lang="fr-BE" sz="1000" dirty="0" smtClean="0"/>
              <a:t>C</a:t>
            </a:r>
            <a:r>
              <a:rPr lang="en-US" sz="1000" dirty="0" err="1" smtClean="0"/>
              <a:t>ulture</a:t>
            </a:r>
            <a:r>
              <a:rPr lang="en-US" sz="1000" dirty="0" smtClean="0"/>
              <a:t> </a:t>
            </a:r>
            <a:r>
              <a:rPr lang="en-US" sz="1000" dirty="0"/>
              <a:t>/ </a:t>
            </a:r>
            <a:r>
              <a:rPr lang="en-US" sz="1000" dirty="0" smtClean="0"/>
              <a:t>change takes time for everyone </a:t>
            </a:r>
            <a:r>
              <a:rPr lang="en-US" sz="1000" dirty="0"/>
              <a:t>in the </a:t>
            </a:r>
            <a:r>
              <a:rPr lang="en-US" sz="1000" dirty="0" smtClean="0"/>
              <a:t>company</a:t>
            </a:r>
          </a:p>
          <a:p>
            <a:pPr marL="285750" indent="-285750">
              <a:buFont typeface="Wingdings" panose="05000000000000000000" pitchFamily="2" charset="2"/>
              <a:buChar char="Ø"/>
            </a:pPr>
            <a:r>
              <a:rPr lang="fr-BE" sz="1000" dirty="0" smtClean="0"/>
              <a:t>Ga</a:t>
            </a:r>
            <a:r>
              <a:rPr lang="en-US" sz="1000" dirty="0" err="1" smtClean="0"/>
              <a:t>rbage</a:t>
            </a:r>
            <a:r>
              <a:rPr lang="en-US" sz="1000" dirty="0" smtClean="0"/>
              <a:t> </a:t>
            </a:r>
            <a:r>
              <a:rPr lang="en-US" sz="1000" dirty="0"/>
              <a:t>In = Garbage Out: </a:t>
            </a:r>
            <a:r>
              <a:rPr lang="en-US" sz="1000" dirty="0" smtClean="0"/>
              <a:t>do not forget to invest on data as well </a:t>
            </a:r>
            <a:r>
              <a:rPr lang="fr-BE" sz="1000" dirty="0" smtClean="0"/>
              <a:t>IT</a:t>
            </a:r>
            <a:r>
              <a:rPr lang="en-US" sz="1000" dirty="0" smtClean="0"/>
              <a:t> constraints</a:t>
            </a:r>
          </a:p>
          <a:p>
            <a:pPr marL="285750" indent="-285750">
              <a:buFont typeface="Wingdings" panose="05000000000000000000" pitchFamily="2" charset="2"/>
              <a:buChar char="Ø"/>
            </a:pPr>
            <a:r>
              <a:rPr lang="en-US" sz="1000" dirty="0" smtClean="0"/>
              <a:t>Project </a:t>
            </a:r>
            <a:r>
              <a:rPr lang="en-US" sz="1000" dirty="0"/>
              <a:t>/ Data </a:t>
            </a:r>
            <a:r>
              <a:rPr lang="en-US" sz="1000" dirty="0" smtClean="0"/>
              <a:t>management</a:t>
            </a:r>
          </a:p>
          <a:p>
            <a:pPr marL="285750" indent="-285750">
              <a:buFont typeface="Wingdings" panose="05000000000000000000" pitchFamily="2" charset="2"/>
              <a:buChar char="Ø"/>
            </a:pPr>
            <a:r>
              <a:rPr lang="en-US" sz="1000" dirty="0" smtClean="0"/>
              <a:t>Data </a:t>
            </a:r>
            <a:r>
              <a:rPr lang="en-US" sz="1000" dirty="0"/>
              <a:t>governance: it is about finding, trusting and understanding data. It is a habit to be put in place as soon as possible to control mechanism to ensure that the habits turns into a culture. </a:t>
            </a:r>
          </a:p>
          <a:p>
            <a:endParaRPr lang="fr-BE" sz="1000" b="1" dirty="0">
              <a:solidFill>
                <a:schemeClr val="bg1"/>
              </a:solidFill>
            </a:endParaRPr>
          </a:p>
        </p:txBody>
      </p:sp>
    </p:spTree>
    <p:extLst>
      <p:ext uri="{BB962C8B-B14F-4D97-AF65-F5344CB8AC3E}">
        <p14:creationId xmlns:p14="http://schemas.microsoft.com/office/powerpoint/2010/main" val="2379139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ysClr val="window" lastClr="FFFFFF"/>
      </a:lt1>
      <a:dk2>
        <a:srgbClr val="49648C"/>
      </a:dk2>
      <a:lt2>
        <a:srgbClr val="D4CDCD"/>
      </a:lt2>
      <a:accent1>
        <a:srgbClr val="96DCFA"/>
      </a:accent1>
      <a:accent2>
        <a:srgbClr val="CCDD61"/>
      </a:accent2>
      <a:accent3>
        <a:srgbClr val="EECCD5"/>
      </a:accent3>
      <a:accent4>
        <a:srgbClr val="FDD25C"/>
      </a:accent4>
      <a:accent5>
        <a:srgbClr val="C0DDBD"/>
      </a:accent5>
      <a:accent6>
        <a:srgbClr val="003781"/>
      </a:accent6>
      <a:hlink>
        <a:srgbClr val="5A3982"/>
      </a:hlink>
      <a:folHlink>
        <a:srgbClr val="5B9BD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chor="b"/>
      <a:lstStyle>
        <a:defPPr algn="l">
          <a:defRPr sz="1800" b="1" dirty="0" smtClean="0"/>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11.xml><?xml version="1.0" encoding="utf-8"?>
<a:theme xmlns:a="http://schemas.openxmlformats.org/drawingml/2006/main" name="9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3.xml><?xml version="1.0" encoding="utf-8"?>
<a:theme xmlns:a="http://schemas.openxmlformats.org/drawingml/2006/main" name="1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4.xml><?xml version="1.0" encoding="utf-8"?>
<a:theme xmlns:a="http://schemas.openxmlformats.org/drawingml/2006/main" name="2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5.xml><?xml version="1.0" encoding="utf-8"?>
<a:theme xmlns:a="http://schemas.openxmlformats.org/drawingml/2006/main" name="3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6.xml><?xml version="1.0" encoding="utf-8"?>
<a:theme xmlns:a="http://schemas.openxmlformats.org/drawingml/2006/main" name="5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7.xml><?xml version="1.0" encoding="utf-8"?>
<a:theme xmlns:a="http://schemas.openxmlformats.org/drawingml/2006/main" name="6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8.xml><?xml version="1.0" encoding="utf-8"?>
<a:theme xmlns:a="http://schemas.openxmlformats.org/drawingml/2006/main" name="4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9.xml><?xml version="1.0" encoding="utf-8"?>
<a:theme xmlns:a="http://schemas.openxmlformats.org/drawingml/2006/main" name="7_Allianz">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docProps/app.xml><?xml version="1.0" encoding="utf-8"?>
<Properties xmlns="http://schemas.openxmlformats.org/officeDocument/2006/extended-properties" xmlns:vt="http://schemas.openxmlformats.org/officeDocument/2006/docPropsVTypes">
  <TotalTime>12090</TotalTime>
  <Words>2292</Words>
  <Application>Microsoft Office PowerPoint</Application>
  <PresentationFormat>Custom</PresentationFormat>
  <Paragraphs>512</Paragraphs>
  <Slides>27</Slides>
  <Notes>10</Notes>
  <HiddenSlides>0</HiddenSlides>
  <MMClips>0</MMClips>
  <ScaleCrop>false</ScaleCrop>
  <HeadingPairs>
    <vt:vector size="4" baseType="variant">
      <vt:variant>
        <vt:lpstr>Theme</vt:lpstr>
      </vt:variant>
      <vt:variant>
        <vt:i4>11</vt:i4>
      </vt:variant>
      <vt:variant>
        <vt:lpstr>Slide Titles</vt:lpstr>
      </vt:variant>
      <vt:variant>
        <vt:i4>27</vt:i4>
      </vt:variant>
    </vt:vector>
  </HeadingPairs>
  <TitlesOfParts>
    <vt:vector size="38" baseType="lpstr">
      <vt:lpstr>Office Theme</vt:lpstr>
      <vt:lpstr>Allianz</vt:lpstr>
      <vt:lpstr>1_Allianz</vt:lpstr>
      <vt:lpstr>2_Allianz</vt:lpstr>
      <vt:lpstr>3_Allianz</vt:lpstr>
      <vt:lpstr>5_Allianz</vt:lpstr>
      <vt:lpstr>6_Allianz</vt:lpstr>
      <vt:lpstr>4_Allianz</vt:lpstr>
      <vt:lpstr>7_Allianz</vt:lpstr>
      <vt:lpstr>8_Allianz</vt:lpstr>
      <vt:lpstr>9_Allianz</vt:lpstr>
      <vt:lpstr>    Vlerick Business School Master Class </vt:lpstr>
      <vt:lpstr>Table of content</vt:lpstr>
      <vt:lpstr>Table of content</vt:lpstr>
      <vt:lpstr>… Allianz as a company</vt:lpstr>
      <vt:lpstr>… allianz as an innovative insurer</vt:lpstr>
      <vt:lpstr>… allianz as an innovative insurer </vt:lpstr>
      <vt:lpstr>… Allianz as an employer</vt:lpstr>
      <vt:lpstr>Table of content</vt:lpstr>
      <vt:lpstr>Project management – Way of working (trust and story telling)</vt:lpstr>
      <vt:lpstr>PowerPoint Presentation</vt:lpstr>
      <vt:lpstr>People management</vt:lpstr>
      <vt:lpstr>Still a few QUOTES</vt:lpstr>
      <vt:lpstr>Products: from ideation to industrialization </vt:lpstr>
      <vt:lpstr>Last QUOTES… but not least!</vt:lpstr>
      <vt:lpstr>Future: Let’s dream but first thing first - let’s try to not boil the ocean and enjoy the journey!!!</vt:lpstr>
      <vt:lpstr>Table of content</vt:lpstr>
      <vt:lpstr>Use Case: Bootcamp Data Science  for   Finance &amp; Strategy </vt:lpstr>
      <vt:lpstr>Content Topics</vt:lpstr>
      <vt:lpstr>1. The insurance world is changing</vt:lpstr>
      <vt:lpstr>2. Where does the data come from?</vt:lpstr>
      <vt:lpstr>2. What does the data look like?</vt:lpstr>
      <vt:lpstr>3. Recommended workflow</vt:lpstr>
      <vt:lpstr>3. What are our customers like (1)?</vt:lpstr>
      <vt:lpstr>3. What are our customers like (2)?</vt:lpstr>
      <vt:lpstr>3. Who are the ones who buy?</vt:lpstr>
      <vt:lpstr>4. How to continue from here?</vt:lpstr>
      <vt:lpstr>Thank you for your attention  What was your favorite quote?</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Bogaerts Arne</dc:creator>
  <cp:lastModifiedBy>Camehl, Georg</cp:lastModifiedBy>
  <cp:revision>416</cp:revision>
  <cp:lastPrinted>2018-05-29T11:58:58Z</cp:lastPrinted>
  <dcterms:created xsi:type="dcterms:W3CDTF">2018-03-13T12:31:01Z</dcterms:created>
  <dcterms:modified xsi:type="dcterms:W3CDTF">2020-03-11T15:11:54Z</dcterms:modified>
</cp:coreProperties>
</file>