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046" r:id="rId2"/>
    <p:sldId id="2093" r:id="rId3"/>
    <p:sldId id="2084" r:id="rId4"/>
    <p:sldId id="2061" r:id="rId5"/>
    <p:sldId id="2085" r:id="rId6"/>
    <p:sldId id="2086" r:id="rId7"/>
    <p:sldId id="2087" r:id="rId8"/>
    <p:sldId id="2092" r:id="rId9"/>
    <p:sldId id="2096" r:id="rId10"/>
    <p:sldId id="2097" r:id="rId11"/>
    <p:sldId id="2095" r:id="rId12"/>
    <p:sldId id="2083" r:id="rId13"/>
    <p:sldId id="2089" r:id="rId14"/>
    <p:sldId id="2094" r:id="rId15"/>
    <p:sldId id="2090" r:id="rId16"/>
    <p:sldId id="2098" r:id="rId17"/>
    <p:sldId id="2080"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278" userDrawn="1">
          <p15:clr>
            <a:srgbClr val="A4A3A4"/>
          </p15:clr>
        </p15:guide>
        <p15:guide id="5" pos="1078" userDrawn="1">
          <p15:clr>
            <a:srgbClr val="A4A3A4"/>
          </p15:clr>
        </p15:guide>
        <p15:guide id="7" pos="7678" userDrawn="1">
          <p15:clr>
            <a:srgbClr val="A4A3A4"/>
          </p15:clr>
        </p15:guide>
        <p15:guide id="8" orient="horz" pos="504" userDrawn="1">
          <p15:clr>
            <a:srgbClr val="A4A3A4"/>
          </p15:clr>
        </p15:guide>
        <p15:guide id="9" orient="horz" pos="8640" userDrawn="1">
          <p15:clr>
            <a:srgbClr val="A4A3A4"/>
          </p15:clr>
        </p15:guide>
        <p15:guide id="10" orient="horz" pos="46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808080"/>
    <a:srgbClr val="004A7F"/>
    <a:srgbClr val="FF0000"/>
    <a:srgbClr val="B200FF"/>
    <a:srgbClr val="4CFF00"/>
    <a:srgbClr val="BFB689"/>
    <a:srgbClr val="3B1F4D"/>
    <a:srgbClr val="00B8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40" autoAdjust="0"/>
    <p:restoredTop sz="96202" autoAdjust="0"/>
  </p:normalViewPr>
  <p:slideViewPr>
    <p:cSldViewPr snapToGrid="0" snapToObjects="1">
      <p:cViewPr varScale="1">
        <p:scale>
          <a:sx n="59" d="100"/>
          <a:sy n="59" d="100"/>
        </p:scale>
        <p:origin x="744" y="42"/>
      </p:cViewPr>
      <p:guideLst>
        <p:guide orient="horz" pos="8136"/>
        <p:guide pos="14278"/>
        <p:guide pos="1078"/>
        <p:guide pos="7678"/>
        <p:guide orient="horz" pos="504"/>
        <p:guide orient="horz" pos="8640"/>
        <p:guide orient="horz" pos="4632"/>
      </p:guideLst>
    </p:cSldViewPr>
  </p:slideViewPr>
  <p:notesTextViewPr>
    <p:cViewPr>
      <p:scale>
        <a:sx n="100" d="100"/>
        <a:sy n="100" d="100"/>
      </p:scale>
      <p:origin x="0" y="0"/>
    </p:cViewPr>
  </p:notesTextViewPr>
  <p:sorterViewPr>
    <p:cViewPr>
      <p:scale>
        <a:sx n="105" d="100"/>
        <a:sy n="10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Nunito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Nunito Light" charset="0"/>
              </a:defRPr>
            </a:lvl1pPr>
          </a:lstStyle>
          <a:p>
            <a:fld id="{EFC10EE1-B198-C942-8235-326C972CBB30}" type="datetimeFigureOut">
              <a:rPr lang="en-US" smtClean="0"/>
              <a:pPr/>
              <a:t>5/31/2018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Nunito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Nunito Light" charset="0"/>
              </a:defRPr>
            </a:lvl1pPr>
          </a:lstStyle>
          <a:p>
            <a:fld id="{006BE02D-20C0-F840-AFAC-BEA99C74FDC2}" type="slidenum">
              <a:rPr lang="en-US" smtClean="0"/>
              <a:pPr/>
              <a:t>‹N°›</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Nunito Light" charset="0"/>
        <a:ea typeface="+mn-ea"/>
        <a:cs typeface="+mn-cs"/>
      </a:defRPr>
    </a:lvl1pPr>
    <a:lvl2pPr marL="914217" algn="l" defTabSz="914217" rtl="0" eaLnBrk="1" latinLnBrk="0" hangingPunct="1">
      <a:defRPr sz="2400" b="0" i="0" kern="1200">
        <a:solidFill>
          <a:schemeClr val="tx1"/>
        </a:solidFill>
        <a:latin typeface="Nunito Light" charset="0"/>
        <a:ea typeface="+mn-ea"/>
        <a:cs typeface="+mn-cs"/>
      </a:defRPr>
    </a:lvl2pPr>
    <a:lvl3pPr marL="1828434" algn="l" defTabSz="914217" rtl="0" eaLnBrk="1" latinLnBrk="0" hangingPunct="1">
      <a:defRPr sz="2400" b="0" i="0" kern="1200">
        <a:solidFill>
          <a:schemeClr val="tx1"/>
        </a:solidFill>
        <a:latin typeface="Nunito Light" charset="0"/>
        <a:ea typeface="+mn-ea"/>
        <a:cs typeface="+mn-cs"/>
      </a:defRPr>
    </a:lvl3pPr>
    <a:lvl4pPr marL="2742651" algn="l" defTabSz="914217" rtl="0" eaLnBrk="1" latinLnBrk="0" hangingPunct="1">
      <a:defRPr sz="2400" b="0" i="0" kern="1200">
        <a:solidFill>
          <a:schemeClr val="tx1"/>
        </a:solidFill>
        <a:latin typeface="Nunito Light" charset="0"/>
        <a:ea typeface="+mn-ea"/>
        <a:cs typeface="+mn-cs"/>
      </a:defRPr>
    </a:lvl4pPr>
    <a:lvl5pPr marL="3656868" algn="l" defTabSz="914217" rtl="0" eaLnBrk="1" latinLnBrk="0" hangingPunct="1">
      <a:defRPr sz="2400" b="0" i="0" kern="1200">
        <a:solidFill>
          <a:schemeClr val="tx1"/>
        </a:solidFill>
        <a:latin typeface="Nunito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4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84645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231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59644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7745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5337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3565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6797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38075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0413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pSp>
        <p:nvGrpSpPr>
          <p:cNvPr id="49" name="Group 48"/>
          <p:cNvGrpSpPr/>
          <p:nvPr userDrawn="1"/>
        </p:nvGrpSpPr>
        <p:grpSpPr>
          <a:xfrm rot="5400000">
            <a:off x="-16715231" y="-397359"/>
            <a:ext cx="24535152" cy="4304369"/>
            <a:chOff x="0" y="-156114"/>
            <a:chExt cx="24535152" cy="4304369"/>
          </a:xfrm>
        </p:grpSpPr>
        <p:sp>
          <p:nvSpPr>
            <p:cNvPr id="50" name="Freeform 49"/>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1" name="Freeform 50"/>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2" name="Freeform 51"/>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3" name="Freeform 52"/>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4" name="Freeform 53"/>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5" name="Freeform 54"/>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6" name="Freeform 55"/>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7" name="Freeform 56"/>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8" name="Freeform 57"/>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59" name="Freeform 58"/>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0"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1"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62"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3"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64"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65"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66"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67"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68"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69"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70"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71"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72"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73"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74"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2099736512"/>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spTree>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fault">
    <p:spTree>
      <p:nvGrpSpPr>
        <p:cNvPr id="1" name=""/>
        <p:cNvGrpSpPr/>
        <p:nvPr/>
      </p:nvGrpSpPr>
      <p:grpSpPr>
        <a:xfrm>
          <a:off x="0" y="0"/>
          <a:ext cx="0" cy="0"/>
          <a:chOff x="0" y="0"/>
          <a:chExt cx="0" cy="0"/>
        </a:xfrm>
      </p:grpSpPr>
      <p:grpSp>
        <p:nvGrpSpPr>
          <p:cNvPr id="2" name="Group 1"/>
          <p:cNvGrpSpPr/>
          <p:nvPr userDrawn="1"/>
        </p:nvGrpSpPr>
        <p:grpSpPr>
          <a:xfrm rot="10800000">
            <a:off x="-23446" y="10974729"/>
            <a:ext cx="24535152" cy="4304369"/>
            <a:chOff x="0" y="-156114"/>
            <a:chExt cx="24535152" cy="4304369"/>
          </a:xfrm>
        </p:grpSpPr>
        <p:sp>
          <p:nvSpPr>
            <p:cNvPr id="3" name="Freeform 2"/>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4" name="Freeform 3"/>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 name="Freeform 4"/>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3"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4"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5"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7"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18"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9"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1"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2"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3"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4"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5"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6"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7"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12901752" y="3940389"/>
            <a:ext cx="6780686" cy="3870367"/>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9" name="Group 8"/>
          <p:cNvGrpSpPr/>
          <p:nvPr userDrawn="1"/>
        </p:nvGrpSpPr>
        <p:grpSpPr>
          <a:xfrm rot="10800000">
            <a:off x="-23446" y="10974729"/>
            <a:ext cx="24535152" cy="4304369"/>
            <a:chOff x="0" y="-156114"/>
            <a:chExt cx="24535152" cy="4304369"/>
          </a:xfrm>
        </p:grpSpPr>
        <p:sp>
          <p:nvSpPr>
            <p:cNvPr id="10" name="Freeform 9"/>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5" name="Freeform 14"/>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6" name="Freeform 15"/>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7" name="Freeform 16"/>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9" name="Freeform 18"/>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0" name="Freeform 19"/>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1"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2"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3"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4"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25"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7"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8"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9"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30"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31"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32"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33"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34"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35"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65190758"/>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4770022" y="2436714"/>
            <a:ext cx="4290417" cy="7627435"/>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3" name="Group 2"/>
          <p:cNvGrpSpPr/>
          <p:nvPr userDrawn="1"/>
        </p:nvGrpSpPr>
        <p:grpSpPr>
          <a:xfrm rot="10800000">
            <a:off x="-23446" y="10974729"/>
            <a:ext cx="24535152" cy="4304369"/>
            <a:chOff x="0" y="-156114"/>
            <a:chExt cx="24535152" cy="4304369"/>
          </a:xfrm>
        </p:grpSpPr>
        <p:sp>
          <p:nvSpPr>
            <p:cNvPr id="5" name="Freeform 4"/>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5"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7"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8"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9"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1"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2"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3"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4"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5"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7"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8"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9"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1597461797"/>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3410888" y="3912686"/>
            <a:ext cx="7567384" cy="4780342"/>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3" name="Group 2"/>
          <p:cNvGrpSpPr/>
          <p:nvPr userDrawn="1"/>
        </p:nvGrpSpPr>
        <p:grpSpPr>
          <a:xfrm rot="10800000">
            <a:off x="-23446" y="10974729"/>
            <a:ext cx="24535152" cy="4304369"/>
            <a:chOff x="0" y="-156114"/>
            <a:chExt cx="24535152" cy="4304369"/>
          </a:xfrm>
        </p:grpSpPr>
        <p:sp>
          <p:nvSpPr>
            <p:cNvPr id="4" name="Freeform 3"/>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5"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7"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8"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9"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1"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2"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3"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4"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5"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7"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8"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9"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565679538"/>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13905212" y="1952726"/>
            <a:ext cx="8420998" cy="8420998"/>
          </a:xfrm>
          <a:custGeom>
            <a:avLst/>
            <a:gdLst>
              <a:gd name="connsiteX0" fmla="*/ 1794805 w 3589610"/>
              <a:gd name="connsiteY0" fmla="*/ 0 h 3589610"/>
              <a:gd name="connsiteX1" fmla="*/ 3589610 w 3589610"/>
              <a:gd name="connsiteY1" fmla="*/ 1794805 h 3589610"/>
              <a:gd name="connsiteX2" fmla="*/ 1794805 w 3589610"/>
              <a:gd name="connsiteY2" fmla="*/ 3589610 h 3589610"/>
              <a:gd name="connsiteX3" fmla="*/ 0 w 3589610"/>
              <a:gd name="connsiteY3" fmla="*/ 1794805 h 3589610"/>
              <a:gd name="connsiteX4" fmla="*/ 1794805 w 3589610"/>
              <a:gd name="connsiteY4" fmla="*/ 0 h 358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610" h="3589610">
                <a:moveTo>
                  <a:pt x="1794805" y="0"/>
                </a:moveTo>
                <a:cubicBezTo>
                  <a:pt x="2786048" y="0"/>
                  <a:pt x="3589610" y="803562"/>
                  <a:pt x="3589610" y="1794805"/>
                </a:cubicBezTo>
                <a:cubicBezTo>
                  <a:pt x="3589610" y="2786048"/>
                  <a:pt x="2786048" y="3589610"/>
                  <a:pt x="1794805" y="3589610"/>
                </a:cubicBezTo>
                <a:cubicBezTo>
                  <a:pt x="803562" y="3589610"/>
                  <a:pt x="0" y="2786048"/>
                  <a:pt x="0" y="1794805"/>
                </a:cubicBezTo>
                <a:cubicBezTo>
                  <a:pt x="0" y="803562"/>
                  <a:pt x="803562" y="0"/>
                  <a:pt x="1794805" y="0"/>
                </a:cubicBezTo>
                <a:close/>
              </a:path>
            </a:pathLst>
          </a:custGeom>
          <a:solidFill>
            <a:schemeClr val="bg1">
              <a:lumMod val="95000"/>
            </a:schemeClr>
          </a:solidFill>
          <a:effectLst/>
        </p:spPr>
        <p:txBody>
          <a:bodyPr wrap="square">
            <a:no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5" name="Group 4"/>
          <p:cNvGrpSpPr/>
          <p:nvPr userDrawn="1"/>
        </p:nvGrpSpPr>
        <p:grpSpPr>
          <a:xfrm rot="10800000">
            <a:off x="-23446" y="10974729"/>
            <a:ext cx="24535152" cy="4304369"/>
            <a:chOff x="0" y="-156114"/>
            <a:chExt cx="24535152" cy="4304369"/>
          </a:xfrm>
        </p:grpSpPr>
        <p:sp>
          <p:nvSpPr>
            <p:cNvPr id="6" name="Freeform 5"/>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5" name="Freeform 14"/>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7"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8"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9"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20"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1"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2"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3"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4"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5"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7"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8"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9"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30"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1721947180"/>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3964" r:id="rId2"/>
    <p:sldLayoutId id="2147483965" r:id="rId3"/>
    <p:sldLayoutId id="2147483958" r:id="rId4"/>
    <p:sldLayoutId id="2147483959" r:id="rId5"/>
    <p:sldLayoutId id="2147483960" r:id="rId6"/>
    <p:sldLayoutId id="2147483953" r:id="rId7"/>
    <p:sldLayoutId id="2147483956" r:id="rId8"/>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 Id="rId1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Box 311"/>
          <p:cNvSpPr txBox="1"/>
          <p:nvPr/>
        </p:nvSpPr>
        <p:spPr>
          <a:xfrm>
            <a:off x="4921451" y="3553287"/>
            <a:ext cx="14534748" cy="4401205"/>
          </a:xfrm>
          <a:prstGeom prst="rect">
            <a:avLst/>
          </a:prstGeom>
          <a:noFill/>
        </p:spPr>
        <p:txBody>
          <a:bodyPr wrap="none" rtlCol="0">
            <a:spAutoFit/>
          </a:bodyPr>
          <a:lstStyle/>
          <a:p>
            <a:pPr algn="ctr"/>
            <a:r>
              <a:rPr lang="en-US" sz="14000" b="1" spc="300" dirty="0" smtClean="0">
                <a:latin typeface="Nunito" charset="0"/>
                <a:ea typeface="Nunito" charset="0"/>
                <a:cs typeface="Nunito" charset="0"/>
              </a:rPr>
              <a:t>UN CASIER </a:t>
            </a:r>
          </a:p>
          <a:p>
            <a:pPr algn="ctr"/>
            <a:r>
              <a:rPr lang="en-US" sz="14000" b="1" spc="300" dirty="0" smtClean="0">
                <a:latin typeface="Nunito" charset="0"/>
                <a:ea typeface="Nunito" charset="0"/>
                <a:cs typeface="Nunito" charset="0"/>
              </a:rPr>
              <a:t>ELECTRONIQUE</a:t>
            </a:r>
            <a:endParaRPr lang="en-US" sz="14000" b="1" spc="300" dirty="0">
              <a:latin typeface="Nunito" charset="0"/>
              <a:ea typeface="Nunito" charset="0"/>
              <a:cs typeface="Nunito" charset="0"/>
            </a:endParaRPr>
          </a:p>
        </p:txBody>
      </p:sp>
      <p:sp>
        <p:nvSpPr>
          <p:cNvPr id="313" name="TextBox 312"/>
          <p:cNvSpPr txBox="1"/>
          <p:nvPr/>
        </p:nvSpPr>
        <p:spPr>
          <a:xfrm>
            <a:off x="10034233" y="7954492"/>
            <a:ext cx="4309193" cy="523220"/>
          </a:xfrm>
          <a:prstGeom prst="rect">
            <a:avLst/>
          </a:prstGeom>
          <a:noFill/>
        </p:spPr>
        <p:txBody>
          <a:bodyPr wrap="none" rtlCol="0">
            <a:spAutoFit/>
          </a:bodyPr>
          <a:lstStyle/>
          <a:p>
            <a:pPr algn="ctr"/>
            <a:r>
              <a:rPr lang="en-US" sz="2800" spc="600" dirty="0" err="1" smtClean="0">
                <a:latin typeface="Nunito" charset="0"/>
                <a:ea typeface="Nunito" charset="0"/>
                <a:cs typeface="Nunito" charset="0"/>
              </a:rPr>
              <a:t>Projet</a:t>
            </a:r>
            <a:r>
              <a:rPr lang="en-US" sz="2800" spc="600" dirty="0">
                <a:latin typeface="Nunito" charset="0"/>
                <a:ea typeface="Nunito" charset="0"/>
                <a:cs typeface="Nunito" charset="0"/>
              </a:rPr>
              <a:t> </a:t>
            </a:r>
            <a:r>
              <a:rPr lang="en-US" sz="2800" spc="600" dirty="0" smtClean="0">
                <a:latin typeface="Nunito" charset="0"/>
                <a:ea typeface="Nunito" charset="0"/>
                <a:cs typeface="Nunito" charset="0"/>
              </a:rPr>
              <a:t>ISN - 2018</a:t>
            </a:r>
            <a:endParaRPr lang="en-US" sz="2800" spc="600" dirty="0">
              <a:latin typeface="Nunito" charset="0"/>
              <a:ea typeface="Nunito" charset="0"/>
              <a:cs typeface="Nunito" charset="0"/>
            </a:endParaRPr>
          </a:p>
        </p:txBody>
      </p:sp>
      <p:grpSp>
        <p:nvGrpSpPr>
          <p:cNvPr id="130" name="Group 129"/>
          <p:cNvGrpSpPr/>
          <p:nvPr/>
        </p:nvGrpSpPr>
        <p:grpSpPr>
          <a:xfrm>
            <a:off x="0" y="-1582768"/>
            <a:ext cx="24535152" cy="4304369"/>
            <a:chOff x="0" y="-156114"/>
            <a:chExt cx="24535152" cy="4304369"/>
          </a:xfrm>
        </p:grpSpPr>
        <p:sp>
          <p:nvSpPr>
            <p:cNvPr id="131" name="Freeform 130"/>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132" name="Freeform 131"/>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3" name="Freeform 132"/>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4" name="Freeform 133"/>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5" name="Freeform 134"/>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6" name="Freeform 135"/>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7" name="Freeform 136"/>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8" name="Freeform 137"/>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9" name="Freeform 138"/>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dirty="0">
                <a:latin typeface="Nunito Light" charset="0"/>
              </a:endParaRPr>
            </a:p>
          </p:txBody>
        </p:sp>
        <p:sp>
          <p:nvSpPr>
            <p:cNvPr id="140" name="Freeform 139"/>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1"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2"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dirty="0">
                <a:latin typeface="Nunito Light" charset="0"/>
              </a:endParaRPr>
            </a:p>
          </p:txBody>
        </p:sp>
        <p:sp>
          <p:nvSpPr>
            <p:cNvPr id="143"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4"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dirty="0">
                <a:latin typeface="Nunito Light" charset="0"/>
              </a:endParaRPr>
            </a:p>
          </p:txBody>
        </p:sp>
        <p:sp>
          <p:nvSpPr>
            <p:cNvPr id="145"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6"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dirty="0">
                <a:latin typeface="Nunito Light" charset="0"/>
              </a:endParaRPr>
            </a:p>
          </p:txBody>
        </p:sp>
        <p:sp>
          <p:nvSpPr>
            <p:cNvPr id="147"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8"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49"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0"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1"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2"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53"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4"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55"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grpSp>
    </p:spTree>
    <p:extLst>
      <p:ext uri="{BB962C8B-B14F-4D97-AF65-F5344CB8AC3E}">
        <p14:creationId xmlns:p14="http://schemas.microsoft.com/office/powerpoint/2010/main" val="15227966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488259" y="1241274"/>
            <a:ext cx="7436651" cy="1323439"/>
          </a:xfrm>
          <a:prstGeom prst="rect">
            <a:avLst/>
          </a:prstGeom>
          <a:noFill/>
        </p:spPr>
        <p:txBody>
          <a:bodyPr wrap="none" rtlCol="0">
            <a:spAutoFit/>
          </a:bodyPr>
          <a:lstStyle/>
          <a:p>
            <a:pPr algn="ctr"/>
            <a:r>
              <a:rPr lang="en-US" sz="8000" b="1" spc="600" dirty="0" smtClean="0">
                <a:latin typeface="Nunito Light" charset="0"/>
                <a:ea typeface="Nunito Light" charset="0"/>
                <a:cs typeface="Nunito Light" charset="0"/>
              </a:rPr>
              <a:t>Boucle </a:t>
            </a:r>
            <a:r>
              <a:rPr lang="en-US" sz="8000" b="1" spc="600" dirty="0" err="1" smtClean="0">
                <a:latin typeface="Nunito Light" charset="0"/>
                <a:ea typeface="Nunito Light" charset="0"/>
                <a:cs typeface="Nunito Light" charset="0"/>
              </a:rPr>
              <a:t>infinie</a:t>
            </a:r>
            <a:endParaRPr lang="en-US" sz="8000" b="1" spc="600" dirty="0">
              <a:latin typeface="Nunito Light" charset="0"/>
              <a:ea typeface="Nunito Light" charset="0"/>
              <a:cs typeface="Nunito Light" charset="0"/>
            </a:endParaRPr>
          </a:p>
        </p:txBody>
      </p:sp>
      <p:sp>
        <p:nvSpPr>
          <p:cNvPr id="16" name="TextBox 14"/>
          <p:cNvSpPr txBox="1"/>
          <p:nvPr/>
        </p:nvSpPr>
        <p:spPr>
          <a:xfrm>
            <a:off x="3121079" y="3647789"/>
            <a:ext cx="17681521" cy="1323439"/>
          </a:xfrm>
          <a:prstGeom prst="rect">
            <a:avLst/>
          </a:prstGeom>
          <a:noFill/>
        </p:spPr>
        <p:txBody>
          <a:bodyPr wrap="square" rtlCol="0">
            <a:spAutoFit/>
          </a:bodyPr>
          <a:lstStyle/>
          <a:p>
            <a:r>
              <a:rPr lang="en-US" sz="4000" dirty="0" err="1" smtClean="0">
                <a:solidFill>
                  <a:schemeClr val="tx2"/>
                </a:solidFill>
                <a:latin typeface="Nunito Light" charset="0"/>
                <a:ea typeface="Nunito Light" charset="0"/>
                <a:cs typeface="Nunito Light" charset="0"/>
              </a:rPr>
              <a:t>Cette</a:t>
            </a:r>
            <a:r>
              <a:rPr lang="en-US" sz="4000" dirty="0" smtClean="0">
                <a:solidFill>
                  <a:schemeClr val="tx2"/>
                </a:solidFill>
                <a:latin typeface="Nunito Light" charset="0"/>
                <a:ea typeface="Nunito Light" charset="0"/>
                <a:cs typeface="Nunito Light" charset="0"/>
              </a:rPr>
              <a:t> boucle </a:t>
            </a:r>
            <a:r>
              <a:rPr lang="en-US" sz="4000" dirty="0" err="1" smtClean="0">
                <a:solidFill>
                  <a:schemeClr val="tx2"/>
                </a:solidFill>
                <a:latin typeface="Nunito Light" charset="0"/>
                <a:ea typeface="Nunito Light" charset="0"/>
                <a:cs typeface="Nunito Light" charset="0"/>
              </a:rPr>
              <a:t>s’exécute</a:t>
            </a:r>
            <a:r>
              <a:rPr lang="en-US" sz="4000" dirty="0" smtClean="0">
                <a:solidFill>
                  <a:schemeClr val="tx2"/>
                </a:solidFill>
                <a:latin typeface="Nunito Light" charset="0"/>
                <a:ea typeface="Nunito Light" charset="0"/>
                <a:cs typeface="Nunito Light" charset="0"/>
              </a:rPr>
              <a:t> en </a:t>
            </a:r>
            <a:r>
              <a:rPr lang="en-US" sz="4000" dirty="0" err="1" smtClean="0">
                <a:solidFill>
                  <a:schemeClr val="tx2"/>
                </a:solidFill>
                <a:latin typeface="Nunito Light" charset="0"/>
                <a:ea typeface="Nunito Light" charset="0"/>
                <a:cs typeface="Nunito Light" charset="0"/>
              </a:rPr>
              <a:t>arrière</a:t>
            </a:r>
            <a:r>
              <a:rPr lang="en-US" sz="4000" dirty="0" smtClean="0">
                <a:solidFill>
                  <a:schemeClr val="tx2"/>
                </a:solidFill>
                <a:latin typeface="Nunito Light" charset="0"/>
                <a:ea typeface="Nunito Light" charset="0"/>
                <a:cs typeface="Nunito Light" charset="0"/>
              </a:rPr>
              <a:t> plan du </a:t>
            </a:r>
            <a:r>
              <a:rPr lang="en-US" sz="4000" dirty="0" err="1" smtClean="0">
                <a:solidFill>
                  <a:schemeClr val="tx2"/>
                </a:solidFill>
                <a:latin typeface="Nunito Light" charset="0"/>
                <a:ea typeface="Nunito Light" charset="0"/>
                <a:cs typeface="Nunito Light" charset="0"/>
              </a:rPr>
              <a:t>programme</a:t>
            </a:r>
            <a:r>
              <a:rPr lang="en-US" sz="4000" dirty="0" smtClean="0">
                <a:solidFill>
                  <a:schemeClr val="tx2"/>
                </a:solidFill>
                <a:latin typeface="Nunito Light" charset="0"/>
                <a:ea typeface="Nunito Light" charset="0"/>
                <a:cs typeface="Nunito Light" charset="0"/>
              </a:rPr>
              <a:t>. </a:t>
            </a:r>
            <a:r>
              <a:rPr lang="en-US" sz="4000" dirty="0" err="1" smtClean="0">
                <a:solidFill>
                  <a:schemeClr val="tx2"/>
                </a:solidFill>
                <a:latin typeface="Nunito Light" charset="0"/>
                <a:ea typeface="Nunito Light" charset="0"/>
                <a:cs typeface="Nunito Light" charset="0"/>
              </a:rPr>
              <a:t>C’est</a:t>
            </a:r>
            <a:r>
              <a:rPr lang="en-US" sz="4000" dirty="0" smtClean="0">
                <a:solidFill>
                  <a:schemeClr val="tx2"/>
                </a:solidFill>
                <a:latin typeface="Nunito Light" charset="0"/>
                <a:ea typeface="Nunito Light" charset="0"/>
                <a:cs typeface="Nunito Light" charset="0"/>
              </a:rPr>
              <a:t> </a:t>
            </a:r>
            <a:r>
              <a:rPr lang="en-US" sz="4000" dirty="0" err="1" smtClean="0">
                <a:solidFill>
                  <a:schemeClr val="tx2"/>
                </a:solidFill>
                <a:latin typeface="Nunito Light" charset="0"/>
                <a:ea typeface="Nunito Light" charset="0"/>
                <a:cs typeface="Nunito Light" charset="0"/>
              </a:rPr>
              <a:t>elle</a:t>
            </a:r>
            <a:r>
              <a:rPr lang="en-US" sz="4000" dirty="0" smtClean="0">
                <a:solidFill>
                  <a:schemeClr val="tx2"/>
                </a:solidFill>
                <a:latin typeface="Nunito Light" charset="0"/>
                <a:ea typeface="Nunito Light" charset="0"/>
                <a:cs typeface="Nunito Light" charset="0"/>
              </a:rPr>
              <a:t> qui </a:t>
            </a:r>
            <a:r>
              <a:rPr lang="en-US" sz="4000" dirty="0" err="1" smtClean="0">
                <a:solidFill>
                  <a:schemeClr val="tx2"/>
                </a:solidFill>
                <a:latin typeface="Nunito Light" charset="0"/>
                <a:ea typeface="Nunito Light" charset="0"/>
                <a:cs typeface="Nunito Light" charset="0"/>
              </a:rPr>
              <a:t>regarde</a:t>
            </a:r>
            <a:r>
              <a:rPr lang="en-US" sz="4000" dirty="0" smtClean="0">
                <a:solidFill>
                  <a:schemeClr val="tx2"/>
                </a:solidFill>
                <a:latin typeface="Nunito Light" charset="0"/>
                <a:ea typeface="Nunito Light" charset="0"/>
                <a:cs typeface="Nunito Light" charset="0"/>
              </a:rPr>
              <a:t> </a:t>
            </a:r>
            <a:r>
              <a:rPr lang="en-US" sz="4000" dirty="0" err="1" smtClean="0">
                <a:solidFill>
                  <a:schemeClr val="tx2"/>
                </a:solidFill>
                <a:latin typeface="Nunito Light" charset="0"/>
                <a:ea typeface="Nunito Light" charset="0"/>
                <a:cs typeface="Nunito Light" charset="0"/>
              </a:rPr>
              <a:t>si</a:t>
            </a:r>
            <a:r>
              <a:rPr lang="en-US" sz="4000" dirty="0" smtClean="0">
                <a:solidFill>
                  <a:schemeClr val="tx2"/>
                </a:solidFill>
                <a:latin typeface="Nunito Light" charset="0"/>
                <a:ea typeface="Nunito Light" charset="0"/>
                <a:cs typeface="Nunito Light" charset="0"/>
              </a:rPr>
              <a:t> le RFID correspond à un </a:t>
            </a:r>
            <a:r>
              <a:rPr lang="en-US" sz="4000" dirty="0" err="1" smtClean="0">
                <a:solidFill>
                  <a:schemeClr val="tx2"/>
                </a:solidFill>
                <a:latin typeface="Nunito Light" charset="0"/>
                <a:ea typeface="Nunito Light" charset="0"/>
                <a:cs typeface="Nunito Light" charset="0"/>
              </a:rPr>
              <a:t>utilisateur</a:t>
            </a:r>
            <a:r>
              <a:rPr lang="en-US" sz="4000" dirty="0" smtClean="0">
                <a:solidFill>
                  <a:schemeClr val="tx2"/>
                </a:solidFill>
                <a:latin typeface="Nunito Light" charset="0"/>
                <a:ea typeface="Nunito Light" charset="0"/>
                <a:cs typeface="Nunito Light" charset="0"/>
              </a:rPr>
              <a:t> </a:t>
            </a:r>
            <a:r>
              <a:rPr lang="en-US" sz="4000" dirty="0" err="1" smtClean="0">
                <a:solidFill>
                  <a:schemeClr val="tx2"/>
                </a:solidFill>
                <a:latin typeface="Nunito Light" charset="0"/>
                <a:ea typeface="Nunito Light" charset="0"/>
                <a:cs typeface="Nunito Light" charset="0"/>
              </a:rPr>
              <a:t>dans</a:t>
            </a:r>
            <a:r>
              <a:rPr lang="en-US" sz="4000" dirty="0" smtClean="0">
                <a:solidFill>
                  <a:schemeClr val="tx2"/>
                </a:solidFill>
                <a:latin typeface="Nunito Light" charset="0"/>
                <a:ea typeface="Nunito Light" charset="0"/>
                <a:cs typeface="Nunito Light" charset="0"/>
              </a:rPr>
              <a:t> la BDD.</a:t>
            </a:r>
          </a:p>
        </p:txBody>
      </p:sp>
      <p:pic>
        <p:nvPicPr>
          <p:cNvPr id="2" name="Image 1"/>
          <p:cNvPicPr>
            <a:picLocks noChangeAspect="1"/>
          </p:cNvPicPr>
          <p:nvPr/>
        </p:nvPicPr>
        <p:blipFill>
          <a:blip r:embed="rId2"/>
          <a:stretch>
            <a:fillRect/>
          </a:stretch>
        </p:blipFill>
        <p:spPr>
          <a:xfrm>
            <a:off x="3935423" y="5424487"/>
            <a:ext cx="14992340" cy="5834063"/>
          </a:xfrm>
          <a:prstGeom prst="rect">
            <a:avLst/>
          </a:prstGeom>
        </p:spPr>
      </p:pic>
    </p:spTree>
    <p:extLst>
      <p:ext uri="{BB962C8B-B14F-4D97-AF65-F5344CB8AC3E}">
        <p14:creationId xmlns:p14="http://schemas.microsoft.com/office/powerpoint/2010/main" val="2104163910"/>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824804" y="837519"/>
            <a:ext cx="9964541" cy="10240804"/>
          </a:xfrm>
          <a:prstGeom prst="rect">
            <a:avLst/>
          </a:prstGeom>
        </p:spPr>
      </p:pic>
      <p:pic>
        <p:nvPicPr>
          <p:cNvPr id="4" name="Image 3"/>
          <p:cNvPicPr>
            <a:picLocks noChangeAspect="1"/>
          </p:cNvPicPr>
          <p:nvPr/>
        </p:nvPicPr>
        <p:blipFill>
          <a:blip r:embed="rId3"/>
          <a:stretch>
            <a:fillRect/>
          </a:stretch>
        </p:blipFill>
        <p:spPr>
          <a:xfrm>
            <a:off x="10789345" y="1080441"/>
            <a:ext cx="9964541" cy="9754961"/>
          </a:xfrm>
          <a:prstGeom prst="rect">
            <a:avLst/>
          </a:prstGeom>
        </p:spPr>
      </p:pic>
    </p:spTree>
    <p:extLst>
      <p:ext uri="{BB962C8B-B14F-4D97-AF65-F5344CB8AC3E}">
        <p14:creationId xmlns:p14="http://schemas.microsoft.com/office/powerpoint/2010/main" val="3080581766"/>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956836" y="8099504"/>
            <a:ext cx="9918100" cy="615553"/>
          </a:xfrm>
          <a:prstGeom prst="rect">
            <a:avLst/>
          </a:prstGeom>
          <a:noFill/>
        </p:spPr>
        <p:txBody>
          <a:bodyPr wrap="none" rtlCol="0">
            <a:spAutoFit/>
          </a:bodyPr>
          <a:lstStyle/>
          <a:p>
            <a:r>
              <a:rPr lang="en-US" sz="3400" spc="300" dirty="0" err="1" smtClean="0">
                <a:solidFill>
                  <a:schemeClr val="tx2"/>
                </a:solidFill>
                <a:latin typeface="Nunito" charset="0"/>
                <a:ea typeface="Nunito" charset="0"/>
                <a:cs typeface="Nunito" charset="0"/>
              </a:rPr>
              <a:t>Partie</a:t>
            </a:r>
            <a:r>
              <a:rPr lang="en-US" sz="3400" spc="300" dirty="0" smtClean="0">
                <a:solidFill>
                  <a:schemeClr val="tx2"/>
                </a:solidFill>
                <a:latin typeface="Nunito" charset="0"/>
                <a:ea typeface="Nunito" charset="0"/>
                <a:cs typeface="Nunito" charset="0"/>
              </a:rPr>
              <a:t> </a:t>
            </a:r>
            <a:r>
              <a:rPr lang="en-US" sz="3400" spc="300" dirty="0" err="1" smtClean="0">
                <a:solidFill>
                  <a:schemeClr val="tx2"/>
                </a:solidFill>
                <a:latin typeface="Nunito" charset="0"/>
                <a:ea typeface="Nunito" charset="0"/>
                <a:cs typeface="Nunito" charset="0"/>
              </a:rPr>
              <a:t>électronique</a:t>
            </a:r>
            <a:r>
              <a:rPr lang="en-US" sz="3400" spc="300" dirty="0" smtClean="0">
                <a:solidFill>
                  <a:schemeClr val="tx2"/>
                </a:solidFill>
                <a:latin typeface="Nunito" charset="0"/>
                <a:ea typeface="Nunito" charset="0"/>
                <a:cs typeface="Nunito" charset="0"/>
              </a:rPr>
              <a:t> de </a:t>
            </a:r>
            <a:r>
              <a:rPr lang="en-US" sz="3400" spc="300" dirty="0" err="1" smtClean="0">
                <a:solidFill>
                  <a:schemeClr val="tx2"/>
                </a:solidFill>
                <a:latin typeface="Nunito" charset="0"/>
                <a:ea typeface="Nunito" charset="0"/>
                <a:cs typeface="Nunito" charset="0"/>
              </a:rPr>
              <a:t>notre</a:t>
            </a:r>
            <a:r>
              <a:rPr lang="en-US" sz="3400" spc="300" dirty="0" smtClean="0">
                <a:solidFill>
                  <a:schemeClr val="tx2"/>
                </a:solidFill>
                <a:latin typeface="Nunito" charset="0"/>
                <a:ea typeface="Nunito" charset="0"/>
                <a:cs typeface="Nunito" charset="0"/>
              </a:rPr>
              <a:t> </a:t>
            </a:r>
            <a:r>
              <a:rPr lang="en-US" sz="3400" spc="300" dirty="0" err="1" smtClean="0">
                <a:solidFill>
                  <a:schemeClr val="tx2"/>
                </a:solidFill>
                <a:latin typeface="Nunito" charset="0"/>
                <a:ea typeface="Nunito" charset="0"/>
                <a:cs typeface="Nunito" charset="0"/>
              </a:rPr>
              <a:t>projet</a:t>
            </a:r>
            <a:r>
              <a:rPr lang="en-US" sz="3400" spc="300" dirty="0" smtClean="0">
                <a:solidFill>
                  <a:schemeClr val="tx2"/>
                </a:solidFill>
                <a:latin typeface="Nunito" charset="0"/>
                <a:ea typeface="Nunito" charset="0"/>
                <a:cs typeface="Nunito" charset="0"/>
              </a:rPr>
              <a:t> (</a:t>
            </a:r>
            <a:r>
              <a:rPr lang="en-US" sz="3400" spc="300" dirty="0" err="1" smtClean="0">
                <a:solidFill>
                  <a:schemeClr val="tx2"/>
                </a:solidFill>
                <a:latin typeface="Nunito" charset="0"/>
                <a:ea typeface="Nunito" charset="0"/>
                <a:cs typeface="Nunito" charset="0"/>
              </a:rPr>
              <a:t>Peyo</a:t>
            </a:r>
            <a:r>
              <a:rPr lang="en-US" sz="3400" spc="300" dirty="0" smtClean="0">
                <a:solidFill>
                  <a:schemeClr val="tx2"/>
                </a:solidFill>
                <a:latin typeface="Nunito" charset="0"/>
                <a:ea typeface="Nunito" charset="0"/>
                <a:cs typeface="Nunito" charset="0"/>
              </a:rPr>
              <a:t>)</a:t>
            </a:r>
          </a:p>
        </p:txBody>
      </p:sp>
      <p:sp>
        <p:nvSpPr>
          <p:cNvPr id="11" name="TextBox 10"/>
          <p:cNvSpPr txBox="1"/>
          <p:nvPr/>
        </p:nvSpPr>
        <p:spPr>
          <a:xfrm>
            <a:off x="4752136" y="4351747"/>
            <a:ext cx="9892452" cy="3683060"/>
          </a:xfrm>
          <a:prstGeom prst="rect">
            <a:avLst/>
          </a:prstGeom>
          <a:noFill/>
        </p:spPr>
        <p:txBody>
          <a:bodyPr wrap="none" rtlCol="0">
            <a:spAutoFit/>
          </a:bodyPr>
          <a:lstStyle/>
          <a:p>
            <a:pPr>
              <a:lnSpc>
                <a:spcPts val="14000"/>
              </a:lnSpc>
            </a:pPr>
            <a:r>
              <a:rPr lang="en-US" sz="15000" b="1" spc="600" dirty="0" smtClean="0">
                <a:solidFill>
                  <a:schemeClr val="tx2"/>
                </a:solidFill>
                <a:latin typeface="Nunito" charset="0"/>
                <a:ea typeface="Nunito" charset="0"/>
                <a:cs typeface="Nunito" charset="0"/>
              </a:rPr>
              <a:t>PARTIE </a:t>
            </a:r>
          </a:p>
          <a:p>
            <a:pPr>
              <a:lnSpc>
                <a:spcPts val="14000"/>
              </a:lnSpc>
            </a:pPr>
            <a:r>
              <a:rPr lang="en-US" sz="15000" b="1" spc="600" dirty="0" smtClean="0">
                <a:solidFill>
                  <a:schemeClr val="tx2"/>
                </a:solidFill>
                <a:latin typeface="Nunito" charset="0"/>
                <a:ea typeface="Nunito" charset="0"/>
                <a:cs typeface="Nunito" charset="0"/>
              </a:rPr>
              <a:t>ARDUINO</a:t>
            </a:r>
            <a:endParaRPr lang="en-US" sz="15000" b="1" spc="600" dirty="0">
              <a:solidFill>
                <a:schemeClr val="tx2"/>
              </a:solidFill>
              <a:latin typeface="Nunito" charset="0"/>
              <a:ea typeface="Nunito" charset="0"/>
              <a:cs typeface="Nunito" charset="0"/>
            </a:endParaRPr>
          </a:p>
        </p:txBody>
      </p:sp>
      <p:grpSp>
        <p:nvGrpSpPr>
          <p:cNvPr id="2" name="Group 1"/>
          <p:cNvGrpSpPr/>
          <p:nvPr/>
        </p:nvGrpSpPr>
        <p:grpSpPr>
          <a:xfrm>
            <a:off x="-858390" y="4477832"/>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
        <p:nvSpPr>
          <p:cNvPr id="3" name="TextBox 2"/>
          <p:cNvSpPr txBox="1"/>
          <p:nvPr/>
        </p:nvSpPr>
        <p:spPr>
          <a:xfrm>
            <a:off x="18137965" y="4507271"/>
            <a:ext cx="1895071" cy="3631763"/>
          </a:xfrm>
          <a:prstGeom prst="rect">
            <a:avLst/>
          </a:prstGeom>
          <a:noFill/>
        </p:spPr>
        <p:txBody>
          <a:bodyPr wrap="none" rtlCol="0">
            <a:spAutoFit/>
          </a:bodyPr>
          <a:lstStyle/>
          <a:p>
            <a:r>
              <a:rPr lang="en-US" sz="23000" dirty="0" smtClean="0">
                <a:solidFill>
                  <a:schemeClr val="tx2"/>
                </a:solidFill>
                <a:latin typeface="Nunito" charset="0"/>
                <a:ea typeface="Nunito" charset="0"/>
                <a:cs typeface="Nunito" charset="0"/>
              </a:rPr>
              <a:t>2</a:t>
            </a:r>
            <a:endParaRPr lang="en-US" sz="23000" dirty="0">
              <a:solidFill>
                <a:schemeClr val="tx2"/>
              </a:solidFill>
              <a:latin typeface="Nunito" charset="0"/>
              <a:ea typeface="Nunito" charset="0"/>
              <a:cs typeface="Nunito" charset="0"/>
            </a:endParaRPr>
          </a:p>
        </p:txBody>
      </p:sp>
    </p:spTree>
    <p:extLst>
      <p:ext uri="{BB962C8B-B14F-4D97-AF65-F5344CB8AC3E}">
        <p14:creationId xmlns:p14="http://schemas.microsoft.com/office/powerpoint/2010/main" val="39114969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8" name="Picture 34" descr="https://5.imimg.com/data5/QR/UV/MY-27472198/rfid-tag--250x2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566" y="6193949"/>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930500" y="2927490"/>
            <a:ext cx="8943119" cy="8109912"/>
          </a:xfrm>
          <a:prstGeom prst="rect">
            <a:avLst/>
          </a:prstGeom>
          <a:noFill/>
        </p:spPr>
        <p:txBody>
          <a:bodyPr wrap="square" rtlCol="0">
            <a:spAutoFit/>
          </a:bodyPr>
          <a:lstStyle/>
          <a:p>
            <a:pPr marL="571500" indent="-571500">
              <a:lnSpc>
                <a:spcPts val="4200"/>
              </a:lnSpc>
              <a:buFont typeface="Wingdings" panose="05000000000000000000" pitchFamily="2" charset="2"/>
              <a:buChar char="v"/>
            </a:pPr>
            <a:endParaRPr lang="en-US" dirty="0"/>
          </a:p>
          <a:p>
            <a:pPr marL="571500" indent="-571500">
              <a:lnSpc>
                <a:spcPct val="150000"/>
              </a:lnSpc>
              <a:buFont typeface="Wingdings" panose="05000000000000000000" pitchFamily="2" charset="2"/>
              <a:buChar char="v"/>
            </a:pPr>
            <a:r>
              <a:rPr lang="fr-FR" dirty="0"/>
              <a:t>1x </a:t>
            </a:r>
            <a:r>
              <a:rPr lang="fr-FR" dirty="0" err="1"/>
              <a:t>Arduino</a:t>
            </a:r>
            <a:r>
              <a:rPr lang="fr-FR" dirty="0"/>
              <a:t> </a:t>
            </a:r>
            <a:r>
              <a:rPr lang="fr-FR" dirty="0" smtClean="0"/>
              <a:t>UNO </a:t>
            </a:r>
          </a:p>
          <a:p>
            <a:pPr marL="571500" indent="-571500">
              <a:lnSpc>
                <a:spcPct val="150000"/>
              </a:lnSpc>
              <a:buFont typeface="Wingdings" panose="05000000000000000000" pitchFamily="2" charset="2"/>
              <a:buChar char="v"/>
            </a:pPr>
            <a:r>
              <a:rPr lang="fr-FR" dirty="0" smtClean="0"/>
              <a:t>2x </a:t>
            </a:r>
            <a:r>
              <a:rPr lang="fr-FR" dirty="0" err="1"/>
              <a:t>LEDs</a:t>
            </a:r>
            <a:r>
              <a:rPr lang="fr-FR" dirty="0"/>
              <a:t> </a:t>
            </a:r>
            <a:endParaRPr lang="fr-FR" dirty="0" smtClean="0"/>
          </a:p>
          <a:p>
            <a:pPr marL="571500" indent="-571500">
              <a:lnSpc>
                <a:spcPct val="150000"/>
              </a:lnSpc>
              <a:buFont typeface="Wingdings" panose="05000000000000000000" pitchFamily="2" charset="2"/>
              <a:buChar char="v"/>
            </a:pPr>
            <a:r>
              <a:rPr lang="fr-FR" dirty="0" smtClean="0"/>
              <a:t>1x </a:t>
            </a:r>
            <a:r>
              <a:rPr lang="fr-FR" dirty="0" err="1" smtClean="0"/>
              <a:t>Servo</a:t>
            </a:r>
            <a:r>
              <a:rPr lang="fr-FR" dirty="0" smtClean="0"/>
              <a:t> </a:t>
            </a:r>
          </a:p>
          <a:p>
            <a:pPr marL="571500" indent="-571500">
              <a:lnSpc>
                <a:spcPct val="150000"/>
              </a:lnSpc>
              <a:buFont typeface="Wingdings" panose="05000000000000000000" pitchFamily="2" charset="2"/>
              <a:buChar char="v"/>
            </a:pPr>
            <a:r>
              <a:rPr lang="fr-FR" dirty="0" smtClean="0"/>
              <a:t>1x RC522 </a:t>
            </a:r>
          </a:p>
          <a:p>
            <a:pPr marL="571500" indent="-571500">
              <a:lnSpc>
                <a:spcPct val="150000"/>
              </a:lnSpc>
              <a:buFont typeface="Wingdings" panose="05000000000000000000" pitchFamily="2" charset="2"/>
              <a:buChar char="v"/>
            </a:pPr>
            <a:r>
              <a:rPr lang="fr-FR" dirty="0" smtClean="0"/>
              <a:t>1x I2C</a:t>
            </a:r>
          </a:p>
          <a:p>
            <a:pPr marL="571500" indent="-571500">
              <a:lnSpc>
                <a:spcPct val="150000"/>
              </a:lnSpc>
              <a:buFont typeface="Wingdings" panose="05000000000000000000" pitchFamily="2" charset="2"/>
              <a:buChar char="v"/>
            </a:pPr>
            <a:r>
              <a:rPr lang="fr-FR" dirty="0" smtClean="0"/>
              <a:t>1x </a:t>
            </a:r>
            <a:r>
              <a:rPr lang="fr-FR" dirty="0"/>
              <a:t>LCD 1602 </a:t>
            </a:r>
            <a:r>
              <a:rPr lang="fr-FR" dirty="0" smtClean="0"/>
              <a:t> </a:t>
            </a:r>
          </a:p>
          <a:p>
            <a:pPr marL="571500" indent="-571500">
              <a:lnSpc>
                <a:spcPct val="150000"/>
              </a:lnSpc>
              <a:buFont typeface="Wingdings" panose="05000000000000000000" pitchFamily="2" charset="2"/>
              <a:buChar char="v"/>
            </a:pPr>
            <a:r>
              <a:rPr lang="fr-FR" dirty="0" smtClean="0"/>
              <a:t>1x </a:t>
            </a:r>
            <a:r>
              <a:rPr lang="fr-FR" dirty="0"/>
              <a:t>Résistance 220 Ohm </a:t>
            </a:r>
            <a:r>
              <a:rPr lang="fr-FR" dirty="0" smtClean="0"/>
              <a:t> </a:t>
            </a:r>
          </a:p>
          <a:p>
            <a:pPr marL="571500" indent="-571500">
              <a:lnSpc>
                <a:spcPct val="150000"/>
              </a:lnSpc>
              <a:buFont typeface="Wingdings" panose="05000000000000000000" pitchFamily="2" charset="2"/>
              <a:buChar char="v"/>
            </a:pPr>
            <a:r>
              <a:rPr lang="fr-FR" dirty="0" smtClean="0"/>
              <a:t>Beaucoup </a:t>
            </a:r>
            <a:r>
              <a:rPr lang="fr-FR" dirty="0"/>
              <a:t>de fils </a:t>
            </a:r>
            <a:endParaRPr lang="fr-FR" dirty="0" smtClean="0"/>
          </a:p>
          <a:p>
            <a:pPr marL="571500" indent="-571500">
              <a:lnSpc>
                <a:spcPct val="150000"/>
              </a:lnSpc>
              <a:buFont typeface="Wingdings" panose="05000000000000000000" pitchFamily="2" charset="2"/>
              <a:buChar char="v"/>
            </a:pPr>
            <a:r>
              <a:rPr lang="fr-FR" dirty="0" smtClean="0"/>
              <a:t>Des </a:t>
            </a:r>
            <a:r>
              <a:rPr lang="fr-FR" dirty="0"/>
              <a:t>badges RFID</a:t>
            </a:r>
            <a:endParaRPr lang="en-US" sz="3200" dirty="0">
              <a:solidFill>
                <a:schemeClr val="tx2"/>
              </a:solidFill>
              <a:latin typeface="Nunito Light" charset="0"/>
              <a:ea typeface="Nunito Light" charset="0"/>
              <a:cs typeface="Nunito Light" charset="0"/>
            </a:endParaRPr>
          </a:p>
        </p:txBody>
      </p:sp>
      <p:sp>
        <p:nvSpPr>
          <p:cNvPr id="7" name="TextBox 6"/>
          <p:cNvSpPr txBox="1"/>
          <p:nvPr/>
        </p:nvSpPr>
        <p:spPr>
          <a:xfrm>
            <a:off x="6719307" y="1241274"/>
            <a:ext cx="10974479" cy="1323439"/>
          </a:xfrm>
          <a:prstGeom prst="rect">
            <a:avLst/>
          </a:prstGeom>
          <a:noFill/>
        </p:spPr>
        <p:txBody>
          <a:bodyPr wrap="none" rtlCol="0">
            <a:spAutoFit/>
          </a:bodyPr>
          <a:lstStyle/>
          <a:p>
            <a:pPr algn="ctr"/>
            <a:r>
              <a:rPr lang="en-US" sz="8000" b="1" spc="600" dirty="0" err="1" smtClean="0">
                <a:latin typeface="Nunito Light" charset="0"/>
                <a:ea typeface="Nunito Light" charset="0"/>
                <a:cs typeface="Nunito Light" charset="0"/>
              </a:rPr>
              <a:t>Composants</a:t>
            </a:r>
            <a:r>
              <a:rPr lang="en-US" sz="8000" b="1" spc="600" dirty="0" smtClean="0">
                <a:latin typeface="Nunito Light" charset="0"/>
                <a:ea typeface="Nunito Light" charset="0"/>
                <a:cs typeface="Nunito Light" charset="0"/>
              </a:rPr>
              <a:t> </a:t>
            </a:r>
            <a:r>
              <a:rPr lang="en-US" sz="8000" b="1" spc="600" dirty="0" err="1" smtClean="0">
                <a:latin typeface="Nunito Light" charset="0"/>
                <a:ea typeface="Nunito Light" charset="0"/>
                <a:cs typeface="Nunito Light" charset="0"/>
              </a:rPr>
              <a:t>utilisés</a:t>
            </a:r>
            <a:endParaRPr lang="en-US" sz="8000" b="1" spc="600" dirty="0">
              <a:latin typeface="Nunito Light" charset="0"/>
              <a:ea typeface="Nunito Light" charset="0"/>
              <a:cs typeface="Nunito Light" charset="0"/>
            </a:endParaRPr>
          </a:p>
        </p:txBody>
      </p:sp>
      <p:sp>
        <p:nvSpPr>
          <p:cNvPr id="3" name="AutoShape 2" descr="RÃ©sultat de recherche d'images pour &quot;arduino uno&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8" name="Picture 4" descr="RÃ©sultat de recherche d'images pour &quot;arduino uno&quo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50480" y="2753319"/>
            <a:ext cx="4823139" cy="482313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RÃ©sultat de recherche d'images pour &quot;led&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2" name="Picture 8" descr="https://www.taydaelectronics.com/media/catalog/product/cache/1/image/500x500/9df78eab33525d08d6e5fb8d27136e95/a/-/a-1554.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545712" y="4402077"/>
            <a:ext cx="2152197" cy="21521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robotechshop.com/wp-content/uploads/2015/12/gree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460872" y="4641644"/>
            <a:ext cx="1844372" cy="18443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images-na.ssl-images-amazon.com/images/I/41-aA8t56uL._SX342_.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8851" y="3896345"/>
            <a:ext cx="3257550" cy="30861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electrosome.com/wp-content/uploads/2013/05/16x2-Character-LCD.jp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1755786" y="8631204"/>
            <a:ext cx="3848449" cy="288633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haoyuelectronics.com/Attachment/MFRC-522/RC522_1.jp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750427" y="6684288"/>
            <a:ext cx="3871384" cy="290353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i2.cdscdn.com/pdt2/0/8/1/1/700x700/qif8884161085081/rw/module-carte-interface-serie-iic-i2c-twi-spi.jp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5625254" y="6982446"/>
            <a:ext cx="3360738" cy="336073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images-na.ssl-images-amazon.com/images/I/71sF0NeNGML._SX466_.jp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8121978" y="9625253"/>
            <a:ext cx="2909013" cy="1941423"/>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images-na.ssl-images-amazon.com/images/I/51xr84EVP5L._SX425_.jpg"/>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15860638" y="9283208"/>
            <a:ext cx="3224385" cy="32243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0" descr="https://images-na.ssl-images-amazon.com/images/I/71sF0NeNGML._SX466_.jpg"/>
          <p:cNvPicPr>
            <a:picLocks noChangeAspect="1" noChangeArrowheads="1"/>
          </p:cNvPicPr>
          <p:nvPr/>
        </p:nvPicPr>
        <p:blipFill>
          <a:blip r:embed="rId13" cstate="email">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865575" y="9965830"/>
            <a:ext cx="2932087" cy="195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9170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508017" y="4552181"/>
            <a:ext cx="7308411" cy="830997"/>
          </a:xfrm>
          <a:prstGeom prst="rect">
            <a:avLst/>
          </a:prstGeom>
          <a:noFill/>
        </p:spPr>
        <p:txBody>
          <a:bodyPr wrap="none" rtlCol="0">
            <a:spAutoFit/>
          </a:bodyPr>
          <a:lstStyle/>
          <a:p>
            <a:r>
              <a:rPr lang="en-US" sz="4800" spc="300" dirty="0" smtClean="0">
                <a:solidFill>
                  <a:schemeClr val="tx2"/>
                </a:solidFill>
                <a:latin typeface="Nunito" charset="0"/>
                <a:ea typeface="Nunito" charset="0"/>
                <a:cs typeface="Nunito" charset="0"/>
              </a:rPr>
              <a:t>Composition d’un Tag:</a:t>
            </a:r>
            <a:endParaRPr lang="en-US" sz="4800" spc="300" dirty="0">
              <a:solidFill>
                <a:schemeClr val="tx2"/>
              </a:solidFill>
              <a:latin typeface="Nunito" charset="0"/>
              <a:ea typeface="Nunito" charset="0"/>
              <a:cs typeface="Nunito" charset="0"/>
            </a:endParaRPr>
          </a:p>
        </p:txBody>
      </p:sp>
      <p:sp>
        <p:nvSpPr>
          <p:cNvPr id="7" name="TextBox 6"/>
          <p:cNvSpPr txBox="1"/>
          <p:nvPr/>
        </p:nvSpPr>
        <p:spPr>
          <a:xfrm>
            <a:off x="3933286" y="1241274"/>
            <a:ext cx="16546517" cy="1323439"/>
          </a:xfrm>
          <a:prstGeom prst="rect">
            <a:avLst/>
          </a:prstGeom>
          <a:noFill/>
        </p:spPr>
        <p:txBody>
          <a:bodyPr wrap="none" rtlCol="0">
            <a:spAutoFit/>
          </a:bodyPr>
          <a:lstStyle/>
          <a:p>
            <a:pPr algn="ctr"/>
            <a:r>
              <a:rPr lang="en-US" sz="8000" b="1" spc="600" dirty="0" smtClean="0">
                <a:latin typeface="Nunito Light" charset="0"/>
                <a:ea typeface="Nunito Light" charset="0"/>
                <a:cs typeface="Nunito Light" charset="0"/>
              </a:rPr>
              <a:t>RFID(</a:t>
            </a:r>
            <a:r>
              <a:rPr lang="fr-FR" sz="8000" i="1" dirty="0"/>
              <a:t>radio </a:t>
            </a:r>
            <a:r>
              <a:rPr lang="fr-FR" sz="8000" i="1" dirty="0" err="1"/>
              <a:t>frequency</a:t>
            </a:r>
            <a:r>
              <a:rPr lang="fr-FR" sz="8000" i="1" dirty="0"/>
              <a:t> </a:t>
            </a:r>
            <a:r>
              <a:rPr lang="fr-FR" sz="8000" i="1" dirty="0" smtClean="0"/>
              <a:t>identification)</a:t>
            </a:r>
            <a:endParaRPr lang="en-US" sz="8000" b="1" spc="600" dirty="0">
              <a:latin typeface="Nunito Light" charset="0"/>
              <a:ea typeface="Nunito Light" charset="0"/>
              <a:cs typeface="Nunito Light" charset="0"/>
            </a:endParaRPr>
          </a:p>
        </p:txBody>
      </p:sp>
      <p:pic>
        <p:nvPicPr>
          <p:cNvPr id="2052" name="Picture 4" descr="http://r1.cpapracticeadvisor.com/files/base/image/CSN/2014/03/16x9/640x360/rfid-chip11_1134687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1917" y="3782105"/>
            <a:ext cx="11261067" cy="63343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24"/>
          <p:cNvSpPr txBox="1"/>
          <p:nvPr/>
        </p:nvSpPr>
        <p:spPr>
          <a:xfrm>
            <a:off x="3560667" y="6153835"/>
            <a:ext cx="8377864" cy="2092881"/>
          </a:xfrm>
          <a:prstGeom prst="rect">
            <a:avLst/>
          </a:prstGeom>
          <a:noFill/>
        </p:spPr>
        <p:txBody>
          <a:bodyPr wrap="square" rtlCol="0">
            <a:spAutoFit/>
          </a:bodyPr>
          <a:lstStyle/>
          <a:p>
            <a:pPr marL="571500" indent="-571500">
              <a:lnSpc>
                <a:spcPts val="5200"/>
              </a:lnSpc>
              <a:buFont typeface="Arial" panose="020B0604020202020204" pitchFamily="34" charset="0"/>
              <a:buChar char="•"/>
            </a:pPr>
            <a:r>
              <a:rPr lang="en-US" dirty="0" err="1" smtClean="0">
                <a:solidFill>
                  <a:schemeClr val="tx2"/>
                </a:solidFill>
                <a:latin typeface="Nunito" charset="0"/>
                <a:ea typeface="Nunito" charset="0"/>
                <a:cs typeface="Nunito" charset="0"/>
              </a:rPr>
              <a:t>Une</a:t>
            </a:r>
            <a:r>
              <a:rPr lang="en-US" dirty="0" smtClean="0">
                <a:solidFill>
                  <a:schemeClr val="tx2"/>
                </a:solidFill>
                <a:latin typeface="Nunito" charset="0"/>
                <a:ea typeface="Nunito" charset="0"/>
                <a:cs typeface="Nunito" charset="0"/>
              </a:rPr>
              <a:t> puce</a:t>
            </a:r>
          </a:p>
          <a:p>
            <a:pPr marL="571500" indent="-571500">
              <a:lnSpc>
                <a:spcPts val="5200"/>
              </a:lnSpc>
              <a:buFont typeface="Arial" panose="020B0604020202020204" pitchFamily="34" charset="0"/>
              <a:buChar char="•"/>
            </a:pPr>
            <a:endParaRPr lang="en-US" dirty="0">
              <a:solidFill>
                <a:schemeClr val="tx2"/>
              </a:solidFill>
              <a:latin typeface="Nunito" charset="0"/>
              <a:ea typeface="Nunito" charset="0"/>
              <a:cs typeface="Nunito" charset="0"/>
            </a:endParaRPr>
          </a:p>
          <a:p>
            <a:pPr marL="571500" indent="-571500">
              <a:lnSpc>
                <a:spcPts val="5200"/>
              </a:lnSpc>
              <a:buFont typeface="Arial" panose="020B0604020202020204" pitchFamily="34" charset="0"/>
              <a:buChar char="•"/>
            </a:pPr>
            <a:r>
              <a:rPr lang="en-US" dirty="0" err="1" smtClean="0">
                <a:solidFill>
                  <a:schemeClr val="tx2"/>
                </a:solidFill>
                <a:latin typeface="Nunito" charset="0"/>
                <a:ea typeface="Nunito" charset="0"/>
                <a:cs typeface="Nunito" charset="0"/>
              </a:rPr>
              <a:t>Une</a:t>
            </a:r>
            <a:r>
              <a:rPr lang="en-US" dirty="0" smtClean="0">
                <a:solidFill>
                  <a:schemeClr val="tx2"/>
                </a:solidFill>
                <a:latin typeface="Nunito" charset="0"/>
                <a:ea typeface="Nunito" charset="0"/>
                <a:cs typeface="Nunito" charset="0"/>
              </a:rPr>
              <a:t> </a:t>
            </a:r>
            <a:r>
              <a:rPr lang="en-US" dirty="0" err="1" smtClean="0">
                <a:solidFill>
                  <a:schemeClr val="tx2"/>
                </a:solidFill>
                <a:latin typeface="Nunito" charset="0"/>
                <a:ea typeface="Nunito" charset="0"/>
                <a:cs typeface="Nunito" charset="0"/>
              </a:rPr>
              <a:t>antenne</a:t>
            </a:r>
            <a:r>
              <a:rPr lang="en-US" dirty="0" smtClean="0">
                <a:solidFill>
                  <a:schemeClr val="tx2"/>
                </a:solidFill>
                <a:latin typeface="Nunito" charset="0"/>
                <a:ea typeface="Nunito" charset="0"/>
                <a:cs typeface="Nunito" charset="0"/>
              </a:rPr>
              <a:t>	</a:t>
            </a:r>
            <a:endParaRPr lang="en-US" dirty="0">
              <a:solidFill>
                <a:schemeClr val="tx2"/>
              </a:solidFill>
              <a:latin typeface="Nunito" charset="0"/>
              <a:ea typeface="Nunito" charset="0"/>
              <a:cs typeface="Nunito" charset="0"/>
            </a:endParaRPr>
          </a:p>
        </p:txBody>
      </p:sp>
    </p:spTree>
    <p:extLst>
      <p:ext uri="{BB962C8B-B14F-4D97-AF65-F5344CB8AC3E}">
        <p14:creationId xmlns:p14="http://schemas.microsoft.com/office/powerpoint/2010/main" val="28226374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117924" y="1080853"/>
            <a:ext cx="8177239" cy="1323439"/>
          </a:xfrm>
          <a:prstGeom prst="rect">
            <a:avLst/>
          </a:prstGeom>
          <a:noFill/>
        </p:spPr>
        <p:txBody>
          <a:bodyPr wrap="none" rtlCol="0">
            <a:spAutoFit/>
          </a:bodyPr>
          <a:lstStyle/>
          <a:p>
            <a:pPr algn="ctr"/>
            <a:r>
              <a:rPr lang="en-US" sz="8000" b="1" spc="600" dirty="0" smtClean="0">
                <a:latin typeface="Nunito Light" charset="0"/>
                <a:ea typeface="Nunito Light" charset="0"/>
                <a:cs typeface="Nunito Light" charset="0"/>
              </a:rPr>
              <a:t>Notre montage</a:t>
            </a:r>
            <a:endParaRPr lang="en-US" sz="8000" b="1" spc="600" dirty="0">
              <a:latin typeface="Nunito Light" charset="0"/>
              <a:ea typeface="Nunito Light" charset="0"/>
              <a:cs typeface="Nunito Light" charset="0"/>
            </a:endParaRPr>
          </a:p>
        </p:txBody>
      </p:sp>
      <p:pic>
        <p:nvPicPr>
          <p:cNvPr id="4" name="Image 3"/>
          <p:cNvPicPr>
            <a:picLocks noChangeAspect="1"/>
          </p:cNvPicPr>
          <p:nvPr/>
        </p:nvPicPr>
        <p:blipFill>
          <a:blip r:embed="rId3"/>
          <a:stretch>
            <a:fillRect/>
          </a:stretch>
        </p:blipFill>
        <p:spPr>
          <a:xfrm>
            <a:off x="5449350" y="2677008"/>
            <a:ext cx="13514388" cy="8958109"/>
          </a:xfrm>
          <a:prstGeom prst="rect">
            <a:avLst/>
          </a:prstGeom>
        </p:spPr>
      </p:pic>
    </p:spTree>
    <p:extLst>
      <p:ext uri="{BB962C8B-B14F-4D97-AF65-F5344CB8AC3E}">
        <p14:creationId xmlns:p14="http://schemas.microsoft.com/office/powerpoint/2010/main" val="31289109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8202890" y="1241274"/>
            <a:ext cx="8007321" cy="1323439"/>
          </a:xfrm>
          <a:prstGeom prst="rect">
            <a:avLst/>
          </a:prstGeom>
          <a:noFill/>
        </p:spPr>
        <p:txBody>
          <a:bodyPr wrap="none" rtlCol="0">
            <a:spAutoFit/>
          </a:bodyPr>
          <a:lstStyle/>
          <a:p>
            <a:pPr algn="ctr"/>
            <a:r>
              <a:rPr lang="en-US" sz="8000" b="1" spc="600" dirty="0" err="1" smtClean="0">
                <a:latin typeface="Nunito Light" charset="0"/>
                <a:ea typeface="Nunito Light" charset="0"/>
                <a:cs typeface="Nunito Light" charset="0"/>
              </a:rPr>
              <a:t>Bilan</a:t>
            </a:r>
            <a:r>
              <a:rPr lang="en-US" sz="8000" b="1" spc="600" dirty="0" smtClean="0">
                <a:latin typeface="Nunito Light" charset="0"/>
                <a:ea typeface="Nunito Light" charset="0"/>
                <a:cs typeface="Nunito Light" charset="0"/>
              </a:rPr>
              <a:t> du </a:t>
            </a:r>
            <a:r>
              <a:rPr lang="en-US" sz="8000" b="1" spc="600" dirty="0" err="1" smtClean="0">
                <a:latin typeface="Nunito Light" charset="0"/>
                <a:ea typeface="Nunito Light" charset="0"/>
                <a:cs typeface="Nunito Light" charset="0"/>
              </a:rPr>
              <a:t>projet</a:t>
            </a:r>
            <a:endParaRPr lang="en-US" sz="8000" b="1" spc="600" dirty="0">
              <a:latin typeface="Nunito Light" charset="0"/>
              <a:ea typeface="Nunito Light" charset="0"/>
              <a:cs typeface="Nunito Light" charset="0"/>
            </a:endParaRPr>
          </a:p>
        </p:txBody>
      </p:sp>
      <p:sp>
        <p:nvSpPr>
          <p:cNvPr id="3" name="ZoneTexte 2"/>
          <p:cNvSpPr txBox="1"/>
          <p:nvPr/>
        </p:nvSpPr>
        <p:spPr>
          <a:xfrm>
            <a:off x="1919550" y="3449053"/>
            <a:ext cx="20574000" cy="7294305"/>
          </a:xfrm>
          <a:prstGeom prst="rect">
            <a:avLst/>
          </a:prstGeom>
          <a:noFill/>
        </p:spPr>
        <p:txBody>
          <a:bodyPr wrap="square" rtlCol="0">
            <a:spAutoFit/>
          </a:bodyPr>
          <a:lstStyle/>
          <a:p>
            <a:pPr algn="just"/>
            <a:r>
              <a:rPr lang="fr-FR" dirty="0" smtClean="0"/>
              <a:t>Ce système n’est pas terminé. Nous </a:t>
            </a:r>
            <a:r>
              <a:rPr lang="fr-FR" dirty="0"/>
              <a:t>avons pensé à de nombreuses améliorations possibles. Nous avons choisi de </a:t>
            </a:r>
            <a:r>
              <a:rPr lang="fr-FR" dirty="0" smtClean="0"/>
              <a:t>rechercher les utilisateurs avec </a:t>
            </a:r>
            <a:r>
              <a:rPr lang="fr-FR" dirty="0" err="1" smtClean="0"/>
              <a:t>Pyhton</a:t>
            </a:r>
            <a:r>
              <a:rPr lang="fr-FR" dirty="0" smtClean="0"/>
              <a:t>. Cette </a:t>
            </a:r>
            <a:r>
              <a:rPr lang="fr-FR" dirty="0"/>
              <a:t>solution est efficace mais le logiciel doit être allumé pour que le casier fonctionne correctement. On pourrait porter la recherche des utilisateurs sur l’</a:t>
            </a:r>
            <a:r>
              <a:rPr lang="fr-FR" dirty="0" err="1"/>
              <a:t>arduino</a:t>
            </a:r>
            <a:r>
              <a:rPr lang="fr-FR" dirty="0"/>
              <a:t>. Il faudrait modifier le code de l’</a:t>
            </a:r>
            <a:r>
              <a:rPr lang="fr-FR" dirty="0" err="1"/>
              <a:t>arduino</a:t>
            </a:r>
            <a:r>
              <a:rPr lang="fr-FR" dirty="0"/>
              <a:t> pour qu’il puisse vérifier lui-même dans la base de données les accès des utilisateurs. Ce genre de modification est tout à fait faisable. Il faudrait monter sur l’</a:t>
            </a:r>
            <a:r>
              <a:rPr lang="fr-FR" dirty="0" err="1"/>
              <a:t>arduino</a:t>
            </a:r>
            <a:r>
              <a:rPr lang="fr-FR" dirty="0"/>
              <a:t> un autre système de communication que </a:t>
            </a:r>
            <a:r>
              <a:rPr lang="fr-FR" dirty="0" smtClean="0"/>
              <a:t>l’USB. On </a:t>
            </a:r>
            <a:r>
              <a:rPr lang="fr-FR" dirty="0"/>
              <a:t>pourrait par exemple monter une Ethernet </a:t>
            </a:r>
            <a:r>
              <a:rPr lang="fr-FR" dirty="0" err="1"/>
              <a:t>Shield</a:t>
            </a:r>
            <a:r>
              <a:rPr lang="fr-FR" dirty="0"/>
              <a:t> pour accéder à une Base de données distante. Une fois alimenté et connecté à internet l’</a:t>
            </a:r>
            <a:r>
              <a:rPr lang="fr-FR" dirty="0" err="1"/>
              <a:t>arduino</a:t>
            </a:r>
            <a:r>
              <a:rPr lang="fr-FR" dirty="0"/>
              <a:t> serait autonome. On pourrait aussi ajouter une recherche automatique du bon port. Actuellement nous sommes obligés de saisir manuellement dans le code le bon COM. </a:t>
            </a:r>
            <a:r>
              <a:rPr lang="fr-FR" dirty="0" smtClean="0"/>
              <a:t>Il </a:t>
            </a:r>
            <a:r>
              <a:rPr lang="fr-FR" dirty="0"/>
              <a:t>n’y a pas non plus  de zone de recherche pour trouver un certain utilisateur. Il faut donc scroller jusqu’à ce que l’on trouve l’utilisateur </a:t>
            </a:r>
            <a:r>
              <a:rPr lang="fr-FR" dirty="0" smtClean="0"/>
              <a:t>voulu. Il faudrait aussi finir les boutons Ouvrir et Fermer de l’IHM. </a:t>
            </a:r>
            <a:r>
              <a:rPr lang="fr-FR" dirty="0" err="1" smtClean="0"/>
              <a:t>Aprés</a:t>
            </a:r>
            <a:r>
              <a:rPr lang="fr-FR" dirty="0" smtClean="0"/>
              <a:t> divers problème lors de la mise en commun j’ai préféré abandonner ces boutons.</a:t>
            </a:r>
            <a:endParaRPr lang="fr-FR" dirty="0"/>
          </a:p>
        </p:txBody>
      </p:sp>
    </p:spTree>
    <p:extLst>
      <p:ext uri="{BB962C8B-B14F-4D97-AF65-F5344CB8AC3E}">
        <p14:creationId xmlns:p14="http://schemas.microsoft.com/office/powerpoint/2010/main" val="2253297963"/>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327487" y="5124424"/>
            <a:ext cx="8627683" cy="2821285"/>
          </a:xfrm>
          <a:prstGeom prst="rect">
            <a:avLst/>
          </a:prstGeom>
          <a:noFill/>
        </p:spPr>
        <p:txBody>
          <a:bodyPr wrap="none" tIns="1097280" rtlCol="0">
            <a:spAutoFit/>
          </a:bodyPr>
          <a:lstStyle/>
          <a:p>
            <a:pPr algn="ctr">
              <a:lnSpc>
                <a:spcPts val="13000"/>
              </a:lnSpc>
            </a:pPr>
            <a:r>
              <a:rPr lang="en-US" sz="19600" b="1" spc="300" dirty="0" smtClean="0">
                <a:solidFill>
                  <a:schemeClr val="tx2"/>
                </a:solidFill>
                <a:latin typeface="Nunito" charset="0"/>
                <a:ea typeface="Nunito" charset="0"/>
                <a:cs typeface="Nunito" charset="0"/>
              </a:rPr>
              <a:t>Merci !</a:t>
            </a:r>
            <a:endParaRPr lang="en-US" sz="19600" b="1" spc="300" dirty="0">
              <a:solidFill>
                <a:schemeClr val="tx2"/>
              </a:solidFill>
              <a:latin typeface="Nunito" charset="0"/>
              <a:ea typeface="Nunito" charset="0"/>
              <a:cs typeface="Nunito" charset="0"/>
            </a:endParaRPr>
          </a:p>
        </p:txBody>
      </p:sp>
      <p:sp>
        <p:nvSpPr>
          <p:cNvPr id="8" name="Freeform 4"/>
          <p:cNvSpPr>
            <a:spLocks noChangeArrowheads="1"/>
          </p:cNvSpPr>
          <p:nvPr/>
        </p:nvSpPr>
        <p:spPr bwMode="auto">
          <a:xfrm>
            <a:off x="11085395" y="2081928"/>
            <a:ext cx="3111868" cy="3372744"/>
          </a:xfrm>
          <a:custGeom>
            <a:avLst/>
            <a:gdLst>
              <a:gd name="T0" fmla="*/ 5710 w 5893"/>
              <a:gd name="T1" fmla="*/ 3569 h 6385"/>
              <a:gd name="T2" fmla="*/ 5607 w 5893"/>
              <a:gd name="T3" fmla="*/ 2260 h 6385"/>
              <a:gd name="T4" fmla="*/ 4234 w 5893"/>
              <a:gd name="T5" fmla="*/ 1967 h 6385"/>
              <a:gd name="T6" fmla="*/ 4290 w 5893"/>
              <a:gd name="T7" fmla="*/ 515 h 6385"/>
              <a:gd name="T8" fmla="*/ 3315 w 5893"/>
              <a:gd name="T9" fmla="*/ 0 h 6385"/>
              <a:gd name="T10" fmla="*/ 2736 w 5893"/>
              <a:gd name="T11" fmla="*/ 555 h 6385"/>
              <a:gd name="T12" fmla="*/ 2482 w 5893"/>
              <a:gd name="T13" fmla="*/ 1372 h 6385"/>
              <a:gd name="T14" fmla="*/ 1546 w 5893"/>
              <a:gd name="T15" fmla="*/ 2458 h 6385"/>
              <a:gd name="T16" fmla="*/ 142 w 5893"/>
              <a:gd name="T17" fmla="*/ 2601 h 6385"/>
              <a:gd name="T18" fmla="*/ 0 w 5893"/>
              <a:gd name="T19" fmla="*/ 5401 h 6385"/>
              <a:gd name="T20" fmla="*/ 491 w 5893"/>
              <a:gd name="T21" fmla="*/ 5892 h 6385"/>
              <a:gd name="T22" fmla="*/ 2125 w 5893"/>
              <a:gd name="T23" fmla="*/ 6051 h 6385"/>
              <a:gd name="T24" fmla="*/ 3687 w 5893"/>
              <a:gd name="T25" fmla="*/ 6384 h 6385"/>
              <a:gd name="T26" fmla="*/ 5051 w 5893"/>
              <a:gd name="T27" fmla="*/ 6075 h 6385"/>
              <a:gd name="T28" fmla="*/ 5607 w 5893"/>
              <a:gd name="T29" fmla="*/ 4552 h 6385"/>
              <a:gd name="T30" fmla="*/ 5742 w 5893"/>
              <a:gd name="T31" fmla="*/ 3830 h 6385"/>
              <a:gd name="T32" fmla="*/ 912 w 5893"/>
              <a:gd name="T33" fmla="*/ 5329 h 6385"/>
              <a:gd name="T34" fmla="*/ 737 w 5893"/>
              <a:gd name="T35" fmla="*/ 5401 h 6385"/>
              <a:gd name="T36" fmla="*/ 491 w 5893"/>
              <a:gd name="T37" fmla="*/ 5155 h 6385"/>
              <a:gd name="T38" fmla="*/ 737 w 5893"/>
              <a:gd name="T39" fmla="*/ 4909 h 6385"/>
              <a:gd name="T40" fmla="*/ 983 w 5893"/>
              <a:gd name="T41" fmla="*/ 5155 h 6385"/>
              <a:gd name="T42" fmla="*/ 5321 w 5893"/>
              <a:gd name="T43" fmla="*/ 3260 h 6385"/>
              <a:gd name="T44" fmla="*/ 5115 w 5893"/>
              <a:gd name="T45" fmla="*/ 3442 h 6385"/>
              <a:gd name="T46" fmla="*/ 5250 w 5893"/>
              <a:gd name="T47" fmla="*/ 3830 h 6385"/>
              <a:gd name="T48" fmla="*/ 5115 w 5893"/>
              <a:gd name="T49" fmla="*/ 4552 h 6385"/>
              <a:gd name="T50" fmla="*/ 4869 w 5893"/>
              <a:gd name="T51" fmla="*/ 5036 h 6385"/>
              <a:gd name="T52" fmla="*/ 4148 w 5893"/>
              <a:gd name="T53" fmla="*/ 5892 h 6385"/>
              <a:gd name="T54" fmla="*/ 2371 w 5893"/>
              <a:gd name="T55" fmla="*/ 5615 h 6385"/>
              <a:gd name="T56" fmla="*/ 2125 w 5893"/>
              <a:gd name="T57" fmla="*/ 5528 h 6385"/>
              <a:gd name="T58" fmla="*/ 1848 w 5893"/>
              <a:gd name="T59" fmla="*/ 5440 h 6385"/>
              <a:gd name="T60" fmla="*/ 1594 w 5893"/>
              <a:gd name="T61" fmla="*/ 5401 h 6385"/>
              <a:gd name="T62" fmla="*/ 1475 w 5893"/>
              <a:gd name="T63" fmla="*/ 2950 h 6385"/>
              <a:gd name="T64" fmla="*/ 1737 w 5893"/>
              <a:gd name="T65" fmla="*/ 2911 h 6385"/>
              <a:gd name="T66" fmla="*/ 2038 w 5893"/>
              <a:gd name="T67" fmla="*/ 2673 h 6385"/>
              <a:gd name="T68" fmla="*/ 2323 w 5893"/>
              <a:gd name="T69" fmla="*/ 2340 h 6385"/>
              <a:gd name="T70" fmla="*/ 2530 w 5893"/>
              <a:gd name="T71" fmla="*/ 2070 h 6385"/>
              <a:gd name="T72" fmla="*/ 3053 w 5893"/>
              <a:gd name="T73" fmla="*/ 1301 h 6385"/>
              <a:gd name="T74" fmla="*/ 3315 w 5893"/>
              <a:gd name="T75" fmla="*/ 492 h 6385"/>
              <a:gd name="T76" fmla="*/ 3933 w 5893"/>
              <a:gd name="T77" fmla="*/ 1229 h 6385"/>
              <a:gd name="T78" fmla="*/ 3561 w 5893"/>
              <a:gd name="T79" fmla="*/ 2458 h 6385"/>
              <a:gd name="T80" fmla="*/ 5250 w 5893"/>
              <a:gd name="T81" fmla="*/ 2601 h 6385"/>
              <a:gd name="T82" fmla="*/ 5321 w 5893"/>
              <a:gd name="T83" fmla="*/ 3260 h 6385"/>
              <a:gd name="T84" fmla="*/ 5321 w 5893"/>
              <a:gd name="T85" fmla="*/ 3260 h 6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93" h="6385">
                <a:moveTo>
                  <a:pt x="5710" y="3569"/>
                </a:moveTo>
                <a:lnTo>
                  <a:pt x="5710" y="3569"/>
                </a:lnTo>
                <a:cubicBezTo>
                  <a:pt x="5829" y="3378"/>
                  <a:pt x="5892" y="3172"/>
                  <a:pt x="5892" y="2942"/>
                </a:cubicBezTo>
                <a:cubicBezTo>
                  <a:pt x="5892" y="2680"/>
                  <a:pt x="5797" y="2450"/>
                  <a:pt x="5607" y="2260"/>
                </a:cubicBezTo>
                <a:cubicBezTo>
                  <a:pt x="5408" y="2062"/>
                  <a:pt x="5178" y="1967"/>
                  <a:pt x="4909" y="1967"/>
                </a:cubicBezTo>
                <a:cubicBezTo>
                  <a:pt x="4234" y="1967"/>
                  <a:pt x="4234" y="1967"/>
                  <a:pt x="4234" y="1967"/>
                </a:cubicBezTo>
                <a:cubicBezTo>
                  <a:pt x="4361" y="1713"/>
                  <a:pt x="4425" y="1467"/>
                  <a:pt x="4425" y="1229"/>
                </a:cubicBezTo>
                <a:cubicBezTo>
                  <a:pt x="4425" y="928"/>
                  <a:pt x="4377" y="690"/>
                  <a:pt x="4290" y="515"/>
                </a:cubicBezTo>
                <a:cubicBezTo>
                  <a:pt x="4195" y="341"/>
                  <a:pt x="4068" y="206"/>
                  <a:pt x="3894" y="127"/>
                </a:cubicBezTo>
                <a:cubicBezTo>
                  <a:pt x="3727" y="40"/>
                  <a:pt x="3529" y="0"/>
                  <a:pt x="3315" y="0"/>
                </a:cubicBezTo>
                <a:cubicBezTo>
                  <a:pt x="3188" y="0"/>
                  <a:pt x="3069" y="48"/>
                  <a:pt x="2974" y="143"/>
                </a:cubicBezTo>
                <a:cubicBezTo>
                  <a:pt x="2863" y="254"/>
                  <a:pt x="2783" y="389"/>
                  <a:pt x="2736" y="555"/>
                </a:cubicBezTo>
                <a:cubicBezTo>
                  <a:pt x="2688" y="730"/>
                  <a:pt x="2648" y="888"/>
                  <a:pt x="2617" y="1039"/>
                </a:cubicBezTo>
                <a:cubicBezTo>
                  <a:pt x="2585" y="1198"/>
                  <a:pt x="2538" y="1309"/>
                  <a:pt x="2482" y="1372"/>
                </a:cubicBezTo>
                <a:cubicBezTo>
                  <a:pt x="2355" y="1507"/>
                  <a:pt x="2220" y="1673"/>
                  <a:pt x="2070" y="1864"/>
                </a:cubicBezTo>
                <a:cubicBezTo>
                  <a:pt x="1808" y="2197"/>
                  <a:pt x="1633" y="2395"/>
                  <a:pt x="1546" y="2458"/>
                </a:cubicBezTo>
                <a:cubicBezTo>
                  <a:pt x="491" y="2458"/>
                  <a:pt x="491" y="2458"/>
                  <a:pt x="491" y="2458"/>
                </a:cubicBezTo>
                <a:cubicBezTo>
                  <a:pt x="357" y="2458"/>
                  <a:pt x="238" y="2506"/>
                  <a:pt x="142" y="2601"/>
                </a:cubicBezTo>
                <a:cubicBezTo>
                  <a:pt x="47" y="2696"/>
                  <a:pt x="0" y="2816"/>
                  <a:pt x="0" y="2950"/>
                </a:cubicBezTo>
                <a:cubicBezTo>
                  <a:pt x="0" y="5401"/>
                  <a:pt x="0" y="5401"/>
                  <a:pt x="0" y="5401"/>
                </a:cubicBezTo>
                <a:cubicBezTo>
                  <a:pt x="0" y="5535"/>
                  <a:pt x="47" y="5655"/>
                  <a:pt x="142" y="5750"/>
                </a:cubicBezTo>
                <a:cubicBezTo>
                  <a:pt x="238" y="5845"/>
                  <a:pt x="357" y="5892"/>
                  <a:pt x="491" y="5892"/>
                </a:cubicBezTo>
                <a:cubicBezTo>
                  <a:pt x="1594" y="5892"/>
                  <a:pt x="1594" y="5892"/>
                  <a:pt x="1594" y="5892"/>
                </a:cubicBezTo>
                <a:cubicBezTo>
                  <a:pt x="1657" y="5892"/>
                  <a:pt x="1832" y="5948"/>
                  <a:pt x="2125" y="6051"/>
                </a:cubicBezTo>
                <a:cubicBezTo>
                  <a:pt x="2442" y="6154"/>
                  <a:pt x="2720" y="6241"/>
                  <a:pt x="2958" y="6297"/>
                </a:cubicBezTo>
                <a:cubicBezTo>
                  <a:pt x="3196" y="6352"/>
                  <a:pt x="3442" y="6384"/>
                  <a:pt x="3687" y="6384"/>
                </a:cubicBezTo>
                <a:cubicBezTo>
                  <a:pt x="4179" y="6384"/>
                  <a:pt x="4179" y="6384"/>
                  <a:pt x="4179" y="6384"/>
                </a:cubicBezTo>
                <a:cubicBezTo>
                  <a:pt x="4536" y="6384"/>
                  <a:pt x="4829" y="6281"/>
                  <a:pt x="5051" y="6075"/>
                </a:cubicBezTo>
                <a:cubicBezTo>
                  <a:pt x="5273" y="5869"/>
                  <a:pt x="5377" y="5591"/>
                  <a:pt x="5377" y="5234"/>
                </a:cubicBezTo>
                <a:cubicBezTo>
                  <a:pt x="5527" y="5036"/>
                  <a:pt x="5607" y="4806"/>
                  <a:pt x="5607" y="4552"/>
                </a:cubicBezTo>
                <a:cubicBezTo>
                  <a:pt x="5607" y="4497"/>
                  <a:pt x="5599" y="4441"/>
                  <a:pt x="5599" y="4385"/>
                </a:cubicBezTo>
                <a:cubicBezTo>
                  <a:pt x="5694" y="4211"/>
                  <a:pt x="5742" y="4029"/>
                  <a:pt x="5742" y="3830"/>
                </a:cubicBezTo>
                <a:cubicBezTo>
                  <a:pt x="5742" y="3743"/>
                  <a:pt x="5726" y="3656"/>
                  <a:pt x="5710" y="3569"/>
                </a:cubicBezTo>
                <a:close/>
                <a:moveTo>
                  <a:pt x="912" y="5329"/>
                </a:moveTo>
                <a:lnTo>
                  <a:pt x="912" y="5329"/>
                </a:lnTo>
                <a:cubicBezTo>
                  <a:pt x="864" y="5377"/>
                  <a:pt x="809" y="5401"/>
                  <a:pt x="737" y="5401"/>
                </a:cubicBezTo>
                <a:cubicBezTo>
                  <a:pt x="674" y="5401"/>
                  <a:pt x="610" y="5377"/>
                  <a:pt x="563" y="5329"/>
                </a:cubicBezTo>
                <a:cubicBezTo>
                  <a:pt x="515" y="5282"/>
                  <a:pt x="491" y="5226"/>
                  <a:pt x="491" y="5155"/>
                </a:cubicBezTo>
                <a:cubicBezTo>
                  <a:pt x="491" y="5091"/>
                  <a:pt x="515" y="5036"/>
                  <a:pt x="563" y="4988"/>
                </a:cubicBezTo>
                <a:cubicBezTo>
                  <a:pt x="610" y="4933"/>
                  <a:pt x="674" y="4909"/>
                  <a:pt x="737" y="4909"/>
                </a:cubicBezTo>
                <a:cubicBezTo>
                  <a:pt x="809" y="4909"/>
                  <a:pt x="864" y="4933"/>
                  <a:pt x="912" y="4988"/>
                </a:cubicBezTo>
                <a:cubicBezTo>
                  <a:pt x="959" y="5036"/>
                  <a:pt x="983" y="5091"/>
                  <a:pt x="983" y="5155"/>
                </a:cubicBezTo>
                <a:cubicBezTo>
                  <a:pt x="983" y="5226"/>
                  <a:pt x="959" y="5282"/>
                  <a:pt x="912" y="5329"/>
                </a:cubicBezTo>
                <a:close/>
                <a:moveTo>
                  <a:pt x="5321" y="3260"/>
                </a:moveTo>
                <a:lnTo>
                  <a:pt x="5321" y="3260"/>
                </a:lnTo>
                <a:cubicBezTo>
                  <a:pt x="5266" y="3378"/>
                  <a:pt x="5194" y="3434"/>
                  <a:pt x="5115" y="3442"/>
                </a:cubicBezTo>
                <a:cubicBezTo>
                  <a:pt x="5155" y="3482"/>
                  <a:pt x="5186" y="3545"/>
                  <a:pt x="5210" y="3624"/>
                </a:cubicBezTo>
                <a:cubicBezTo>
                  <a:pt x="5234" y="3695"/>
                  <a:pt x="5250" y="3767"/>
                  <a:pt x="5250" y="3830"/>
                </a:cubicBezTo>
                <a:cubicBezTo>
                  <a:pt x="5250" y="4013"/>
                  <a:pt x="5178" y="4163"/>
                  <a:pt x="5044" y="4290"/>
                </a:cubicBezTo>
                <a:cubicBezTo>
                  <a:pt x="5091" y="4370"/>
                  <a:pt x="5115" y="4457"/>
                  <a:pt x="5115" y="4552"/>
                </a:cubicBezTo>
                <a:cubicBezTo>
                  <a:pt x="5115" y="4647"/>
                  <a:pt x="5091" y="4743"/>
                  <a:pt x="5051" y="4838"/>
                </a:cubicBezTo>
                <a:cubicBezTo>
                  <a:pt x="5004" y="4933"/>
                  <a:pt x="4940" y="4996"/>
                  <a:pt x="4869" y="5036"/>
                </a:cubicBezTo>
                <a:cubicBezTo>
                  <a:pt x="4877" y="5115"/>
                  <a:pt x="4885" y="5186"/>
                  <a:pt x="4885" y="5250"/>
                </a:cubicBezTo>
                <a:cubicBezTo>
                  <a:pt x="4885" y="5678"/>
                  <a:pt x="4639" y="5892"/>
                  <a:pt x="4148" y="5892"/>
                </a:cubicBezTo>
                <a:cubicBezTo>
                  <a:pt x="3687" y="5892"/>
                  <a:pt x="3687" y="5892"/>
                  <a:pt x="3687" y="5892"/>
                </a:cubicBezTo>
                <a:cubicBezTo>
                  <a:pt x="3346" y="5892"/>
                  <a:pt x="2910" y="5797"/>
                  <a:pt x="2371" y="5615"/>
                </a:cubicBezTo>
                <a:cubicBezTo>
                  <a:pt x="2363" y="5607"/>
                  <a:pt x="2323" y="5599"/>
                  <a:pt x="2260" y="5575"/>
                </a:cubicBezTo>
                <a:cubicBezTo>
                  <a:pt x="2197" y="5551"/>
                  <a:pt x="2157" y="5535"/>
                  <a:pt x="2125" y="5528"/>
                </a:cubicBezTo>
                <a:cubicBezTo>
                  <a:pt x="2093" y="5512"/>
                  <a:pt x="2054" y="5504"/>
                  <a:pt x="1990" y="5480"/>
                </a:cubicBezTo>
                <a:cubicBezTo>
                  <a:pt x="1927" y="5464"/>
                  <a:pt x="1879" y="5448"/>
                  <a:pt x="1848" y="5440"/>
                </a:cubicBezTo>
                <a:cubicBezTo>
                  <a:pt x="1808" y="5432"/>
                  <a:pt x="1769" y="5424"/>
                  <a:pt x="1721" y="5417"/>
                </a:cubicBezTo>
                <a:cubicBezTo>
                  <a:pt x="1673" y="5408"/>
                  <a:pt x="1633" y="5401"/>
                  <a:pt x="1594" y="5401"/>
                </a:cubicBezTo>
                <a:cubicBezTo>
                  <a:pt x="1475" y="5401"/>
                  <a:pt x="1475" y="5401"/>
                  <a:pt x="1475" y="5401"/>
                </a:cubicBezTo>
                <a:cubicBezTo>
                  <a:pt x="1475" y="2950"/>
                  <a:pt x="1475" y="2950"/>
                  <a:pt x="1475" y="2950"/>
                </a:cubicBezTo>
                <a:cubicBezTo>
                  <a:pt x="1594" y="2950"/>
                  <a:pt x="1594" y="2950"/>
                  <a:pt x="1594" y="2950"/>
                </a:cubicBezTo>
                <a:cubicBezTo>
                  <a:pt x="1642" y="2950"/>
                  <a:pt x="1681" y="2934"/>
                  <a:pt x="1737" y="2911"/>
                </a:cubicBezTo>
                <a:cubicBezTo>
                  <a:pt x="1784" y="2887"/>
                  <a:pt x="1832" y="2855"/>
                  <a:pt x="1887" y="2807"/>
                </a:cubicBezTo>
                <a:cubicBezTo>
                  <a:pt x="1943" y="2760"/>
                  <a:pt x="1990" y="2720"/>
                  <a:pt x="2038" y="2673"/>
                </a:cubicBezTo>
                <a:cubicBezTo>
                  <a:pt x="2077" y="2625"/>
                  <a:pt x="2133" y="2569"/>
                  <a:pt x="2189" y="2506"/>
                </a:cubicBezTo>
                <a:cubicBezTo>
                  <a:pt x="2244" y="2435"/>
                  <a:pt x="2292" y="2379"/>
                  <a:pt x="2323" y="2340"/>
                </a:cubicBezTo>
                <a:cubicBezTo>
                  <a:pt x="2355" y="2300"/>
                  <a:pt x="2395" y="2244"/>
                  <a:pt x="2442" y="2181"/>
                </a:cubicBezTo>
                <a:cubicBezTo>
                  <a:pt x="2490" y="2118"/>
                  <a:pt x="2522" y="2086"/>
                  <a:pt x="2530" y="2070"/>
                </a:cubicBezTo>
                <a:cubicBezTo>
                  <a:pt x="2672" y="1895"/>
                  <a:pt x="2767" y="1777"/>
                  <a:pt x="2823" y="1721"/>
                </a:cubicBezTo>
                <a:cubicBezTo>
                  <a:pt x="2926" y="1610"/>
                  <a:pt x="3005" y="1467"/>
                  <a:pt x="3053" y="1301"/>
                </a:cubicBezTo>
                <a:cubicBezTo>
                  <a:pt x="3101" y="1126"/>
                  <a:pt x="3140" y="967"/>
                  <a:pt x="3172" y="817"/>
                </a:cubicBezTo>
                <a:cubicBezTo>
                  <a:pt x="3204" y="666"/>
                  <a:pt x="3251" y="555"/>
                  <a:pt x="3315" y="492"/>
                </a:cubicBezTo>
                <a:cubicBezTo>
                  <a:pt x="3561" y="492"/>
                  <a:pt x="3727" y="555"/>
                  <a:pt x="3806" y="674"/>
                </a:cubicBezTo>
                <a:cubicBezTo>
                  <a:pt x="3886" y="793"/>
                  <a:pt x="3933" y="976"/>
                  <a:pt x="3933" y="1229"/>
                </a:cubicBezTo>
                <a:cubicBezTo>
                  <a:pt x="3933" y="1380"/>
                  <a:pt x="3870" y="1586"/>
                  <a:pt x="3743" y="1848"/>
                </a:cubicBezTo>
                <a:cubicBezTo>
                  <a:pt x="3624" y="2101"/>
                  <a:pt x="3561" y="2308"/>
                  <a:pt x="3561" y="2458"/>
                </a:cubicBezTo>
                <a:cubicBezTo>
                  <a:pt x="4909" y="2458"/>
                  <a:pt x="4909" y="2458"/>
                  <a:pt x="4909" y="2458"/>
                </a:cubicBezTo>
                <a:cubicBezTo>
                  <a:pt x="5044" y="2458"/>
                  <a:pt x="5155" y="2506"/>
                  <a:pt x="5250" y="2601"/>
                </a:cubicBezTo>
                <a:cubicBezTo>
                  <a:pt x="5353" y="2704"/>
                  <a:pt x="5400" y="2816"/>
                  <a:pt x="5400" y="2950"/>
                </a:cubicBezTo>
                <a:cubicBezTo>
                  <a:pt x="5400" y="3038"/>
                  <a:pt x="5377" y="3140"/>
                  <a:pt x="5321" y="3260"/>
                </a:cubicBezTo>
                <a:close/>
                <a:moveTo>
                  <a:pt x="5321" y="3260"/>
                </a:moveTo>
                <a:lnTo>
                  <a:pt x="5321" y="3260"/>
                </a:lnTo>
                <a:close/>
              </a:path>
            </a:pathLst>
          </a:custGeom>
          <a:solidFill>
            <a:schemeClr val="accent2"/>
          </a:solidFill>
          <a:ln>
            <a:noFill/>
          </a:ln>
          <a:effectLst/>
        </p:spPr>
        <p:txBody>
          <a:bodyPr wrap="none" anchor="ctr"/>
          <a:lstStyle/>
          <a:p>
            <a:endParaRPr lang="en-US" sz="7197">
              <a:latin typeface="Nunito" charset="0"/>
              <a:ea typeface="Nunito" charset="0"/>
              <a:cs typeface="Nunito" charset="0"/>
            </a:endParaRPr>
          </a:p>
        </p:txBody>
      </p:sp>
    </p:spTree>
    <p:extLst>
      <p:ext uri="{BB962C8B-B14F-4D97-AF65-F5344CB8AC3E}">
        <p14:creationId xmlns:p14="http://schemas.microsoft.com/office/powerpoint/2010/main" val="231889412"/>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711324" y="1445821"/>
            <a:ext cx="10802591" cy="1438855"/>
          </a:xfrm>
          <a:prstGeom prst="rect">
            <a:avLst/>
          </a:prstGeom>
          <a:noFill/>
        </p:spPr>
        <p:txBody>
          <a:bodyPr wrap="square" rtlCol="0">
            <a:spAutoFit/>
          </a:bodyPr>
          <a:lstStyle/>
          <a:p>
            <a:pPr>
              <a:lnSpc>
                <a:spcPts val="10500"/>
              </a:lnSpc>
            </a:pPr>
            <a:r>
              <a:rPr lang="en-US" sz="10000" spc="300" dirty="0" smtClean="0">
                <a:solidFill>
                  <a:schemeClr val="tx2"/>
                </a:solidFill>
                <a:latin typeface="Nunito" charset="0"/>
                <a:ea typeface="Nunito" charset="0"/>
                <a:cs typeface="Nunito" charset="0"/>
              </a:rPr>
              <a:t>Presentation :</a:t>
            </a:r>
            <a:endParaRPr lang="en-US" sz="10000" spc="300" dirty="0">
              <a:solidFill>
                <a:schemeClr val="tx2"/>
              </a:solidFill>
              <a:latin typeface="Nunito" charset="0"/>
              <a:ea typeface="Nunito" charset="0"/>
              <a:cs typeface="Nunito" charset="0"/>
            </a:endParaRPr>
          </a:p>
        </p:txBody>
      </p:sp>
      <p:sp>
        <p:nvSpPr>
          <p:cNvPr id="8" name="TextBox 7"/>
          <p:cNvSpPr txBox="1"/>
          <p:nvPr/>
        </p:nvSpPr>
        <p:spPr>
          <a:xfrm>
            <a:off x="2606676" y="3679383"/>
            <a:ext cx="7080250" cy="6017032"/>
          </a:xfrm>
          <a:prstGeom prst="rect">
            <a:avLst/>
          </a:prstGeom>
          <a:noFill/>
        </p:spPr>
        <p:txBody>
          <a:bodyPr wrap="square" rtlCol="0">
            <a:spAutoFit/>
          </a:bodyPr>
          <a:lstStyle/>
          <a:p>
            <a:pPr algn="just">
              <a:lnSpc>
                <a:spcPts val="4200"/>
              </a:lnSpc>
            </a:pPr>
            <a:r>
              <a:rPr lang="fr-FR" b="1" dirty="0">
                <a:latin typeface="Nunito Light" charset="0"/>
                <a:ea typeface="Nunito Light" charset="0"/>
                <a:cs typeface="Nunito Light" charset="0"/>
              </a:rPr>
              <a:t>Cahier des charges : </a:t>
            </a:r>
            <a:r>
              <a:rPr lang="fr-FR" sz="3200" dirty="0">
                <a:latin typeface="Nunito Light" charset="0"/>
                <a:ea typeface="Nunito Light" charset="0"/>
                <a:cs typeface="Nunito Light" charset="0"/>
              </a:rPr>
              <a:t>Réalisation d’un programme </a:t>
            </a:r>
            <a:r>
              <a:rPr lang="fr-FR" sz="3200" dirty="0" smtClean="0">
                <a:latin typeface="Nunito Light" charset="0"/>
                <a:ea typeface="Nunito Light" charset="0"/>
                <a:cs typeface="Nunito Light" charset="0"/>
              </a:rPr>
              <a:t>Python </a:t>
            </a:r>
            <a:r>
              <a:rPr lang="fr-FR" sz="3200" dirty="0">
                <a:latin typeface="Nunito Light" charset="0"/>
                <a:ea typeface="Nunito Light" charset="0"/>
                <a:cs typeface="Nunito Light" charset="0"/>
              </a:rPr>
              <a:t>et</a:t>
            </a:r>
          </a:p>
          <a:p>
            <a:pPr algn="just">
              <a:lnSpc>
                <a:spcPts val="4200"/>
              </a:lnSpc>
            </a:pPr>
            <a:r>
              <a:rPr lang="fr-FR" sz="3200" dirty="0" err="1">
                <a:latin typeface="Nunito Light" charset="0"/>
                <a:ea typeface="Nunito Light" charset="0"/>
                <a:cs typeface="Nunito Light" charset="0"/>
              </a:rPr>
              <a:t>Arduino</a:t>
            </a:r>
            <a:r>
              <a:rPr lang="fr-FR" sz="3200" dirty="0">
                <a:latin typeface="Nunito Light" charset="0"/>
                <a:ea typeface="Nunito Light" charset="0"/>
                <a:cs typeface="Nunito Light" charset="0"/>
              </a:rPr>
              <a:t> permettant à un utilisateur de pouvoir </a:t>
            </a:r>
            <a:r>
              <a:rPr lang="fr-FR" sz="3200" dirty="0" err="1">
                <a:latin typeface="Nunito Light" charset="0"/>
                <a:ea typeface="Nunito Light" charset="0"/>
                <a:cs typeface="Nunito Light" charset="0"/>
              </a:rPr>
              <a:t>dévérouiller</a:t>
            </a:r>
            <a:r>
              <a:rPr lang="fr-FR" sz="3200" dirty="0">
                <a:latin typeface="Nunito Light" charset="0"/>
                <a:ea typeface="Nunito Light" charset="0"/>
                <a:cs typeface="Nunito Light" charset="0"/>
              </a:rPr>
              <a:t> un casier</a:t>
            </a:r>
          </a:p>
          <a:p>
            <a:pPr algn="just">
              <a:lnSpc>
                <a:spcPts val="4200"/>
              </a:lnSpc>
            </a:pPr>
            <a:r>
              <a:rPr lang="fr-FR" sz="3200" dirty="0">
                <a:latin typeface="Nunito Light" charset="0"/>
                <a:ea typeface="Nunito Light" charset="0"/>
                <a:cs typeface="Nunito Light" charset="0"/>
              </a:rPr>
              <a:t>(maquette) suite à la lecture d’un badge RFID </a:t>
            </a:r>
            <a:r>
              <a:rPr lang="fr-FR" sz="3200" dirty="0" smtClean="0">
                <a:latin typeface="Nunito Light" charset="0"/>
                <a:ea typeface="Nunito Light" charset="0"/>
                <a:cs typeface="Nunito Light" charset="0"/>
              </a:rPr>
              <a:t>.</a:t>
            </a:r>
          </a:p>
          <a:p>
            <a:pPr>
              <a:lnSpc>
                <a:spcPts val="4200"/>
              </a:lnSpc>
            </a:pPr>
            <a:endParaRPr lang="fr-FR" sz="3200" dirty="0" smtClean="0">
              <a:latin typeface="Nunito Light" charset="0"/>
              <a:ea typeface="Nunito Light" charset="0"/>
              <a:cs typeface="Nunito Light" charset="0"/>
            </a:endParaRPr>
          </a:p>
          <a:p>
            <a:pPr algn="just">
              <a:lnSpc>
                <a:spcPts val="4200"/>
              </a:lnSpc>
            </a:pPr>
            <a:endParaRPr lang="fr-FR" sz="3200" dirty="0">
              <a:latin typeface="Nunito Light" charset="0"/>
              <a:ea typeface="Nunito Light" charset="0"/>
              <a:cs typeface="Nunito Light" charset="0"/>
            </a:endParaRPr>
          </a:p>
          <a:p>
            <a:pPr algn="just">
              <a:lnSpc>
                <a:spcPts val="4200"/>
              </a:lnSpc>
            </a:pPr>
            <a:r>
              <a:rPr lang="fr-FR" sz="3200" b="1" dirty="0">
                <a:latin typeface="Nunito Light" charset="0"/>
                <a:ea typeface="Nunito Light" charset="0"/>
                <a:cs typeface="Nunito Light" charset="0"/>
              </a:rPr>
              <a:t>Problématique :</a:t>
            </a:r>
            <a:r>
              <a:rPr lang="fr-FR" sz="3200" dirty="0">
                <a:latin typeface="Nunito Light" charset="0"/>
                <a:ea typeface="Nunito Light" charset="0"/>
                <a:cs typeface="Nunito Light" charset="0"/>
              </a:rPr>
              <a:t> Elargir l’utilisation de nos cartes de self* pour</a:t>
            </a:r>
          </a:p>
          <a:p>
            <a:pPr algn="just">
              <a:lnSpc>
                <a:spcPts val="4200"/>
              </a:lnSpc>
            </a:pPr>
            <a:r>
              <a:rPr lang="fr-FR" sz="3200" dirty="0">
                <a:latin typeface="Nunito Light" charset="0"/>
                <a:ea typeface="Nunito Light" charset="0"/>
                <a:cs typeface="Nunito Light" charset="0"/>
              </a:rPr>
              <a:t>permettre l’accès à un casier .</a:t>
            </a:r>
            <a:endParaRPr lang="en-US" sz="3200" dirty="0" smtClean="0">
              <a:solidFill>
                <a:schemeClr val="tx2"/>
              </a:solidFill>
              <a:latin typeface="Nunito" charset="0"/>
              <a:ea typeface="Nunito" charset="0"/>
              <a:cs typeface="Nunito" charset="0"/>
            </a:endParaRPr>
          </a:p>
        </p:txBody>
      </p:sp>
      <p:sp>
        <p:nvSpPr>
          <p:cNvPr id="5" name="TextBox 7"/>
          <p:cNvSpPr txBox="1"/>
          <p:nvPr/>
        </p:nvSpPr>
        <p:spPr>
          <a:xfrm>
            <a:off x="12225156" y="3679383"/>
            <a:ext cx="7570801" cy="6555641"/>
          </a:xfrm>
          <a:prstGeom prst="rect">
            <a:avLst/>
          </a:prstGeom>
          <a:noFill/>
        </p:spPr>
        <p:txBody>
          <a:bodyPr wrap="square" rtlCol="0">
            <a:spAutoFit/>
          </a:bodyPr>
          <a:lstStyle/>
          <a:p>
            <a:pPr>
              <a:lnSpc>
                <a:spcPts val="4200"/>
              </a:lnSpc>
            </a:pPr>
            <a:r>
              <a:rPr lang="fr-FR" dirty="0" smtClean="0">
                <a:latin typeface="Nunito Light" panose="02000303000000000000" pitchFamily="2" charset="0"/>
                <a:ea typeface="Nunito Light" charset="0"/>
                <a:cs typeface="Nunito Light" charset="0"/>
              </a:rPr>
              <a:t>Travail en groupe avec Peyo FRAYSSINET</a:t>
            </a:r>
          </a:p>
          <a:p>
            <a:pPr>
              <a:lnSpc>
                <a:spcPts val="4200"/>
              </a:lnSpc>
            </a:pPr>
            <a:endParaRPr lang="fr-FR" sz="3200" dirty="0">
              <a:latin typeface="Nunito Light" panose="02000303000000000000" pitchFamily="2" charset="0"/>
            </a:endParaRPr>
          </a:p>
          <a:p>
            <a:pPr>
              <a:lnSpc>
                <a:spcPts val="4200"/>
              </a:lnSpc>
            </a:pPr>
            <a:r>
              <a:rPr lang="fr-FR" sz="3200" dirty="0" smtClean="0">
                <a:latin typeface="Nunito Light" panose="02000303000000000000" pitchFamily="2" charset="0"/>
              </a:rPr>
              <a:t>Thibault </a:t>
            </a:r>
            <a:r>
              <a:rPr lang="fr-FR" sz="3200" dirty="0">
                <a:latin typeface="Nunito Light" panose="02000303000000000000" pitchFamily="2" charset="0"/>
              </a:rPr>
              <a:t>: </a:t>
            </a:r>
            <a:endParaRPr lang="fr-FR" sz="3200" dirty="0" smtClean="0">
              <a:latin typeface="Nunito Light" panose="02000303000000000000" pitchFamily="2" charset="0"/>
            </a:endParaRPr>
          </a:p>
          <a:p>
            <a:pPr>
              <a:lnSpc>
                <a:spcPts val="4200"/>
              </a:lnSpc>
            </a:pPr>
            <a:r>
              <a:rPr lang="fr-FR" sz="3200" dirty="0" smtClean="0">
                <a:latin typeface="Nunito Light" panose="02000303000000000000" pitchFamily="2" charset="0"/>
              </a:rPr>
              <a:t>– </a:t>
            </a:r>
            <a:r>
              <a:rPr lang="fr-FR" sz="3200" dirty="0">
                <a:latin typeface="Nunito Light" panose="02000303000000000000" pitchFamily="2" charset="0"/>
              </a:rPr>
              <a:t>réalisation de l’IHM (Partie </a:t>
            </a:r>
            <a:r>
              <a:rPr lang="fr-FR" sz="3200" dirty="0" smtClean="0">
                <a:latin typeface="Nunito Light" panose="02000303000000000000" pitchFamily="2" charset="0"/>
              </a:rPr>
              <a:t>Python</a:t>
            </a:r>
            <a:r>
              <a:rPr lang="fr-FR" sz="3200" dirty="0">
                <a:latin typeface="Nunito Light" panose="02000303000000000000" pitchFamily="2" charset="0"/>
              </a:rPr>
              <a:t>) </a:t>
            </a:r>
            <a:endParaRPr lang="fr-FR" sz="3200" dirty="0" smtClean="0">
              <a:latin typeface="Nunito Light" panose="02000303000000000000" pitchFamily="2" charset="0"/>
            </a:endParaRPr>
          </a:p>
          <a:p>
            <a:pPr>
              <a:lnSpc>
                <a:spcPts val="4200"/>
              </a:lnSpc>
            </a:pPr>
            <a:r>
              <a:rPr lang="fr-FR" sz="3200" dirty="0" smtClean="0">
                <a:latin typeface="Nunito Light" panose="02000303000000000000" pitchFamily="2" charset="0"/>
              </a:rPr>
              <a:t>– </a:t>
            </a:r>
            <a:r>
              <a:rPr lang="fr-FR" sz="3200" dirty="0">
                <a:latin typeface="Nunito Light" panose="02000303000000000000" pitchFamily="2" charset="0"/>
              </a:rPr>
              <a:t>participation à la partie </a:t>
            </a:r>
            <a:r>
              <a:rPr lang="fr-FR" sz="3200" dirty="0" err="1">
                <a:latin typeface="Nunito Light" panose="02000303000000000000" pitchFamily="2" charset="0"/>
              </a:rPr>
              <a:t>Arduino</a:t>
            </a:r>
            <a:r>
              <a:rPr lang="fr-FR" sz="3200" dirty="0">
                <a:latin typeface="Nunito Light" panose="02000303000000000000" pitchFamily="2" charset="0"/>
              </a:rPr>
              <a:t> </a:t>
            </a:r>
            <a:r>
              <a:rPr lang="fr-FR" sz="3200" dirty="0" smtClean="0">
                <a:latin typeface="Nunito Light" panose="02000303000000000000" pitchFamily="2" charset="0"/>
              </a:rPr>
              <a:t> </a:t>
            </a:r>
          </a:p>
          <a:p>
            <a:pPr>
              <a:lnSpc>
                <a:spcPts val="4200"/>
              </a:lnSpc>
            </a:pPr>
            <a:endParaRPr lang="fr-FR" sz="3200" dirty="0">
              <a:latin typeface="Nunito Light" panose="02000303000000000000" pitchFamily="2" charset="0"/>
            </a:endParaRPr>
          </a:p>
          <a:p>
            <a:pPr>
              <a:lnSpc>
                <a:spcPts val="4200"/>
              </a:lnSpc>
            </a:pPr>
            <a:r>
              <a:rPr lang="fr-FR" sz="3200" dirty="0" smtClean="0">
                <a:latin typeface="Nunito Light" panose="02000303000000000000" pitchFamily="2" charset="0"/>
              </a:rPr>
              <a:t>Peyo </a:t>
            </a:r>
            <a:r>
              <a:rPr lang="fr-FR" sz="3200" dirty="0">
                <a:latin typeface="Nunito Light" panose="02000303000000000000" pitchFamily="2" charset="0"/>
              </a:rPr>
              <a:t>: </a:t>
            </a:r>
            <a:endParaRPr lang="fr-FR" sz="3200" dirty="0" smtClean="0">
              <a:latin typeface="Nunito Light" panose="02000303000000000000" pitchFamily="2" charset="0"/>
            </a:endParaRPr>
          </a:p>
          <a:p>
            <a:pPr>
              <a:lnSpc>
                <a:spcPts val="4200"/>
              </a:lnSpc>
            </a:pPr>
            <a:r>
              <a:rPr lang="fr-FR" sz="3200" dirty="0" smtClean="0">
                <a:latin typeface="Nunito Light" panose="02000303000000000000" pitchFamily="2" charset="0"/>
              </a:rPr>
              <a:t>– </a:t>
            </a:r>
            <a:r>
              <a:rPr lang="fr-FR" sz="3200" dirty="0">
                <a:latin typeface="Nunito Light" panose="02000303000000000000" pitchFamily="2" charset="0"/>
              </a:rPr>
              <a:t>réalisation de la fenêtre « Connexion » sur Python </a:t>
            </a:r>
            <a:endParaRPr lang="fr-FR" sz="3200" dirty="0" smtClean="0">
              <a:latin typeface="Nunito Light" panose="02000303000000000000" pitchFamily="2" charset="0"/>
            </a:endParaRPr>
          </a:p>
          <a:p>
            <a:pPr>
              <a:lnSpc>
                <a:spcPts val="4200"/>
              </a:lnSpc>
            </a:pPr>
            <a:r>
              <a:rPr lang="fr-FR" sz="3200" dirty="0" smtClean="0">
                <a:latin typeface="Nunito Light" panose="02000303000000000000" pitchFamily="2" charset="0"/>
              </a:rPr>
              <a:t>– </a:t>
            </a:r>
            <a:r>
              <a:rPr lang="fr-FR" sz="3200" dirty="0">
                <a:latin typeface="Nunito Light" panose="02000303000000000000" pitchFamily="2" charset="0"/>
              </a:rPr>
              <a:t>réalisation de la partie </a:t>
            </a:r>
            <a:r>
              <a:rPr lang="fr-FR" sz="3200" dirty="0" err="1">
                <a:latin typeface="Nunito Light" panose="02000303000000000000" pitchFamily="2" charset="0"/>
              </a:rPr>
              <a:t>Arduino</a:t>
            </a:r>
            <a:r>
              <a:rPr lang="fr-FR" sz="3200" dirty="0">
                <a:latin typeface="Nunito Light" panose="02000303000000000000" pitchFamily="2" charset="0"/>
              </a:rPr>
              <a:t> </a:t>
            </a:r>
            <a:endParaRPr lang="fr-FR" sz="3200" dirty="0" smtClean="0">
              <a:latin typeface="Nunito Light" panose="02000303000000000000" pitchFamily="2" charset="0"/>
            </a:endParaRPr>
          </a:p>
          <a:p>
            <a:pPr>
              <a:lnSpc>
                <a:spcPts val="4200"/>
              </a:lnSpc>
            </a:pPr>
            <a:r>
              <a:rPr lang="fr-FR" sz="3200" dirty="0" smtClean="0">
                <a:latin typeface="Nunito Light" panose="02000303000000000000" pitchFamily="2" charset="0"/>
              </a:rPr>
              <a:t>– </a:t>
            </a:r>
            <a:r>
              <a:rPr lang="fr-FR" sz="3200" dirty="0">
                <a:latin typeface="Nunito Light" panose="02000303000000000000" pitchFamily="2" charset="0"/>
              </a:rPr>
              <a:t>construction de la </a:t>
            </a:r>
            <a:r>
              <a:rPr lang="fr-FR" sz="3200" dirty="0" smtClean="0">
                <a:latin typeface="Nunito Light" panose="02000303000000000000" pitchFamily="2" charset="0"/>
              </a:rPr>
              <a:t>maquette</a:t>
            </a:r>
            <a:endParaRPr lang="en-US" sz="3200" dirty="0" smtClean="0">
              <a:solidFill>
                <a:schemeClr val="tx2"/>
              </a:solidFill>
              <a:latin typeface="Nunito Light" panose="02000303000000000000" pitchFamily="2" charset="0"/>
              <a:ea typeface="Nunito" charset="0"/>
              <a:cs typeface="Nunito" charset="0"/>
            </a:endParaRPr>
          </a:p>
        </p:txBody>
      </p:sp>
      <p:sp>
        <p:nvSpPr>
          <p:cNvPr id="2" name="ZoneTexte 1"/>
          <p:cNvSpPr txBox="1"/>
          <p:nvPr/>
        </p:nvSpPr>
        <p:spPr>
          <a:xfrm>
            <a:off x="3343094" y="10712078"/>
            <a:ext cx="17764124" cy="1015663"/>
          </a:xfrm>
          <a:prstGeom prst="rect">
            <a:avLst/>
          </a:prstGeom>
          <a:noFill/>
        </p:spPr>
        <p:txBody>
          <a:bodyPr wrap="square" rtlCol="0">
            <a:spAutoFit/>
          </a:bodyPr>
          <a:lstStyle/>
          <a:p>
            <a:r>
              <a:rPr lang="fr-FR" sz="2000" dirty="0"/>
              <a:t>*Actuellement nos cartes de self ne sont pas équipées de puce RFID. Seuls les professeurs ont des badges RFID. Les distributeurs de plateau au self fonctionnent avec le RFID. En passant sur des cartes avec puce RFID </a:t>
            </a:r>
            <a:r>
              <a:rPr lang="fr-FR" sz="2000" dirty="0" smtClean="0"/>
              <a:t>nous pourrions </a:t>
            </a:r>
            <a:r>
              <a:rPr lang="fr-FR" sz="2000" dirty="0"/>
              <a:t>utiliser la même carte pour le self et pour déverrouiller notre casier.</a:t>
            </a:r>
          </a:p>
          <a:p>
            <a:endParaRPr lang="fr-FR" sz="2000" dirty="0"/>
          </a:p>
        </p:txBody>
      </p:sp>
    </p:spTree>
    <p:extLst>
      <p:ext uri="{BB962C8B-B14F-4D97-AF65-F5344CB8AC3E}">
        <p14:creationId xmlns:p14="http://schemas.microsoft.com/office/powerpoint/2010/main" val="13797792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a:xfrm>
            <a:off x="12578316" y="3586913"/>
            <a:ext cx="7424276" cy="6035906"/>
            <a:chOff x="4300539" y="1984376"/>
            <a:chExt cx="3589338" cy="2890838"/>
          </a:xfrm>
        </p:grpSpPr>
        <p:sp>
          <p:nvSpPr>
            <p:cNvPr id="6" name="Freeform 5"/>
            <p:cNvSpPr>
              <a:spLocks/>
            </p:cNvSpPr>
            <p:nvPr/>
          </p:nvSpPr>
          <p:spPr bwMode="auto">
            <a:xfrm>
              <a:off x="4300539" y="1984376"/>
              <a:ext cx="3589338" cy="2170113"/>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7" name="Freeform 6"/>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close/>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close/>
                </a:path>
              </a:pathLst>
            </a:custGeom>
            <a:solidFill>
              <a:srgbClr val="0C0D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8" name="Freeform 7"/>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9" name="Rectangle 8"/>
            <p:cNvSpPr>
              <a:spLocks noChangeArrowheads="1"/>
            </p:cNvSpPr>
            <p:nvPr/>
          </p:nvSpPr>
          <p:spPr bwMode="auto">
            <a:xfrm>
              <a:off x="4456114" y="2147889"/>
              <a:ext cx="3278188" cy="18415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10" name="Freeform 9"/>
            <p:cNvSpPr>
              <a:spLocks/>
            </p:cNvSpPr>
            <p:nvPr/>
          </p:nvSpPr>
          <p:spPr bwMode="auto">
            <a:xfrm>
              <a:off x="5484814" y="4826001"/>
              <a:ext cx="1208088" cy="49213"/>
            </a:xfrm>
            <a:custGeom>
              <a:avLst/>
              <a:gdLst>
                <a:gd name="T0" fmla="*/ 852 w 854"/>
                <a:gd name="T1" fmla="*/ 24 h 35"/>
                <a:gd name="T2" fmla="*/ 478 w 854"/>
                <a:gd name="T3" fmla="*/ 5 h 35"/>
                <a:gd name="T4" fmla="*/ 478 w 854"/>
                <a:gd name="T5" fmla="*/ 0 h 35"/>
                <a:gd name="T6" fmla="*/ 427 w 854"/>
                <a:gd name="T7" fmla="*/ 3 h 35"/>
                <a:gd name="T8" fmla="*/ 375 w 854"/>
                <a:gd name="T9" fmla="*/ 0 h 35"/>
                <a:gd name="T10" fmla="*/ 375 w 854"/>
                <a:gd name="T11" fmla="*/ 5 h 35"/>
                <a:gd name="T12" fmla="*/ 1 w 854"/>
                <a:gd name="T13" fmla="*/ 24 h 35"/>
                <a:gd name="T14" fmla="*/ 24 w 854"/>
                <a:gd name="T15" fmla="*/ 35 h 35"/>
                <a:gd name="T16" fmla="*/ 375 w 854"/>
                <a:gd name="T17" fmla="*/ 35 h 35"/>
                <a:gd name="T18" fmla="*/ 478 w 854"/>
                <a:gd name="T19" fmla="*/ 35 h 35"/>
                <a:gd name="T20" fmla="*/ 829 w 854"/>
                <a:gd name="T21" fmla="*/ 35 h 35"/>
                <a:gd name="T22" fmla="*/ 852 w 854"/>
                <a:gd name="T2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 h="35">
                  <a:moveTo>
                    <a:pt x="852" y="24"/>
                  </a:moveTo>
                  <a:cubicBezTo>
                    <a:pt x="478" y="5"/>
                    <a:pt x="478" y="5"/>
                    <a:pt x="478" y="5"/>
                  </a:cubicBezTo>
                  <a:cubicBezTo>
                    <a:pt x="478" y="0"/>
                    <a:pt x="478" y="0"/>
                    <a:pt x="478" y="0"/>
                  </a:cubicBezTo>
                  <a:cubicBezTo>
                    <a:pt x="427" y="3"/>
                    <a:pt x="427" y="3"/>
                    <a:pt x="427" y="3"/>
                  </a:cubicBezTo>
                  <a:cubicBezTo>
                    <a:pt x="375" y="0"/>
                    <a:pt x="375" y="0"/>
                    <a:pt x="375" y="0"/>
                  </a:cubicBezTo>
                  <a:cubicBezTo>
                    <a:pt x="375" y="5"/>
                    <a:pt x="375" y="5"/>
                    <a:pt x="375" y="5"/>
                  </a:cubicBezTo>
                  <a:cubicBezTo>
                    <a:pt x="1" y="24"/>
                    <a:pt x="1" y="24"/>
                    <a:pt x="1" y="24"/>
                  </a:cubicBezTo>
                  <a:cubicBezTo>
                    <a:pt x="1" y="24"/>
                    <a:pt x="0" y="35"/>
                    <a:pt x="24" y="35"/>
                  </a:cubicBezTo>
                  <a:cubicBezTo>
                    <a:pt x="41" y="35"/>
                    <a:pt x="247" y="35"/>
                    <a:pt x="375" y="35"/>
                  </a:cubicBezTo>
                  <a:cubicBezTo>
                    <a:pt x="435" y="35"/>
                    <a:pt x="478" y="35"/>
                    <a:pt x="478" y="35"/>
                  </a:cubicBezTo>
                  <a:cubicBezTo>
                    <a:pt x="606" y="35"/>
                    <a:pt x="812" y="35"/>
                    <a:pt x="829" y="35"/>
                  </a:cubicBezTo>
                  <a:cubicBezTo>
                    <a:pt x="854" y="35"/>
                    <a:pt x="852" y="24"/>
                    <a:pt x="852" y="24"/>
                  </a:cubicBez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11" name="Freeform 10"/>
            <p:cNvSpPr>
              <a:spLocks/>
            </p:cNvSpPr>
            <p:nvPr/>
          </p:nvSpPr>
          <p:spPr bwMode="auto">
            <a:xfrm>
              <a:off x="5478464" y="4446589"/>
              <a:ext cx="1219200" cy="41751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14" name="Oval 11"/>
            <p:cNvSpPr>
              <a:spLocks noChangeArrowheads="1"/>
            </p:cNvSpPr>
            <p:nvPr/>
          </p:nvSpPr>
          <p:spPr bwMode="auto">
            <a:xfrm>
              <a:off x="6070602" y="2044701"/>
              <a:ext cx="49213" cy="4921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15" name="Oval 12"/>
            <p:cNvSpPr>
              <a:spLocks noChangeArrowheads="1"/>
            </p:cNvSpPr>
            <p:nvPr/>
          </p:nvSpPr>
          <p:spPr bwMode="auto">
            <a:xfrm>
              <a:off x="6070602" y="2041526"/>
              <a:ext cx="49213" cy="49213"/>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16" name="Oval 13"/>
            <p:cNvSpPr>
              <a:spLocks noChangeArrowheads="1"/>
            </p:cNvSpPr>
            <p:nvPr/>
          </p:nvSpPr>
          <p:spPr bwMode="auto">
            <a:xfrm>
              <a:off x="6078539" y="2049464"/>
              <a:ext cx="33338" cy="3175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17" name="Oval 14"/>
            <p:cNvSpPr>
              <a:spLocks noChangeArrowheads="1"/>
            </p:cNvSpPr>
            <p:nvPr/>
          </p:nvSpPr>
          <p:spPr bwMode="auto">
            <a:xfrm>
              <a:off x="6088064" y="2055814"/>
              <a:ext cx="15875" cy="19050"/>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18" name="Oval 15"/>
            <p:cNvSpPr>
              <a:spLocks noChangeArrowheads="1"/>
            </p:cNvSpPr>
            <p:nvPr/>
          </p:nvSpPr>
          <p:spPr bwMode="auto">
            <a:xfrm>
              <a:off x="6092827" y="2063751"/>
              <a:ext cx="4763" cy="47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19" name="Freeform 16"/>
            <p:cNvSpPr>
              <a:spLocks/>
            </p:cNvSpPr>
            <p:nvPr/>
          </p:nvSpPr>
          <p:spPr bwMode="auto">
            <a:xfrm>
              <a:off x="5478464" y="4446589"/>
              <a:ext cx="985838" cy="41751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sp>
          <p:nvSpPr>
            <p:cNvPr id="20" name="Freeform 17"/>
            <p:cNvSpPr>
              <a:spLocks/>
            </p:cNvSpPr>
            <p:nvPr/>
          </p:nvSpPr>
          <p:spPr bwMode="auto">
            <a:xfrm>
              <a:off x="4300539" y="4154489"/>
              <a:ext cx="3589338" cy="34131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solidFill>
                  <a:srgbClr val="1B243B"/>
                </a:solidFill>
                <a:latin typeface="Nunito Light" charset="0"/>
              </a:endParaRPr>
            </a:p>
          </p:txBody>
        </p:sp>
      </p:grpSp>
      <p:sp>
        <p:nvSpPr>
          <p:cNvPr id="29" name="TextBox 28"/>
          <p:cNvSpPr txBox="1"/>
          <p:nvPr/>
        </p:nvSpPr>
        <p:spPr>
          <a:xfrm>
            <a:off x="3519071" y="5384459"/>
            <a:ext cx="6427033" cy="2785378"/>
          </a:xfrm>
          <a:prstGeom prst="rect">
            <a:avLst/>
          </a:prstGeom>
          <a:noFill/>
        </p:spPr>
        <p:txBody>
          <a:bodyPr wrap="square" rtlCol="0">
            <a:spAutoFit/>
          </a:bodyPr>
          <a:lstStyle/>
          <a:p>
            <a:pPr algn="just">
              <a:lnSpc>
                <a:spcPts val="4200"/>
              </a:lnSpc>
            </a:pPr>
            <a:r>
              <a:rPr lang="en-US" dirty="0" smtClean="0">
                <a:solidFill>
                  <a:srgbClr val="1B243B"/>
                </a:solidFill>
                <a:latin typeface="Nunito Light" charset="0"/>
                <a:ea typeface="Nunito Light" charset="0"/>
                <a:cs typeface="Nunito Light" charset="0"/>
              </a:rPr>
              <a:t>Je </a:t>
            </a:r>
            <a:r>
              <a:rPr lang="en-US" dirty="0" err="1" smtClean="0">
                <a:solidFill>
                  <a:srgbClr val="1B243B"/>
                </a:solidFill>
                <a:latin typeface="Nunito Light" charset="0"/>
                <a:ea typeface="Nunito Light" charset="0"/>
                <a:cs typeface="Nunito Light" charset="0"/>
              </a:rPr>
              <a:t>vais</a:t>
            </a:r>
            <a:r>
              <a:rPr lang="en-US" dirty="0" smtClean="0">
                <a:solidFill>
                  <a:srgbClr val="1B243B"/>
                </a:solidFill>
                <a:latin typeface="Nunito Light" charset="0"/>
                <a:ea typeface="Nunito Light" charset="0"/>
                <a:cs typeface="Nunito Light" charset="0"/>
              </a:rPr>
              <a:t> </a:t>
            </a:r>
            <a:r>
              <a:rPr lang="en-US" dirty="0" err="1" smtClean="0">
                <a:solidFill>
                  <a:srgbClr val="1B243B"/>
                </a:solidFill>
                <a:latin typeface="Nunito Light" charset="0"/>
                <a:ea typeface="Nunito Light" charset="0"/>
                <a:cs typeface="Nunito Light" charset="0"/>
              </a:rPr>
              <a:t>rapidement</a:t>
            </a:r>
            <a:r>
              <a:rPr lang="en-US" dirty="0" smtClean="0">
                <a:solidFill>
                  <a:srgbClr val="1B243B"/>
                </a:solidFill>
                <a:latin typeface="Nunito Light" charset="0"/>
                <a:ea typeface="Nunito Light" charset="0"/>
                <a:cs typeface="Nunito Light" charset="0"/>
              </a:rPr>
              <a:t> </a:t>
            </a:r>
            <a:r>
              <a:rPr lang="en-US" dirty="0" err="1" smtClean="0">
                <a:solidFill>
                  <a:srgbClr val="1B243B"/>
                </a:solidFill>
                <a:latin typeface="Nunito Light" charset="0"/>
                <a:ea typeface="Nunito Light" charset="0"/>
                <a:cs typeface="Nunito Light" charset="0"/>
              </a:rPr>
              <a:t>vous</a:t>
            </a:r>
            <a:r>
              <a:rPr lang="en-US" dirty="0" smtClean="0">
                <a:solidFill>
                  <a:srgbClr val="1B243B"/>
                </a:solidFill>
                <a:latin typeface="Nunito Light" charset="0"/>
                <a:ea typeface="Nunito Light" charset="0"/>
                <a:cs typeface="Nunito Light" charset="0"/>
              </a:rPr>
              <a:t> presenter la </a:t>
            </a:r>
            <a:r>
              <a:rPr lang="en-US" dirty="0" err="1" smtClean="0">
                <a:solidFill>
                  <a:srgbClr val="1B243B"/>
                </a:solidFill>
                <a:latin typeface="Nunito Light" charset="0"/>
                <a:ea typeface="Nunito Light" charset="0"/>
                <a:cs typeface="Nunito Light" charset="0"/>
              </a:rPr>
              <a:t>dernière</a:t>
            </a:r>
            <a:r>
              <a:rPr lang="en-US" dirty="0" smtClean="0">
                <a:solidFill>
                  <a:srgbClr val="1B243B"/>
                </a:solidFill>
                <a:latin typeface="Nunito Light" charset="0"/>
                <a:ea typeface="Nunito Light" charset="0"/>
                <a:cs typeface="Nunito Light" charset="0"/>
              </a:rPr>
              <a:t> version de </a:t>
            </a:r>
            <a:r>
              <a:rPr lang="en-US" dirty="0" err="1" smtClean="0">
                <a:solidFill>
                  <a:srgbClr val="1B243B"/>
                </a:solidFill>
                <a:latin typeface="Nunito Light" charset="0"/>
                <a:ea typeface="Nunito Light" charset="0"/>
                <a:cs typeface="Nunito Light" charset="0"/>
              </a:rPr>
              <a:t>notre</a:t>
            </a:r>
            <a:r>
              <a:rPr lang="en-US" dirty="0" smtClean="0">
                <a:solidFill>
                  <a:srgbClr val="1B243B"/>
                </a:solidFill>
                <a:latin typeface="Nunito Light" charset="0"/>
                <a:ea typeface="Nunito Light" charset="0"/>
                <a:cs typeface="Nunito Light" charset="0"/>
              </a:rPr>
              <a:t> </a:t>
            </a:r>
            <a:r>
              <a:rPr lang="en-US" dirty="0" err="1" smtClean="0">
                <a:solidFill>
                  <a:srgbClr val="1B243B"/>
                </a:solidFill>
                <a:latin typeface="Nunito Light" charset="0"/>
                <a:ea typeface="Nunito Light" charset="0"/>
                <a:cs typeface="Nunito Light" charset="0"/>
              </a:rPr>
              <a:t>projet</a:t>
            </a:r>
            <a:r>
              <a:rPr lang="en-US" dirty="0" smtClean="0">
                <a:solidFill>
                  <a:srgbClr val="1B243B"/>
                </a:solidFill>
                <a:latin typeface="Nunito Light" charset="0"/>
                <a:ea typeface="Nunito Light" charset="0"/>
                <a:cs typeface="Nunito Light" charset="0"/>
              </a:rPr>
              <a:t>, je </a:t>
            </a:r>
            <a:r>
              <a:rPr lang="en-US" dirty="0" err="1" smtClean="0">
                <a:solidFill>
                  <a:srgbClr val="1B243B"/>
                </a:solidFill>
                <a:latin typeface="Nunito Light" charset="0"/>
                <a:ea typeface="Nunito Light" charset="0"/>
                <a:cs typeface="Nunito Light" charset="0"/>
              </a:rPr>
              <a:t>presenterai</a:t>
            </a:r>
            <a:r>
              <a:rPr lang="en-US" dirty="0" smtClean="0">
                <a:solidFill>
                  <a:srgbClr val="1B243B"/>
                </a:solidFill>
                <a:latin typeface="Nunito Light" charset="0"/>
                <a:ea typeface="Nunito Light" charset="0"/>
                <a:cs typeface="Nunito Light" charset="0"/>
              </a:rPr>
              <a:t> </a:t>
            </a:r>
            <a:r>
              <a:rPr lang="en-US" dirty="0" err="1" smtClean="0">
                <a:solidFill>
                  <a:srgbClr val="1B243B"/>
                </a:solidFill>
                <a:latin typeface="Nunito Light" charset="0"/>
                <a:ea typeface="Nunito Light" charset="0"/>
                <a:cs typeface="Nunito Light" charset="0"/>
              </a:rPr>
              <a:t>ensuite</a:t>
            </a:r>
            <a:r>
              <a:rPr lang="en-US" dirty="0" smtClean="0">
                <a:solidFill>
                  <a:srgbClr val="1B243B"/>
                </a:solidFill>
                <a:latin typeface="Nunito Light" charset="0"/>
                <a:ea typeface="Nunito Light" charset="0"/>
                <a:cs typeface="Nunito Light" charset="0"/>
              </a:rPr>
              <a:t> les 2 parties de </a:t>
            </a:r>
            <a:r>
              <a:rPr lang="en-US" dirty="0" err="1" smtClean="0">
                <a:solidFill>
                  <a:srgbClr val="1B243B"/>
                </a:solidFill>
                <a:latin typeface="Nunito Light" charset="0"/>
                <a:ea typeface="Nunito Light" charset="0"/>
                <a:cs typeface="Nunito Light" charset="0"/>
              </a:rPr>
              <a:t>notre</a:t>
            </a:r>
            <a:r>
              <a:rPr lang="en-US" dirty="0" smtClean="0">
                <a:solidFill>
                  <a:srgbClr val="1B243B"/>
                </a:solidFill>
                <a:latin typeface="Nunito Light" charset="0"/>
                <a:ea typeface="Nunito Light" charset="0"/>
                <a:cs typeface="Nunito Light" charset="0"/>
              </a:rPr>
              <a:t> </a:t>
            </a:r>
            <a:r>
              <a:rPr lang="en-US" dirty="0" err="1" smtClean="0">
                <a:solidFill>
                  <a:srgbClr val="1B243B"/>
                </a:solidFill>
                <a:latin typeface="Nunito Light" charset="0"/>
                <a:ea typeface="Nunito Light" charset="0"/>
                <a:cs typeface="Nunito Light" charset="0"/>
              </a:rPr>
              <a:t>projet</a:t>
            </a:r>
            <a:r>
              <a:rPr lang="en-US" dirty="0" smtClean="0">
                <a:solidFill>
                  <a:srgbClr val="1B243B"/>
                </a:solidFill>
                <a:latin typeface="Nunito Light" charset="0"/>
                <a:ea typeface="Nunito Light" charset="0"/>
                <a:cs typeface="Nunito Light" charset="0"/>
              </a:rPr>
              <a:t>.</a:t>
            </a:r>
            <a:endParaRPr lang="en-US" dirty="0">
              <a:solidFill>
                <a:srgbClr val="1B243B"/>
              </a:solidFill>
              <a:latin typeface="Nunito Light" charset="0"/>
              <a:ea typeface="Nunito Light" charset="0"/>
              <a:cs typeface="Nunito Light" charset="0"/>
            </a:endParaRPr>
          </a:p>
        </p:txBody>
      </p:sp>
      <p:sp>
        <p:nvSpPr>
          <p:cNvPr id="30" name="TextBox 29"/>
          <p:cNvSpPr txBox="1"/>
          <p:nvPr/>
        </p:nvSpPr>
        <p:spPr>
          <a:xfrm>
            <a:off x="3649955" y="3376819"/>
            <a:ext cx="5371983" cy="923330"/>
          </a:xfrm>
          <a:prstGeom prst="rect">
            <a:avLst/>
          </a:prstGeom>
          <a:noFill/>
        </p:spPr>
        <p:txBody>
          <a:bodyPr wrap="none" rtlCol="0">
            <a:spAutoFit/>
          </a:bodyPr>
          <a:lstStyle/>
          <a:p>
            <a:pPr algn="ctr"/>
            <a:r>
              <a:rPr lang="en-US" sz="5400" spc="300" dirty="0" smtClean="0">
                <a:solidFill>
                  <a:srgbClr val="1B243B"/>
                </a:solidFill>
                <a:latin typeface="Nunito Regular" charset="0"/>
                <a:ea typeface="Nunito Regular" charset="0"/>
                <a:cs typeface="Nunito Regular" charset="0"/>
              </a:rPr>
              <a:t>Demonstration</a:t>
            </a:r>
            <a:endParaRPr lang="en-US" sz="5400" spc="300" dirty="0">
              <a:solidFill>
                <a:srgbClr val="1B243B"/>
              </a:solidFill>
              <a:latin typeface="Nunito Regular" charset="0"/>
              <a:ea typeface="Nunito Regular" charset="0"/>
              <a:cs typeface="Nunito Regular" charset="0"/>
            </a:endParaRPr>
          </a:p>
        </p:txBody>
      </p:sp>
      <p:pic>
        <p:nvPicPr>
          <p:cNvPr id="3" name="Image 2"/>
          <p:cNvPicPr>
            <a:picLocks noChangeAspect="1"/>
          </p:cNvPicPr>
          <p:nvPr/>
        </p:nvPicPr>
        <p:blipFill>
          <a:blip r:embed="rId2"/>
          <a:stretch>
            <a:fillRect/>
          </a:stretch>
        </p:blipFill>
        <p:spPr>
          <a:xfrm>
            <a:off x="13178834" y="3928320"/>
            <a:ext cx="6213389" cy="3844948"/>
          </a:xfrm>
          <a:prstGeom prst="rect">
            <a:avLst/>
          </a:prstGeom>
        </p:spPr>
      </p:pic>
    </p:spTree>
    <p:extLst>
      <p:ext uri="{BB962C8B-B14F-4D97-AF65-F5344CB8AC3E}">
        <p14:creationId xmlns:p14="http://schemas.microsoft.com/office/powerpoint/2010/main" val="3440369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956836" y="8099504"/>
            <a:ext cx="9878025" cy="615553"/>
          </a:xfrm>
          <a:prstGeom prst="rect">
            <a:avLst/>
          </a:prstGeom>
          <a:noFill/>
        </p:spPr>
        <p:txBody>
          <a:bodyPr wrap="none" rtlCol="0">
            <a:spAutoFit/>
          </a:bodyPr>
          <a:lstStyle/>
          <a:p>
            <a:r>
              <a:rPr lang="en-US" sz="3400" spc="300" dirty="0" err="1" smtClean="0">
                <a:solidFill>
                  <a:schemeClr val="tx2"/>
                </a:solidFill>
                <a:latin typeface="Nunito" charset="0"/>
                <a:ea typeface="Nunito" charset="0"/>
                <a:cs typeface="Nunito" charset="0"/>
              </a:rPr>
              <a:t>Partie</a:t>
            </a:r>
            <a:r>
              <a:rPr lang="en-US" sz="3400" spc="300" dirty="0" smtClean="0">
                <a:solidFill>
                  <a:schemeClr val="tx2"/>
                </a:solidFill>
                <a:latin typeface="Nunito" charset="0"/>
                <a:ea typeface="Nunito" charset="0"/>
                <a:cs typeface="Nunito" charset="0"/>
              </a:rPr>
              <a:t> </a:t>
            </a:r>
            <a:r>
              <a:rPr lang="en-US" sz="3400" spc="300" dirty="0" err="1" smtClean="0">
                <a:solidFill>
                  <a:schemeClr val="tx2"/>
                </a:solidFill>
                <a:latin typeface="Nunito" charset="0"/>
                <a:ea typeface="Nunito" charset="0"/>
                <a:cs typeface="Nunito" charset="0"/>
              </a:rPr>
              <a:t>logicielle</a:t>
            </a:r>
            <a:r>
              <a:rPr lang="en-US" sz="3400" spc="300" dirty="0" smtClean="0">
                <a:solidFill>
                  <a:schemeClr val="tx2"/>
                </a:solidFill>
                <a:latin typeface="Nunito" charset="0"/>
                <a:ea typeface="Nunito" charset="0"/>
                <a:cs typeface="Nunito" charset="0"/>
              </a:rPr>
              <a:t> de </a:t>
            </a:r>
            <a:r>
              <a:rPr lang="en-US" sz="3400" spc="300" dirty="0" err="1" smtClean="0">
                <a:solidFill>
                  <a:schemeClr val="tx2"/>
                </a:solidFill>
                <a:latin typeface="Nunito" charset="0"/>
                <a:ea typeface="Nunito" charset="0"/>
                <a:cs typeface="Nunito" charset="0"/>
              </a:rPr>
              <a:t>notre</a:t>
            </a:r>
            <a:r>
              <a:rPr lang="en-US" sz="3400" spc="300" dirty="0" smtClean="0">
                <a:solidFill>
                  <a:schemeClr val="tx2"/>
                </a:solidFill>
                <a:latin typeface="Nunito" charset="0"/>
                <a:ea typeface="Nunito" charset="0"/>
                <a:cs typeface="Nunito" charset="0"/>
              </a:rPr>
              <a:t> </a:t>
            </a:r>
            <a:r>
              <a:rPr lang="en-US" sz="3400" spc="300" dirty="0" err="1" smtClean="0">
                <a:solidFill>
                  <a:schemeClr val="tx2"/>
                </a:solidFill>
                <a:latin typeface="Nunito" charset="0"/>
                <a:ea typeface="Nunito" charset="0"/>
                <a:cs typeface="Nunito" charset="0"/>
              </a:rPr>
              <a:t>projet</a:t>
            </a:r>
            <a:r>
              <a:rPr lang="en-US" sz="3400" spc="300" dirty="0" smtClean="0">
                <a:solidFill>
                  <a:schemeClr val="tx2"/>
                </a:solidFill>
                <a:latin typeface="Nunito" charset="0"/>
                <a:ea typeface="Nunito" charset="0"/>
                <a:cs typeface="Nunito" charset="0"/>
              </a:rPr>
              <a:t> (Thibault)</a:t>
            </a:r>
          </a:p>
        </p:txBody>
      </p:sp>
      <p:sp>
        <p:nvSpPr>
          <p:cNvPr id="11" name="TextBox 10"/>
          <p:cNvSpPr txBox="1"/>
          <p:nvPr/>
        </p:nvSpPr>
        <p:spPr>
          <a:xfrm>
            <a:off x="4752136" y="4351747"/>
            <a:ext cx="8664551" cy="3683060"/>
          </a:xfrm>
          <a:prstGeom prst="rect">
            <a:avLst/>
          </a:prstGeom>
          <a:noFill/>
        </p:spPr>
        <p:txBody>
          <a:bodyPr wrap="none" rtlCol="0">
            <a:spAutoFit/>
          </a:bodyPr>
          <a:lstStyle/>
          <a:p>
            <a:pPr>
              <a:lnSpc>
                <a:spcPts val="14000"/>
              </a:lnSpc>
            </a:pPr>
            <a:r>
              <a:rPr lang="en-US" sz="15000" b="1" spc="600" dirty="0" smtClean="0">
                <a:solidFill>
                  <a:schemeClr val="tx2"/>
                </a:solidFill>
                <a:latin typeface="Nunito" charset="0"/>
                <a:ea typeface="Nunito" charset="0"/>
                <a:cs typeface="Nunito" charset="0"/>
              </a:rPr>
              <a:t>PARTIE </a:t>
            </a:r>
          </a:p>
          <a:p>
            <a:pPr>
              <a:lnSpc>
                <a:spcPts val="14000"/>
              </a:lnSpc>
            </a:pPr>
            <a:r>
              <a:rPr lang="en-US" sz="15000" b="1" spc="600" dirty="0" smtClean="0">
                <a:solidFill>
                  <a:schemeClr val="tx2"/>
                </a:solidFill>
                <a:latin typeface="Nunito" charset="0"/>
                <a:ea typeface="Nunito" charset="0"/>
                <a:cs typeface="Nunito" charset="0"/>
              </a:rPr>
              <a:t>PYTHON</a:t>
            </a:r>
            <a:endParaRPr lang="en-US" sz="15000" b="1" spc="600" dirty="0">
              <a:solidFill>
                <a:schemeClr val="tx2"/>
              </a:solidFill>
              <a:latin typeface="Nunito" charset="0"/>
              <a:ea typeface="Nunito" charset="0"/>
              <a:cs typeface="Nunito" charset="0"/>
            </a:endParaRPr>
          </a:p>
        </p:txBody>
      </p:sp>
      <p:grpSp>
        <p:nvGrpSpPr>
          <p:cNvPr id="2" name="Group 1"/>
          <p:cNvGrpSpPr/>
          <p:nvPr/>
        </p:nvGrpSpPr>
        <p:grpSpPr>
          <a:xfrm>
            <a:off x="-858390" y="4477832"/>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
        <p:nvSpPr>
          <p:cNvPr id="3" name="TextBox 2"/>
          <p:cNvSpPr txBox="1"/>
          <p:nvPr/>
        </p:nvSpPr>
        <p:spPr>
          <a:xfrm>
            <a:off x="18137965" y="4507271"/>
            <a:ext cx="1895071" cy="3631763"/>
          </a:xfrm>
          <a:prstGeom prst="rect">
            <a:avLst/>
          </a:prstGeom>
          <a:noFill/>
        </p:spPr>
        <p:txBody>
          <a:bodyPr wrap="none" rtlCol="0">
            <a:spAutoFit/>
          </a:bodyPr>
          <a:lstStyle/>
          <a:p>
            <a:r>
              <a:rPr lang="en-US" sz="23000" dirty="0" smtClean="0">
                <a:solidFill>
                  <a:schemeClr val="tx2"/>
                </a:solidFill>
                <a:latin typeface="Nunito" charset="0"/>
                <a:ea typeface="Nunito" charset="0"/>
                <a:cs typeface="Nunito" charset="0"/>
              </a:rPr>
              <a:t>1</a:t>
            </a:r>
            <a:endParaRPr lang="en-US" sz="23000" dirty="0">
              <a:solidFill>
                <a:schemeClr val="tx2"/>
              </a:solidFill>
              <a:latin typeface="Nunito" charset="0"/>
              <a:ea typeface="Nunito" charset="0"/>
              <a:cs typeface="Nunito" charset="0"/>
            </a:endParaRPr>
          </a:p>
        </p:txBody>
      </p:sp>
    </p:spTree>
    <p:extLst>
      <p:ext uri="{BB962C8B-B14F-4D97-AF65-F5344CB8AC3E}">
        <p14:creationId xmlns:p14="http://schemas.microsoft.com/office/powerpoint/2010/main" val="2863225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930500" y="4139496"/>
            <a:ext cx="9071329" cy="5478423"/>
          </a:xfrm>
          <a:prstGeom prst="rect">
            <a:avLst/>
          </a:prstGeom>
          <a:noFill/>
        </p:spPr>
        <p:txBody>
          <a:bodyPr wrap="square" rtlCol="0">
            <a:spAutoFit/>
          </a:bodyPr>
          <a:lstStyle/>
          <a:p>
            <a:pPr marL="571500" indent="-571500">
              <a:lnSpc>
                <a:spcPts val="4200"/>
              </a:lnSpc>
              <a:buFont typeface="Wingdings" panose="05000000000000000000" pitchFamily="2" charset="2"/>
              <a:buChar char="v"/>
            </a:pPr>
            <a:endParaRPr lang="en-US" dirty="0"/>
          </a:p>
          <a:p>
            <a:pPr marL="571500" indent="-571500">
              <a:lnSpc>
                <a:spcPts val="4200"/>
              </a:lnSpc>
              <a:buFont typeface="Wingdings" panose="05000000000000000000" pitchFamily="2" charset="2"/>
              <a:buChar char="v"/>
            </a:pPr>
            <a:r>
              <a:rPr lang="en-US" b="1" dirty="0" err="1" smtClean="0"/>
              <a:t>Tkinter</a:t>
            </a:r>
            <a:r>
              <a:rPr lang="en-US" dirty="0" smtClean="0"/>
              <a:t> : interface </a:t>
            </a:r>
            <a:r>
              <a:rPr lang="en-US" dirty="0" err="1" smtClean="0"/>
              <a:t>graphique</a:t>
            </a:r>
            <a:r>
              <a:rPr lang="en-US" dirty="0" smtClean="0"/>
              <a:t> (IHM)</a:t>
            </a:r>
          </a:p>
          <a:p>
            <a:pPr marL="571500" indent="-571500">
              <a:lnSpc>
                <a:spcPts val="4200"/>
              </a:lnSpc>
              <a:buFont typeface="Wingdings" panose="05000000000000000000" pitchFamily="2" charset="2"/>
              <a:buChar char="v"/>
            </a:pPr>
            <a:endParaRPr lang="en-US" dirty="0" smtClean="0"/>
          </a:p>
          <a:p>
            <a:pPr marL="571500" indent="-571500">
              <a:lnSpc>
                <a:spcPts val="4200"/>
              </a:lnSpc>
              <a:buFont typeface="Wingdings" panose="05000000000000000000" pitchFamily="2" charset="2"/>
              <a:buChar char="v"/>
            </a:pPr>
            <a:r>
              <a:rPr lang="en-US" b="1" dirty="0" err="1" smtClean="0"/>
              <a:t>Pyserial</a:t>
            </a:r>
            <a:r>
              <a:rPr lang="en-US" dirty="0" smtClean="0"/>
              <a:t> : communication avec </a:t>
            </a:r>
            <a:r>
              <a:rPr lang="en-US" dirty="0" err="1" smtClean="0"/>
              <a:t>l’arduino</a:t>
            </a:r>
            <a:endParaRPr lang="en-US" dirty="0" smtClean="0"/>
          </a:p>
          <a:p>
            <a:pPr marL="571500" indent="-571500">
              <a:lnSpc>
                <a:spcPts val="4200"/>
              </a:lnSpc>
              <a:buFont typeface="Wingdings" panose="05000000000000000000" pitchFamily="2" charset="2"/>
              <a:buChar char="v"/>
            </a:pPr>
            <a:endParaRPr lang="en-US" dirty="0" smtClean="0"/>
          </a:p>
          <a:p>
            <a:pPr marL="571500" indent="-571500">
              <a:lnSpc>
                <a:spcPts val="4200"/>
              </a:lnSpc>
              <a:buFont typeface="Wingdings" panose="05000000000000000000" pitchFamily="2" charset="2"/>
              <a:buChar char="v"/>
            </a:pPr>
            <a:r>
              <a:rPr lang="en-US" b="1" dirty="0" smtClean="0"/>
              <a:t>Sqlite3</a:t>
            </a:r>
            <a:r>
              <a:rPr lang="en-US" dirty="0" smtClean="0"/>
              <a:t> : </a:t>
            </a:r>
            <a:r>
              <a:rPr lang="en-US" dirty="0" err="1" smtClean="0"/>
              <a:t>gestion</a:t>
            </a:r>
            <a:r>
              <a:rPr lang="en-US" dirty="0" smtClean="0"/>
              <a:t> </a:t>
            </a:r>
            <a:r>
              <a:rPr lang="en-US" dirty="0" err="1" smtClean="0"/>
              <a:t>d’une</a:t>
            </a:r>
            <a:r>
              <a:rPr lang="en-US" dirty="0" smtClean="0"/>
              <a:t> base de </a:t>
            </a:r>
            <a:r>
              <a:rPr lang="en-US" dirty="0" err="1" smtClean="0"/>
              <a:t>données</a:t>
            </a:r>
            <a:endParaRPr lang="en-US" dirty="0" smtClean="0"/>
          </a:p>
          <a:p>
            <a:pPr marL="571500" indent="-571500">
              <a:lnSpc>
                <a:spcPts val="4200"/>
              </a:lnSpc>
              <a:buFont typeface="Wingdings" panose="05000000000000000000" pitchFamily="2" charset="2"/>
              <a:buChar char="v"/>
            </a:pPr>
            <a:endParaRPr lang="en-US" dirty="0" smtClean="0"/>
          </a:p>
          <a:p>
            <a:pPr marL="571500" indent="-571500">
              <a:lnSpc>
                <a:spcPts val="4200"/>
              </a:lnSpc>
              <a:buFont typeface="Wingdings" panose="05000000000000000000" pitchFamily="2" charset="2"/>
              <a:buChar char="v"/>
            </a:pPr>
            <a:r>
              <a:rPr lang="en-US" b="1" dirty="0" smtClean="0"/>
              <a:t>Threading</a:t>
            </a:r>
            <a:r>
              <a:rPr lang="en-US" dirty="0" smtClean="0"/>
              <a:t> : </a:t>
            </a:r>
            <a:r>
              <a:rPr lang="en-US" dirty="0" err="1" smtClean="0"/>
              <a:t>programmation</a:t>
            </a:r>
            <a:r>
              <a:rPr lang="en-US" dirty="0" smtClean="0"/>
              <a:t> en </a:t>
            </a:r>
            <a:r>
              <a:rPr lang="en-US" dirty="0" err="1" smtClean="0"/>
              <a:t>paralléle</a:t>
            </a:r>
            <a:endParaRPr lang="en-US" dirty="0" smtClean="0"/>
          </a:p>
          <a:p>
            <a:pPr marL="571500" indent="-571500">
              <a:lnSpc>
                <a:spcPts val="4200"/>
              </a:lnSpc>
              <a:buFont typeface="Wingdings" panose="05000000000000000000" pitchFamily="2" charset="2"/>
              <a:buChar char="v"/>
            </a:pPr>
            <a:endParaRPr lang="en-US" dirty="0" smtClean="0"/>
          </a:p>
          <a:p>
            <a:pPr marL="571500" indent="-571500">
              <a:lnSpc>
                <a:spcPts val="4200"/>
              </a:lnSpc>
              <a:buFont typeface="Wingdings" panose="05000000000000000000" pitchFamily="2" charset="2"/>
              <a:buChar char="v"/>
            </a:pPr>
            <a:r>
              <a:rPr lang="en-US" b="1" dirty="0" smtClean="0"/>
              <a:t>Time</a:t>
            </a:r>
            <a:r>
              <a:rPr lang="en-US" dirty="0" smtClean="0"/>
              <a:t> : </a:t>
            </a:r>
            <a:r>
              <a:rPr lang="en-US" dirty="0" err="1"/>
              <a:t>h</a:t>
            </a:r>
            <a:r>
              <a:rPr lang="en-US" dirty="0" err="1" smtClean="0"/>
              <a:t>eure</a:t>
            </a:r>
            <a:r>
              <a:rPr lang="en-US" dirty="0" smtClean="0"/>
              <a:t> </a:t>
            </a:r>
            <a:r>
              <a:rPr lang="en-US" dirty="0" err="1" smtClean="0"/>
              <a:t>système</a:t>
            </a:r>
            <a:endParaRPr lang="en-US" sz="3200" dirty="0">
              <a:solidFill>
                <a:schemeClr val="tx2"/>
              </a:solidFill>
              <a:latin typeface="Nunito Light" charset="0"/>
              <a:ea typeface="Nunito Light" charset="0"/>
              <a:cs typeface="Nunito Light" charset="0"/>
            </a:endParaRPr>
          </a:p>
        </p:txBody>
      </p:sp>
      <p:sp>
        <p:nvSpPr>
          <p:cNvPr id="7" name="TextBox 6"/>
          <p:cNvSpPr txBox="1"/>
          <p:nvPr/>
        </p:nvSpPr>
        <p:spPr>
          <a:xfrm>
            <a:off x="7725992" y="1241274"/>
            <a:ext cx="8961107" cy="1323439"/>
          </a:xfrm>
          <a:prstGeom prst="rect">
            <a:avLst/>
          </a:prstGeom>
          <a:noFill/>
        </p:spPr>
        <p:txBody>
          <a:bodyPr wrap="none" rtlCol="0">
            <a:spAutoFit/>
          </a:bodyPr>
          <a:lstStyle/>
          <a:p>
            <a:pPr algn="ctr"/>
            <a:r>
              <a:rPr lang="en-US" sz="8000" b="1" spc="600" dirty="0" smtClean="0">
                <a:latin typeface="Nunito Light" charset="0"/>
                <a:ea typeface="Nunito Light" charset="0"/>
                <a:cs typeface="Nunito Light" charset="0"/>
              </a:rPr>
              <a:t>Modules </a:t>
            </a:r>
            <a:r>
              <a:rPr lang="en-US" sz="8000" b="1" spc="600" dirty="0" err="1" smtClean="0">
                <a:latin typeface="Nunito Light" charset="0"/>
                <a:ea typeface="Nunito Light" charset="0"/>
                <a:cs typeface="Nunito Light" charset="0"/>
              </a:rPr>
              <a:t>utilisés</a:t>
            </a:r>
            <a:endParaRPr lang="en-US" sz="8000" b="1" spc="600" dirty="0">
              <a:latin typeface="Nunito Light" charset="0"/>
              <a:ea typeface="Nunito Light" charset="0"/>
              <a:cs typeface="Nunito Light" charset="0"/>
            </a:endParaRPr>
          </a:p>
        </p:txBody>
      </p:sp>
      <p:pic>
        <p:nvPicPr>
          <p:cNvPr id="2" name="Image 1"/>
          <p:cNvPicPr>
            <a:picLocks noChangeAspect="1"/>
          </p:cNvPicPr>
          <p:nvPr/>
        </p:nvPicPr>
        <p:blipFill>
          <a:blip r:embed="rId3"/>
          <a:stretch>
            <a:fillRect/>
          </a:stretch>
        </p:blipFill>
        <p:spPr>
          <a:xfrm>
            <a:off x="13352629" y="4635857"/>
            <a:ext cx="6830311" cy="5428843"/>
          </a:xfrm>
          <a:prstGeom prst="rect">
            <a:avLst/>
          </a:prstGeom>
        </p:spPr>
      </p:pic>
    </p:spTree>
    <p:extLst>
      <p:ext uri="{BB962C8B-B14F-4D97-AF65-F5344CB8AC3E}">
        <p14:creationId xmlns:p14="http://schemas.microsoft.com/office/powerpoint/2010/main" val="23171953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96936" y="1241274"/>
            <a:ext cx="15219231" cy="1323439"/>
          </a:xfrm>
          <a:prstGeom prst="rect">
            <a:avLst/>
          </a:prstGeom>
          <a:noFill/>
        </p:spPr>
        <p:txBody>
          <a:bodyPr wrap="none" rtlCol="0">
            <a:spAutoFit/>
          </a:bodyPr>
          <a:lstStyle/>
          <a:p>
            <a:pPr algn="ctr"/>
            <a:r>
              <a:rPr lang="en-US" sz="8000" b="1" spc="600" dirty="0" err="1" smtClean="0">
                <a:latin typeface="Nunito Light" charset="0"/>
                <a:ea typeface="Nunito Light" charset="0"/>
                <a:cs typeface="Nunito Light" charset="0"/>
              </a:rPr>
              <a:t>L’Interface</a:t>
            </a:r>
            <a:r>
              <a:rPr lang="en-US" sz="8000" b="1" spc="600" dirty="0" smtClean="0">
                <a:latin typeface="Nunito Light" charset="0"/>
                <a:ea typeface="Nunito Light" charset="0"/>
                <a:cs typeface="Nunito Light" charset="0"/>
              </a:rPr>
              <a:t> </a:t>
            </a:r>
            <a:r>
              <a:rPr lang="en-US" sz="8000" b="1" spc="600" dirty="0" err="1" smtClean="0">
                <a:latin typeface="Nunito Light" charset="0"/>
                <a:ea typeface="Nunito Light" charset="0"/>
                <a:cs typeface="Nunito Light" charset="0"/>
              </a:rPr>
              <a:t>Homme</a:t>
            </a:r>
            <a:r>
              <a:rPr lang="en-US" sz="8000" b="1" spc="600" dirty="0" smtClean="0">
                <a:latin typeface="Nunito Light" charset="0"/>
                <a:ea typeface="Nunito Light" charset="0"/>
                <a:cs typeface="Nunito Light" charset="0"/>
              </a:rPr>
              <a:t> Machine</a:t>
            </a:r>
            <a:endParaRPr lang="en-US" sz="8000" b="1" spc="600" dirty="0">
              <a:latin typeface="Nunito Light" charset="0"/>
              <a:ea typeface="Nunito Light" charset="0"/>
              <a:cs typeface="Nunito Light" charset="0"/>
            </a:endParaRPr>
          </a:p>
        </p:txBody>
      </p:sp>
      <p:pic>
        <p:nvPicPr>
          <p:cNvPr id="3" name="Image 2"/>
          <p:cNvPicPr>
            <a:picLocks noChangeAspect="1"/>
          </p:cNvPicPr>
          <p:nvPr/>
        </p:nvPicPr>
        <p:blipFill>
          <a:blip r:embed="rId3"/>
          <a:stretch>
            <a:fillRect/>
          </a:stretch>
        </p:blipFill>
        <p:spPr>
          <a:xfrm>
            <a:off x="12362712" y="3240505"/>
            <a:ext cx="10784449" cy="6377415"/>
          </a:xfrm>
          <a:prstGeom prst="rect">
            <a:avLst/>
          </a:prstGeom>
        </p:spPr>
      </p:pic>
      <p:pic>
        <p:nvPicPr>
          <p:cNvPr id="4" name="Image 3"/>
          <p:cNvPicPr>
            <a:picLocks noChangeAspect="1"/>
          </p:cNvPicPr>
          <p:nvPr/>
        </p:nvPicPr>
        <p:blipFill>
          <a:blip r:embed="rId4"/>
          <a:stretch>
            <a:fillRect/>
          </a:stretch>
        </p:blipFill>
        <p:spPr>
          <a:xfrm>
            <a:off x="1221588" y="3240505"/>
            <a:ext cx="10870250" cy="6377414"/>
          </a:xfrm>
          <a:prstGeom prst="rect">
            <a:avLst/>
          </a:prstGeom>
        </p:spPr>
      </p:pic>
      <p:sp>
        <p:nvSpPr>
          <p:cNvPr id="8" name="TextBox 17"/>
          <p:cNvSpPr txBox="1"/>
          <p:nvPr/>
        </p:nvSpPr>
        <p:spPr>
          <a:xfrm>
            <a:off x="2915144" y="9878212"/>
            <a:ext cx="6620723" cy="830997"/>
          </a:xfrm>
          <a:prstGeom prst="rect">
            <a:avLst/>
          </a:prstGeom>
          <a:noFill/>
        </p:spPr>
        <p:txBody>
          <a:bodyPr wrap="none" rtlCol="0">
            <a:spAutoFit/>
          </a:bodyPr>
          <a:lstStyle/>
          <a:p>
            <a:r>
              <a:rPr lang="en-US" sz="4800" b="1" spc="300" dirty="0" err="1" smtClean="0">
                <a:solidFill>
                  <a:schemeClr val="tx2"/>
                </a:solidFill>
                <a:latin typeface="Nunito" charset="0"/>
                <a:ea typeface="Nunito" charset="0"/>
                <a:cs typeface="Nunito" charset="0"/>
              </a:rPr>
              <a:t>Historique</a:t>
            </a:r>
            <a:r>
              <a:rPr lang="en-US" sz="4800" b="1" spc="300" dirty="0" smtClean="0">
                <a:solidFill>
                  <a:schemeClr val="tx2"/>
                </a:solidFill>
                <a:latin typeface="Nunito" charset="0"/>
                <a:ea typeface="Nunito" charset="0"/>
                <a:cs typeface="Nunito" charset="0"/>
              </a:rPr>
              <a:t> du </a:t>
            </a:r>
            <a:r>
              <a:rPr lang="en-US" sz="4800" b="1" spc="300" dirty="0" err="1" smtClean="0">
                <a:solidFill>
                  <a:schemeClr val="tx2"/>
                </a:solidFill>
                <a:latin typeface="Nunito" charset="0"/>
                <a:ea typeface="Nunito" charset="0"/>
                <a:cs typeface="Nunito" charset="0"/>
              </a:rPr>
              <a:t>casier</a:t>
            </a:r>
            <a:endParaRPr lang="en-US" sz="4800" b="1" spc="300" dirty="0">
              <a:solidFill>
                <a:schemeClr val="tx2"/>
              </a:solidFill>
              <a:latin typeface="Nunito" charset="0"/>
              <a:ea typeface="Nunito" charset="0"/>
              <a:cs typeface="Nunito" charset="0"/>
            </a:endParaRPr>
          </a:p>
        </p:txBody>
      </p:sp>
      <p:sp>
        <p:nvSpPr>
          <p:cNvPr id="9" name="TextBox 17"/>
          <p:cNvSpPr txBox="1"/>
          <p:nvPr/>
        </p:nvSpPr>
        <p:spPr>
          <a:xfrm>
            <a:off x="13860280" y="9870347"/>
            <a:ext cx="7789312" cy="830997"/>
          </a:xfrm>
          <a:prstGeom prst="rect">
            <a:avLst/>
          </a:prstGeom>
          <a:noFill/>
        </p:spPr>
        <p:txBody>
          <a:bodyPr wrap="none" rtlCol="0">
            <a:spAutoFit/>
          </a:bodyPr>
          <a:lstStyle/>
          <a:p>
            <a:r>
              <a:rPr lang="en-US" sz="4800" b="1" spc="300" dirty="0" err="1" smtClean="0">
                <a:solidFill>
                  <a:schemeClr val="tx2"/>
                </a:solidFill>
                <a:latin typeface="Nunito" charset="0"/>
                <a:ea typeface="Nunito" charset="0"/>
                <a:cs typeface="Nunito" charset="0"/>
              </a:rPr>
              <a:t>Gestion</a:t>
            </a:r>
            <a:r>
              <a:rPr lang="en-US" sz="4800" b="1" spc="300" dirty="0" smtClean="0">
                <a:solidFill>
                  <a:schemeClr val="tx2"/>
                </a:solidFill>
                <a:latin typeface="Nunito" charset="0"/>
                <a:ea typeface="Nunito" charset="0"/>
                <a:cs typeface="Nunito" charset="0"/>
              </a:rPr>
              <a:t> des </a:t>
            </a:r>
            <a:r>
              <a:rPr lang="en-US" sz="4800" b="1" spc="300" dirty="0" err="1" smtClean="0">
                <a:solidFill>
                  <a:schemeClr val="tx2"/>
                </a:solidFill>
                <a:latin typeface="Nunito" charset="0"/>
                <a:ea typeface="Nunito" charset="0"/>
                <a:cs typeface="Nunito" charset="0"/>
              </a:rPr>
              <a:t>utilisateurs</a:t>
            </a:r>
            <a:endParaRPr lang="en-US" sz="4800" b="1" spc="300" dirty="0">
              <a:solidFill>
                <a:schemeClr val="tx2"/>
              </a:solidFill>
              <a:latin typeface="Nunito" charset="0"/>
              <a:ea typeface="Nunito" charset="0"/>
              <a:cs typeface="Nunito" charset="0"/>
            </a:endParaRPr>
          </a:p>
        </p:txBody>
      </p:sp>
    </p:spTree>
    <p:extLst>
      <p:ext uri="{BB962C8B-B14F-4D97-AF65-F5344CB8AC3E}">
        <p14:creationId xmlns:p14="http://schemas.microsoft.com/office/powerpoint/2010/main" val="27008514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67372" y="1241274"/>
            <a:ext cx="13478370" cy="1323439"/>
          </a:xfrm>
          <a:prstGeom prst="rect">
            <a:avLst/>
          </a:prstGeom>
          <a:noFill/>
        </p:spPr>
        <p:txBody>
          <a:bodyPr wrap="none" rtlCol="0">
            <a:spAutoFit/>
          </a:bodyPr>
          <a:lstStyle/>
          <a:p>
            <a:pPr algn="ctr"/>
            <a:r>
              <a:rPr lang="en-US" sz="8000" b="1" spc="600" dirty="0" smtClean="0">
                <a:latin typeface="Nunito Light" charset="0"/>
                <a:ea typeface="Nunito Light" charset="0"/>
                <a:cs typeface="Nunito Light" charset="0"/>
              </a:rPr>
              <a:t>Elements </a:t>
            </a:r>
            <a:r>
              <a:rPr lang="en-US" sz="8000" b="1" spc="600" dirty="0" err="1" smtClean="0">
                <a:latin typeface="Nunito Light" charset="0"/>
                <a:ea typeface="Nunito Light" charset="0"/>
                <a:cs typeface="Nunito Light" charset="0"/>
              </a:rPr>
              <a:t>Tkinter</a:t>
            </a:r>
            <a:r>
              <a:rPr lang="en-US" sz="8000" b="1" spc="600" dirty="0" smtClean="0">
                <a:latin typeface="Nunito Light" charset="0"/>
                <a:ea typeface="Nunito Light" charset="0"/>
                <a:cs typeface="Nunito Light" charset="0"/>
              </a:rPr>
              <a:t> </a:t>
            </a:r>
            <a:r>
              <a:rPr lang="en-US" sz="8000" b="1" spc="600" dirty="0" err="1" smtClean="0">
                <a:latin typeface="Nunito Light" charset="0"/>
                <a:ea typeface="Nunito Light" charset="0"/>
                <a:cs typeface="Nunito Light" charset="0"/>
              </a:rPr>
              <a:t>utilisés</a:t>
            </a:r>
            <a:endParaRPr lang="en-US" sz="8000" b="1" spc="600" dirty="0">
              <a:latin typeface="Nunito Light" charset="0"/>
              <a:ea typeface="Nunito Light" charset="0"/>
              <a:cs typeface="Nunito Light" charset="0"/>
            </a:endParaRPr>
          </a:p>
        </p:txBody>
      </p:sp>
      <p:sp>
        <p:nvSpPr>
          <p:cNvPr id="58" name="ZoneTexte 57"/>
          <p:cNvSpPr txBox="1"/>
          <p:nvPr/>
        </p:nvSpPr>
        <p:spPr>
          <a:xfrm>
            <a:off x="3685812" y="4810708"/>
            <a:ext cx="2648482" cy="646331"/>
          </a:xfrm>
          <a:prstGeom prst="rect">
            <a:avLst/>
          </a:prstGeom>
          <a:noFill/>
        </p:spPr>
        <p:txBody>
          <a:bodyPr wrap="none" rtlCol="0">
            <a:spAutoFit/>
          </a:bodyPr>
          <a:lstStyle/>
          <a:p>
            <a:r>
              <a:rPr lang="fr-FR" dirty="0" smtClean="0">
                <a:solidFill>
                  <a:srgbClr val="BFB689"/>
                </a:solidFill>
              </a:rPr>
              <a:t>∎</a:t>
            </a:r>
            <a:r>
              <a:rPr lang="fr-FR" dirty="0" smtClean="0"/>
              <a:t> Notebook</a:t>
            </a:r>
            <a:endParaRPr lang="fr-FR" dirty="0"/>
          </a:p>
        </p:txBody>
      </p:sp>
      <p:sp>
        <p:nvSpPr>
          <p:cNvPr id="59" name="ZoneTexte 58"/>
          <p:cNvSpPr txBox="1"/>
          <p:nvPr/>
        </p:nvSpPr>
        <p:spPr>
          <a:xfrm>
            <a:off x="3685812" y="6749701"/>
            <a:ext cx="2007281" cy="646331"/>
          </a:xfrm>
          <a:prstGeom prst="rect">
            <a:avLst/>
          </a:prstGeom>
          <a:noFill/>
        </p:spPr>
        <p:txBody>
          <a:bodyPr wrap="none" rtlCol="0">
            <a:spAutoFit/>
          </a:bodyPr>
          <a:lstStyle/>
          <a:p>
            <a:r>
              <a:rPr lang="fr-FR" dirty="0" smtClean="0">
                <a:solidFill>
                  <a:srgbClr val="FF0000"/>
                </a:solidFill>
              </a:rPr>
              <a:t>∎ </a:t>
            </a:r>
            <a:r>
              <a:rPr lang="fr-FR" dirty="0" err="1" smtClean="0"/>
              <a:t>Button</a:t>
            </a:r>
            <a:endParaRPr lang="fr-FR" dirty="0"/>
          </a:p>
        </p:txBody>
      </p:sp>
      <p:sp>
        <p:nvSpPr>
          <p:cNvPr id="60" name="ZoneTexte 59"/>
          <p:cNvSpPr txBox="1"/>
          <p:nvPr/>
        </p:nvSpPr>
        <p:spPr>
          <a:xfrm>
            <a:off x="3681298" y="5457039"/>
            <a:ext cx="1750800" cy="646331"/>
          </a:xfrm>
          <a:prstGeom prst="rect">
            <a:avLst/>
          </a:prstGeom>
          <a:noFill/>
        </p:spPr>
        <p:txBody>
          <a:bodyPr wrap="none" rtlCol="0">
            <a:spAutoFit/>
          </a:bodyPr>
          <a:lstStyle/>
          <a:p>
            <a:r>
              <a:rPr lang="fr-FR" dirty="0" smtClean="0">
                <a:solidFill>
                  <a:srgbClr val="4CFF00"/>
                </a:solidFill>
              </a:rPr>
              <a:t>∎</a:t>
            </a:r>
            <a:r>
              <a:rPr lang="fr-FR" dirty="0" smtClean="0"/>
              <a:t> Entry</a:t>
            </a:r>
            <a:endParaRPr lang="fr-FR" dirty="0"/>
          </a:p>
        </p:txBody>
      </p:sp>
      <p:sp>
        <p:nvSpPr>
          <p:cNvPr id="61" name="ZoneTexte 60"/>
          <p:cNvSpPr txBox="1"/>
          <p:nvPr/>
        </p:nvSpPr>
        <p:spPr>
          <a:xfrm>
            <a:off x="3681298" y="6105491"/>
            <a:ext cx="1879041" cy="646331"/>
          </a:xfrm>
          <a:prstGeom prst="rect">
            <a:avLst/>
          </a:prstGeom>
          <a:noFill/>
        </p:spPr>
        <p:txBody>
          <a:bodyPr wrap="none" rtlCol="0">
            <a:spAutoFit/>
          </a:bodyPr>
          <a:lstStyle/>
          <a:p>
            <a:r>
              <a:rPr lang="fr-FR" dirty="0" smtClean="0">
                <a:solidFill>
                  <a:srgbClr val="B200FF"/>
                </a:solidFill>
              </a:rPr>
              <a:t>∎</a:t>
            </a:r>
            <a:r>
              <a:rPr lang="fr-FR" dirty="0" smtClean="0"/>
              <a:t> Radio</a:t>
            </a:r>
            <a:endParaRPr lang="fr-FR" dirty="0"/>
          </a:p>
        </p:txBody>
      </p:sp>
      <p:pic>
        <p:nvPicPr>
          <p:cNvPr id="62" name="Image 61"/>
          <p:cNvPicPr>
            <a:picLocks noChangeAspect="1"/>
          </p:cNvPicPr>
          <p:nvPr/>
        </p:nvPicPr>
        <p:blipFill>
          <a:blip r:embed="rId3"/>
          <a:stretch>
            <a:fillRect/>
          </a:stretch>
        </p:blipFill>
        <p:spPr>
          <a:xfrm>
            <a:off x="8586856" y="3524308"/>
            <a:ext cx="11993649" cy="7097115"/>
          </a:xfrm>
          <a:prstGeom prst="rect">
            <a:avLst/>
          </a:prstGeom>
        </p:spPr>
      </p:pic>
      <p:sp>
        <p:nvSpPr>
          <p:cNvPr id="63" name="ZoneTexte 62"/>
          <p:cNvSpPr txBox="1"/>
          <p:nvPr/>
        </p:nvSpPr>
        <p:spPr>
          <a:xfrm>
            <a:off x="3681298" y="7379869"/>
            <a:ext cx="2520434" cy="646331"/>
          </a:xfrm>
          <a:prstGeom prst="rect">
            <a:avLst/>
          </a:prstGeom>
          <a:noFill/>
        </p:spPr>
        <p:txBody>
          <a:bodyPr wrap="none" rtlCol="0">
            <a:spAutoFit/>
          </a:bodyPr>
          <a:lstStyle/>
          <a:p>
            <a:r>
              <a:rPr lang="fr-FR" dirty="0" smtClean="0">
                <a:solidFill>
                  <a:srgbClr val="004A7F"/>
                </a:solidFill>
              </a:rPr>
              <a:t>∎</a:t>
            </a:r>
            <a:r>
              <a:rPr lang="fr-FR" dirty="0" smtClean="0"/>
              <a:t> </a:t>
            </a:r>
            <a:r>
              <a:rPr lang="fr-FR" dirty="0" err="1" smtClean="0"/>
              <a:t>Treeview</a:t>
            </a:r>
            <a:endParaRPr lang="fr-FR" dirty="0"/>
          </a:p>
        </p:txBody>
      </p:sp>
      <p:sp>
        <p:nvSpPr>
          <p:cNvPr id="64" name="ZoneTexte 63"/>
          <p:cNvSpPr txBox="1"/>
          <p:nvPr/>
        </p:nvSpPr>
        <p:spPr>
          <a:xfrm>
            <a:off x="3681297" y="8042363"/>
            <a:ext cx="3135795" cy="646331"/>
          </a:xfrm>
          <a:prstGeom prst="rect">
            <a:avLst/>
          </a:prstGeom>
          <a:noFill/>
        </p:spPr>
        <p:txBody>
          <a:bodyPr wrap="none" rtlCol="0">
            <a:spAutoFit/>
          </a:bodyPr>
          <a:lstStyle/>
          <a:p>
            <a:r>
              <a:rPr lang="fr-FR" dirty="0" smtClean="0">
                <a:solidFill>
                  <a:srgbClr val="808080"/>
                </a:solidFill>
              </a:rPr>
              <a:t>∎</a:t>
            </a:r>
            <a:r>
              <a:rPr lang="fr-FR" dirty="0" smtClean="0"/>
              <a:t> </a:t>
            </a:r>
            <a:r>
              <a:rPr lang="fr-FR" dirty="0" err="1" smtClean="0"/>
              <a:t>LabelFrame</a:t>
            </a:r>
            <a:endParaRPr lang="fr-FR" dirty="0"/>
          </a:p>
        </p:txBody>
      </p:sp>
      <p:sp>
        <p:nvSpPr>
          <p:cNvPr id="65" name="ZoneTexte 64"/>
          <p:cNvSpPr txBox="1"/>
          <p:nvPr/>
        </p:nvSpPr>
        <p:spPr>
          <a:xfrm>
            <a:off x="3681296" y="8704857"/>
            <a:ext cx="1802096" cy="646331"/>
          </a:xfrm>
          <a:prstGeom prst="rect">
            <a:avLst/>
          </a:prstGeom>
          <a:noFill/>
        </p:spPr>
        <p:txBody>
          <a:bodyPr wrap="none" rtlCol="0">
            <a:spAutoFit/>
          </a:bodyPr>
          <a:lstStyle/>
          <a:p>
            <a:r>
              <a:rPr lang="fr-FR" dirty="0" smtClean="0">
                <a:solidFill>
                  <a:srgbClr val="000000"/>
                </a:solidFill>
              </a:rPr>
              <a:t>∎ </a:t>
            </a:r>
            <a:r>
              <a:rPr lang="fr-FR" dirty="0" smtClean="0"/>
              <a:t>Label</a:t>
            </a:r>
            <a:endParaRPr lang="fr-FR" dirty="0"/>
          </a:p>
        </p:txBody>
      </p:sp>
    </p:spTree>
    <p:extLst>
      <p:ext uri="{BB962C8B-B14F-4D97-AF65-F5344CB8AC3E}">
        <p14:creationId xmlns:p14="http://schemas.microsoft.com/office/powerpoint/2010/main" val="39756117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6121436" y="8791198"/>
            <a:ext cx="5024148" cy="1708160"/>
          </a:xfrm>
          <a:prstGeom prst="rect">
            <a:avLst/>
          </a:prstGeom>
          <a:noFill/>
        </p:spPr>
        <p:txBody>
          <a:bodyPr wrap="square" rtlCol="0">
            <a:spAutoFit/>
          </a:bodyPr>
          <a:lstStyle/>
          <a:p>
            <a:pPr>
              <a:lnSpc>
                <a:spcPts val="4200"/>
              </a:lnSpc>
            </a:pPr>
            <a:r>
              <a:rPr lang="en-US" sz="3000" dirty="0" smtClean="0">
                <a:solidFill>
                  <a:schemeClr val="tx2"/>
                </a:solidFill>
                <a:latin typeface="Nunito" charset="0"/>
                <a:ea typeface="Nunito" charset="0"/>
                <a:cs typeface="Nunito" charset="0"/>
              </a:rPr>
              <a:t>Un </a:t>
            </a:r>
            <a:r>
              <a:rPr lang="en-US" sz="3000" dirty="0" err="1" smtClean="0">
                <a:solidFill>
                  <a:schemeClr val="tx2"/>
                </a:solidFill>
                <a:latin typeface="Nunito" charset="0"/>
                <a:ea typeface="Nunito" charset="0"/>
                <a:cs typeface="Nunito" charset="0"/>
              </a:rPr>
              <a:t>historique</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complet</a:t>
            </a:r>
            <a:r>
              <a:rPr lang="en-US" sz="3000" dirty="0" smtClean="0">
                <a:solidFill>
                  <a:schemeClr val="tx2"/>
                </a:solidFill>
                <a:latin typeface="Nunito" charset="0"/>
                <a:ea typeface="Nunito" charset="0"/>
                <a:cs typeface="Nunito" charset="0"/>
              </a:rPr>
              <a:t> des </a:t>
            </a:r>
            <a:r>
              <a:rPr lang="en-US" sz="3000" dirty="0" err="1" smtClean="0">
                <a:solidFill>
                  <a:schemeClr val="tx2"/>
                </a:solidFill>
                <a:latin typeface="Nunito" charset="0"/>
                <a:ea typeface="Nunito" charset="0"/>
                <a:cs typeface="Nunito" charset="0"/>
              </a:rPr>
              <a:t>ouvertures</a:t>
            </a:r>
            <a:r>
              <a:rPr lang="en-US" sz="3000" dirty="0" smtClean="0">
                <a:solidFill>
                  <a:schemeClr val="tx2"/>
                </a:solidFill>
                <a:latin typeface="Nunito" charset="0"/>
                <a:ea typeface="Nunito" charset="0"/>
                <a:cs typeface="Nunito" charset="0"/>
              </a:rPr>
              <a:t> du </a:t>
            </a:r>
            <a:r>
              <a:rPr lang="en-US" sz="3000" dirty="0" err="1" smtClean="0">
                <a:solidFill>
                  <a:schemeClr val="tx2"/>
                </a:solidFill>
                <a:latin typeface="Nunito" charset="0"/>
                <a:ea typeface="Nunito" charset="0"/>
                <a:cs typeface="Nunito" charset="0"/>
              </a:rPr>
              <a:t>casier</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est</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disponible</a:t>
            </a:r>
            <a:r>
              <a:rPr lang="en-US" sz="3000" dirty="0">
                <a:solidFill>
                  <a:schemeClr val="tx2"/>
                </a:solidFill>
                <a:latin typeface="Nunito" charset="0"/>
                <a:ea typeface="Nunito" charset="0"/>
                <a:cs typeface="Nunito" charset="0"/>
              </a:rPr>
              <a:t>.</a:t>
            </a:r>
          </a:p>
        </p:txBody>
      </p:sp>
      <p:sp>
        <p:nvSpPr>
          <p:cNvPr id="26" name="TextBox 25"/>
          <p:cNvSpPr txBox="1"/>
          <p:nvPr/>
        </p:nvSpPr>
        <p:spPr>
          <a:xfrm>
            <a:off x="16121435" y="7905774"/>
            <a:ext cx="4265911" cy="707886"/>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smtClean="0">
                <a:solidFill>
                  <a:schemeClr val="tx2"/>
                </a:solidFill>
                <a:latin typeface="Nunito" charset="0"/>
                <a:ea typeface="Nunito" charset="0"/>
                <a:cs typeface="Nunito" charset="0"/>
              </a:rPr>
              <a:t>HISTORIQUE</a:t>
            </a:r>
            <a:endParaRPr lang="en-US" sz="4000" spc="300" dirty="0">
              <a:solidFill>
                <a:schemeClr val="tx2"/>
              </a:solidFill>
              <a:latin typeface="Nunito" charset="0"/>
              <a:ea typeface="Nunito" charset="0"/>
              <a:cs typeface="Nunito" charset="0"/>
            </a:endParaRPr>
          </a:p>
        </p:txBody>
      </p:sp>
      <p:sp>
        <p:nvSpPr>
          <p:cNvPr id="27" name="TextBox 26"/>
          <p:cNvSpPr txBox="1"/>
          <p:nvPr/>
        </p:nvSpPr>
        <p:spPr>
          <a:xfrm>
            <a:off x="2717484" y="8791198"/>
            <a:ext cx="5024148" cy="1708160"/>
          </a:xfrm>
          <a:prstGeom prst="rect">
            <a:avLst/>
          </a:prstGeom>
          <a:noFill/>
        </p:spPr>
        <p:txBody>
          <a:bodyPr wrap="square" rtlCol="0">
            <a:spAutoFit/>
          </a:bodyPr>
          <a:lstStyle/>
          <a:p>
            <a:pPr>
              <a:lnSpc>
                <a:spcPts val="4200"/>
              </a:lnSpc>
            </a:pPr>
            <a:r>
              <a:rPr lang="en-US" sz="3000" dirty="0" smtClean="0">
                <a:solidFill>
                  <a:schemeClr val="tx2"/>
                </a:solidFill>
                <a:latin typeface="Nunito" charset="0"/>
                <a:ea typeface="Nunito" charset="0"/>
                <a:cs typeface="Nunito" charset="0"/>
              </a:rPr>
              <a:t>Le </a:t>
            </a:r>
            <a:r>
              <a:rPr lang="en-US" sz="3000" dirty="0" err="1" smtClean="0">
                <a:solidFill>
                  <a:schemeClr val="tx2"/>
                </a:solidFill>
                <a:latin typeface="Nunito" charset="0"/>
                <a:ea typeface="Nunito" charset="0"/>
                <a:cs typeface="Nunito" charset="0"/>
              </a:rPr>
              <a:t>casier</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peut</a:t>
            </a:r>
            <a:r>
              <a:rPr lang="en-US" sz="3000" dirty="0" smtClean="0">
                <a:solidFill>
                  <a:schemeClr val="tx2"/>
                </a:solidFill>
                <a:latin typeface="Nunito" charset="0"/>
                <a:ea typeface="Nunito" charset="0"/>
                <a:cs typeface="Nunito" charset="0"/>
              </a:rPr>
              <a:t> </a:t>
            </a:r>
            <a:r>
              <a:rPr lang="en-US" sz="3000" dirty="0" err="1">
                <a:solidFill>
                  <a:schemeClr val="tx2"/>
                </a:solidFill>
                <a:latin typeface="Nunito" charset="0"/>
                <a:ea typeface="Nunito" charset="0"/>
                <a:cs typeface="Nunito" charset="0"/>
              </a:rPr>
              <a:t>ê</a:t>
            </a:r>
            <a:r>
              <a:rPr lang="en-US" sz="3000" dirty="0" err="1" smtClean="0">
                <a:solidFill>
                  <a:schemeClr val="tx2"/>
                </a:solidFill>
                <a:latin typeface="Nunito" charset="0"/>
                <a:ea typeface="Nunito" charset="0"/>
                <a:cs typeface="Nunito" charset="0"/>
              </a:rPr>
              <a:t>tre</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desactivé</a:t>
            </a:r>
            <a:r>
              <a:rPr lang="en-US" sz="3000" dirty="0" smtClean="0">
                <a:solidFill>
                  <a:schemeClr val="tx2"/>
                </a:solidFill>
                <a:latin typeface="Nunito" charset="0"/>
                <a:ea typeface="Nunito" charset="0"/>
                <a:cs typeface="Nunito" charset="0"/>
              </a:rPr>
              <a:t> .Il </a:t>
            </a:r>
            <a:r>
              <a:rPr lang="en-US" sz="3000" dirty="0" err="1" smtClean="0">
                <a:solidFill>
                  <a:schemeClr val="tx2"/>
                </a:solidFill>
                <a:latin typeface="Nunito" charset="0"/>
                <a:ea typeface="Nunito" charset="0"/>
                <a:cs typeface="Nunito" charset="0"/>
              </a:rPr>
              <a:t>est</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alors</a:t>
            </a:r>
            <a:r>
              <a:rPr lang="en-US" sz="3000" dirty="0" smtClean="0">
                <a:solidFill>
                  <a:schemeClr val="tx2"/>
                </a:solidFill>
                <a:latin typeface="Nunito" charset="0"/>
                <a:ea typeface="Nunito" charset="0"/>
                <a:cs typeface="Nunito" charset="0"/>
              </a:rPr>
              <a:t> impossible de </a:t>
            </a:r>
            <a:r>
              <a:rPr lang="en-US" sz="3000" dirty="0" err="1" smtClean="0">
                <a:solidFill>
                  <a:schemeClr val="tx2"/>
                </a:solidFill>
                <a:latin typeface="Nunito" charset="0"/>
                <a:ea typeface="Nunito" charset="0"/>
                <a:cs typeface="Nunito" charset="0"/>
              </a:rPr>
              <a:t>l’ouvrir</a:t>
            </a:r>
            <a:r>
              <a:rPr lang="en-US" sz="3000" dirty="0">
                <a:solidFill>
                  <a:schemeClr val="tx2"/>
                </a:solidFill>
                <a:latin typeface="Nunito" charset="0"/>
                <a:ea typeface="Nunito" charset="0"/>
                <a:cs typeface="Nunito" charset="0"/>
              </a:rPr>
              <a:t>.</a:t>
            </a:r>
          </a:p>
        </p:txBody>
      </p:sp>
      <p:sp>
        <p:nvSpPr>
          <p:cNvPr id="28" name="TextBox 27"/>
          <p:cNvSpPr txBox="1"/>
          <p:nvPr/>
        </p:nvSpPr>
        <p:spPr>
          <a:xfrm>
            <a:off x="2717483" y="7905774"/>
            <a:ext cx="4281941" cy="707886"/>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smtClean="0">
                <a:solidFill>
                  <a:schemeClr val="tx2"/>
                </a:solidFill>
                <a:latin typeface="Nunito" charset="0"/>
                <a:ea typeface="Nunito" charset="0"/>
                <a:cs typeface="Nunito" charset="0"/>
              </a:rPr>
              <a:t>DESACTIVER</a:t>
            </a:r>
            <a:endParaRPr lang="en-US" sz="4000" spc="300" dirty="0">
              <a:solidFill>
                <a:schemeClr val="tx2"/>
              </a:solidFill>
              <a:latin typeface="Nunito" charset="0"/>
              <a:ea typeface="Nunito" charset="0"/>
              <a:cs typeface="Nunito" charset="0"/>
            </a:endParaRPr>
          </a:p>
        </p:txBody>
      </p:sp>
      <p:sp>
        <p:nvSpPr>
          <p:cNvPr id="29" name="TextBox 28"/>
          <p:cNvSpPr txBox="1"/>
          <p:nvPr/>
        </p:nvSpPr>
        <p:spPr>
          <a:xfrm>
            <a:off x="16163549" y="4703559"/>
            <a:ext cx="5024148" cy="1708160"/>
          </a:xfrm>
          <a:prstGeom prst="rect">
            <a:avLst/>
          </a:prstGeom>
          <a:noFill/>
        </p:spPr>
        <p:txBody>
          <a:bodyPr wrap="square" rtlCol="0">
            <a:spAutoFit/>
          </a:bodyPr>
          <a:lstStyle/>
          <a:p>
            <a:pPr>
              <a:lnSpc>
                <a:spcPts val="4200"/>
              </a:lnSpc>
            </a:pPr>
            <a:r>
              <a:rPr lang="en-US" sz="3000" dirty="0" smtClean="0">
                <a:solidFill>
                  <a:schemeClr val="tx2"/>
                </a:solidFill>
                <a:latin typeface="Nunito" charset="0"/>
                <a:ea typeface="Nunito" charset="0"/>
                <a:cs typeface="Nunito" charset="0"/>
              </a:rPr>
              <a:t>On </a:t>
            </a:r>
            <a:r>
              <a:rPr lang="en-US" sz="3000" dirty="0" err="1" smtClean="0">
                <a:solidFill>
                  <a:schemeClr val="tx2"/>
                </a:solidFill>
                <a:latin typeface="Nunito" charset="0"/>
                <a:ea typeface="Nunito" charset="0"/>
                <a:cs typeface="Nunito" charset="0"/>
              </a:rPr>
              <a:t>peut</a:t>
            </a:r>
            <a:r>
              <a:rPr lang="en-US" sz="3000" dirty="0" smtClean="0">
                <a:solidFill>
                  <a:schemeClr val="tx2"/>
                </a:solidFill>
                <a:latin typeface="Nunito" charset="0"/>
                <a:ea typeface="Nunito" charset="0"/>
                <a:cs typeface="Nunito" charset="0"/>
              </a:rPr>
              <a:t> modifier les information d’un </a:t>
            </a:r>
            <a:r>
              <a:rPr lang="en-US" sz="3000" dirty="0" err="1" smtClean="0">
                <a:solidFill>
                  <a:schemeClr val="tx2"/>
                </a:solidFill>
                <a:latin typeface="Nunito" charset="0"/>
                <a:ea typeface="Nunito" charset="0"/>
                <a:cs typeface="Nunito" charset="0"/>
              </a:rPr>
              <a:t>utilisateur</a:t>
            </a:r>
            <a:r>
              <a:rPr lang="en-US" sz="3000" dirty="0" smtClean="0">
                <a:solidFill>
                  <a:schemeClr val="tx2"/>
                </a:solidFill>
                <a:latin typeface="Nunito" charset="0"/>
                <a:ea typeface="Nunito" charset="0"/>
                <a:cs typeface="Nunito" charset="0"/>
              </a:rPr>
              <a:t> : RFID , Nom , </a:t>
            </a:r>
            <a:r>
              <a:rPr lang="en-US" sz="3000" dirty="0" err="1" smtClean="0">
                <a:solidFill>
                  <a:schemeClr val="tx2"/>
                </a:solidFill>
                <a:latin typeface="Nunito" charset="0"/>
                <a:ea typeface="Nunito" charset="0"/>
                <a:cs typeface="Nunito" charset="0"/>
              </a:rPr>
              <a:t>Prenom</a:t>
            </a:r>
            <a:r>
              <a:rPr lang="en-US" sz="3000" dirty="0" smtClean="0">
                <a:solidFill>
                  <a:schemeClr val="tx2"/>
                </a:solidFill>
                <a:latin typeface="Nunito" charset="0"/>
                <a:ea typeface="Nunito" charset="0"/>
                <a:cs typeface="Nunito" charset="0"/>
              </a:rPr>
              <a:t>.</a:t>
            </a:r>
            <a:endParaRPr lang="en-US" sz="3000" dirty="0">
              <a:solidFill>
                <a:schemeClr val="tx2"/>
              </a:solidFill>
              <a:latin typeface="Nunito" charset="0"/>
              <a:ea typeface="Nunito" charset="0"/>
              <a:cs typeface="Nunito" charset="0"/>
            </a:endParaRPr>
          </a:p>
        </p:txBody>
      </p:sp>
      <p:sp>
        <p:nvSpPr>
          <p:cNvPr id="30" name="TextBox 29"/>
          <p:cNvSpPr txBox="1"/>
          <p:nvPr/>
        </p:nvSpPr>
        <p:spPr>
          <a:xfrm>
            <a:off x="16163548" y="3792481"/>
            <a:ext cx="3571812" cy="707886"/>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smtClean="0">
                <a:solidFill>
                  <a:schemeClr val="tx2"/>
                </a:solidFill>
                <a:latin typeface="Nunito" charset="0"/>
                <a:ea typeface="Nunito" charset="0"/>
                <a:cs typeface="Nunito" charset="0"/>
              </a:rPr>
              <a:t>MODIFIER</a:t>
            </a:r>
            <a:endParaRPr lang="en-US" sz="4000" spc="300" dirty="0">
              <a:solidFill>
                <a:schemeClr val="tx2"/>
              </a:solidFill>
              <a:latin typeface="Nunito" charset="0"/>
              <a:ea typeface="Nunito" charset="0"/>
              <a:cs typeface="Nunito" charset="0"/>
            </a:endParaRPr>
          </a:p>
        </p:txBody>
      </p:sp>
      <p:sp>
        <p:nvSpPr>
          <p:cNvPr id="31" name="TextBox 30"/>
          <p:cNvSpPr txBox="1"/>
          <p:nvPr/>
        </p:nvSpPr>
        <p:spPr>
          <a:xfrm>
            <a:off x="2717483" y="4703559"/>
            <a:ext cx="5024148" cy="1708160"/>
          </a:xfrm>
          <a:prstGeom prst="rect">
            <a:avLst/>
          </a:prstGeom>
          <a:noFill/>
        </p:spPr>
        <p:txBody>
          <a:bodyPr wrap="square" rtlCol="0">
            <a:spAutoFit/>
          </a:bodyPr>
          <a:lstStyle/>
          <a:p>
            <a:pPr>
              <a:lnSpc>
                <a:spcPts val="4200"/>
              </a:lnSpc>
            </a:pPr>
            <a:r>
              <a:rPr lang="en-US" sz="3000" dirty="0" smtClean="0">
                <a:solidFill>
                  <a:schemeClr val="tx2"/>
                </a:solidFill>
                <a:latin typeface="Nunito" charset="0"/>
                <a:ea typeface="Nunito" charset="0"/>
                <a:cs typeface="Nunito" charset="0"/>
              </a:rPr>
              <a:t>On </a:t>
            </a:r>
            <a:r>
              <a:rPr lang="en-US" sz="3000" dirty="0" err="1" smtClean="0">
                <a:solidFill>
                  <a:schemeClr val="tx2"/>
                </a:solidFill>
                <a:latin typeface="Nunito" charset="0"/>
                <a:ea typeface="Nunito" charset="0"/>
                <a:cs typeface="Nunito" charset="0"/>
              </a:rPr>
              <a:t>peut</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ajouter</a:t>
            </a:r>
            <a:r>
              <a:rPr lang="en-US" sz="3000" dirty="0" smtClean="0">
                <a:solidFill>
                  <a:schemeClr val="tx2"/>
                </a:solidFill>
                <a:latin typeface="Nunito" charset="0"/>
                <a:ea typeface="Nunito" charset="0"/>
                <a:cs typeface="Nunito" charset="0"/>
              </a:rPr>
              <a:t> de nouveaux </a:t>
            </a:r>
            <a:r>
              <a:rPr lang="en-US" sz="3000" dirty="0" err="1" smtClean="0">
                <a:solidFill>
                  <a:schemeClr val="tx2"/>
                </a:solidFill>
                <a:latin typeface="Nunito" charset="0"/>
                <a:ea typeface="Nunito" charset="0"/>
                <a:cs typeface="Nunito" charset="0"/>
              </a:rPr>
              <a:t>utilisateurs</a:t>
            </a:r>
            <a:r>
              <a:rPr lang="en-US" sz="3000" dirty="0" smtClean="0">
                <a:solidFill>
                  <a:schemeClr val="tx2"/>
                </a:solidFill>
                <a:latin typeface="Nunito" charset="0"/>
                <a:ea typeface="Nunito" charset="0"/>
                <a:cs typeface="Nunito" charset="0"/>
              </a:rPr>
              <a:t> à </a:t>
            </a:r>
            <a:r>
              <a:rPr lang="en-US" sz="3000" dirty="0" err="1" smtClean="0">
                <a:solidFill>
                  <a:schemeClr val="tx2"/>
                </a:solidFill>
                <a:latin typeface="Nunito" charset="0"/>
                <a:ea typeface="Nunito" charset="0"/>
                <a:cs typeface="Nunito" charset="0"/>
              </a:rPr>
              <a:t>notre</a:t>
            </a:r>
            <a:r>
              <a:rPr lang="en-US" sz="3000" dirty="0" smtClean="0">
                <a:solidFill>
                  <a:schemeClr val="tx2"/>
                </a:solidFill>
                <a:latin typeface="Nunito" charset="0"/>
                <a:ea typeface="Nunito" charset="0"/>
                <a:cs typeface="Nunito" charset="0"/>
              </a:rPr>
              <a:t> base de </a:t>
            </a:r>
            <a:r>
              <a:rPr lang="en-US" sz="3000" dirty="0" err="1" smtClean="0">
                <a:solidFill>
                  <a:schemeClr val="tx2"/>
                </a:solidFill>
                <a:latin typeface="Nunito" charset="0"/>
                <a:ea typeface="Nunito" charset="0"/>
                <a:cs typeface="Nunito" charset="0"/>
              </a:rPr>
              <a:t>données</a:t>
            </a:r>
            <a:r>
              <a:rPr lang="en-US" sz="3000" dirty="0" smtClean="0">
                <a:solidFill>
                  <a:schemeClr val="tx2"/>
                </a:solidFill>
                <a:latin typeface="Nunito" charset="0"/>
                <a:ea typeface="Nunito" charset="0"/>
                <a:cs typeface="Nunito" charset="0"/>
              </a:rPr>
              <a:t>.</a:t>
            </a:r>
            <a:endParaRPr lang="en-US" sz="3000" dirty="0">
              <a:solidFill>
                <a:schemeClr val="tx2"/>
              </a:solidFill>
              <a:latin typeface="Nunito" charset="0"/>
              <a:ea typeface="Nunito" charset="0"/>
              <a:cs typeface="Nunito" charset="0"/>
            </a:endParaRPr>
          </a:p>
        </p:txBody>
      </p:sp>
      <p:sp>
        <p:nvSpPr>
          <p:cNvPr id="32" name="TextBox 31"/>
          <p:cNvSpPr txBox="1"/>
          <p:nvPr/>
        </p:nvSpPr>
        <p:spPr>
          <a:xfrm>
            <a:off x="2759596" y="3792481"/>
            <a:ext cx="3365024" cy="707886"/>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smtClean="0">
                <a:solidFill>
                  <a:schemeClr val="tx2"/>
                </a:solidFill>
                <a:latin typeface="Nunito" charset="0"/>
                <a:ea typeface="Nunito" charset="0"/>
                <a:cs typeface="Nunito" charset="0"/>
              </a:rPr>
              <a:t>AJOUTER</a:t>
            </a:r>
            <a:endParaRPr lang="en-US" sz="4000" spc="300" dirty="0">
              <a:solidFill>
                <a:schemeClr val="tx2"/>
              </a:solidFill>
              <a:latin typeface="Nunito" charset="0"/>
              <a:ea typeface="Nunito" charset="0"/>
              <a:cs typeface="Nunito" charset="0"/>
            </a:endParaRPr>
          </a:p>
        </p:txBody>
      </p:sp>
      <p:sp>
        <p:nvSpPr>
          <p:cNvPr id="20" name="TextBox 19"/>
          <p:cNvSpPr txBox="1"/>
          <p:nvPr/>
        </p:nvSpPr>
        <p:spPr>
          <a:xfrm>
            <a:off x="9514892" y="8791198"/>
            <a:ext cx="5024148" cy="1708160"/>
          </a:xfrm>
          <a:prstGeom prst="rect">
            <a:avLst/>
          </a:prstGeom>
          <a:noFill/>
        </p:spPr>
        <p:txBody>
          <a:bodyPr wrap="square" rtlCol="0">
            <a:spAutoFit/>
          </a:bodyPr>
          <a:lstStyle/>
          <a:p>
            <a:pPr>
              <a:lnSpc>
                <a:spcPts val="4200"/>
              </a:lnSpc>
            </a:pPr>
            <a:r>
              <a:rPr lang="en-US" sz="3000" dirty="0" smtClean="0">
                <a:solidFill>
                  <a:schemeClr val="tx2"/>
                </a:solidFill>
                <a:latin typeface="Nunito" charset="0"/>
                <a:ea typeface="Nunito" charset="0"/>
                <a:cs typeface="Nunito" charset="0"/>
              </a:rPr>
              <a:t>On </a:t>
            </a:r>
            <a:r>
              <a:rPr lang="en-US" sz="3000" dirty="0" err="1" smtClean="0">
                <a:solidFill>
                  <a:schemeClr val="tx2"/>
                </a:solidFill>
                <a:latin typeface="Nunito" charset="0"/>
                <a:ea typeface="Nunito" charset="0"/>
                <a:cs typeface="Nunito" charset="0"/>
              </a:rPr>
              <a:t>peut</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ouvrir</a:t>
            </a:r>
            <a:r>
              <a:rPr lang="en-US" sz="3000" dirty="0" smtClean="0">
                <a:solidFill>
                  <a:schemeClr val="tx2"/>
                </a:solidFill>
                <a:latin typeface="Nunito" charset="0"/>
                <a:ea typeface="Nunito" charset="0"/>
                <a:cs typeface="Nunito" charset="0"/>
              </a:rPr>
              <a:t> le </a:t>
            </a:r>
            <a:r>
              <a:rPr lang="en-US" sz="3000" dirty="0" err="1" smtClean="0">
                <a:solidFill>
                  <a:schemeClr val="tx2"/>
                </a:solidFill>
                <a:latin typeface="Nunito" charset="0"/>
                <a:ea typeface="Nunito" charset="0"/>
                <a:cs typeface="Nunito" charset="0"/>
              </a:rPr>
              <a:t>casier</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depuis</a:t>
            </a:r>
            <a:r>
              <a:rPr lang="en-US" sz="3000" dirty="0" smtClean="0">
                <a:solidFill>
                  <a:schemeClr val="tx2"/>
                </a:solidFill>
                <a:latin typeface="Nunito" charset="0"/>
                <a:ea typeface="Nunito" charset="0"/>
                <a:cs typeface="Nunito" charset="0"/>
              </a:rPr>
              <a:t> le </a:t>
            </a:r>
            <a:r>
              <a:rPr lang="en-US" sz="3000" dirty="0" err="1" smtClean="0">
                <a:solidFill>
                  <a:schemeClr val="tx2"/>
                </a:solidFill>
                <a:latin typeface="Nunito" charset="0"/>
                <a:ea typeface="Nunito" charset="0"/>
                <a:cs typeface="Nunito" charset="0"/>
              </a:rPr>
              <a:t>logiciel</a:t>
            </a:r>
            <a:r>
              <a:rPr lang="en-US" sz="3000" dirty="0" smtClean="0">
                <a:solidFill>
                  <a:schemeClr val="tx2"/>
                </a:solidFill>
                <a:latin typeface="Nunito" charset="0"/>
                <a:ea typeface="Nunito" charset="0"/>
                <a:cs typeface="Nunito" charset="0"/>
              </a:rPr>
              <a:t> sans passer </a:t>
            </a:r>
            <a:r>
              <a:rPr lang="en-US" sz="3000" dirty="0" err="1" smtClean="0">
                <a:solidFill>
                  <a:schemeClr val="tx2"/>
                </a:solidFill>
                <a:latin typeface="Nunito" charset="0"/>
                <a:ea typeface="Nunito" charset="0"/>
                <a:cs typeface="Nunito" charset="0"/>
              </a:rPr>
              <a:t>une</a:t>
            </a:r>
            <a:r>
              <a:rPr lang="en-US" sz="3000" dirty="0" smtClean="0">
                <a:solidFill>
                  <a:schemeClr val="tx2"/>
                </a:solidFill>
                <a:latin typeface="Nunito" charset="0"/>
                <a:ea typeface="Nunito" charset="0"/>
                <a:cs typeface="Nunito" charset="0"/>
              </a:rPr>
              <a:t> carte*.</a:t>
            </a:r>
            <a:endParaRPr lang="en-US" sz="3000" dirty="0">
              <a:solidFill>
                <a:schemeClr val="tx2"/>
              </a:solidFill>
              <a:latin typeface="Nunito" charset="0"/>
              <a:ea typeface="Nunito" charset="0"/>
              <a:cs typeface="Nunito" charset="0"/>
            </a:endParaRPr>
          </a:p>
        </p:txBody>
      </p:sp>
      <p:sp>
        <p:nvSpPr>
          <p:cNvPr id="21" name="TextBox 20"/>
          <p:cNvSpPr txBox="1"/>
          <p:nvPr/>
        </p:nvSpPr>
        <p:spPr>
          <a:xfrm>
            <a:off x="9472779" y="7905774"/>
            <a:ext cx="5460149" cy="707886"/>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smtClean="0">
                <a:solidFill>
                  <a:schemeClr val="tx2"/>
                </a:solidFill>
                <a:latin typeface="Nunito" charset="0"/>
                <a:ea typeface="Nunito" charset="0"/>
                <a:cs typeface="Nunito" charset="0"/>
              </a:rPr>
              <a:t>OUVRIR/FERMER</a:t>
            </a:r>
            <a:endParaRPr lang="en-US" sz="4000" spc="300" dirty="0">
              <a:solidFill>
                <a:schemeClr val="tx2"/>
              </a:solidFill>
              <a:latin typeface="Nunito" charset="0"/>
              <a:ea typeface="Nunito" charset="0"/>
              <a:cs typeface="Nunito" charset="0"/>
            </a:endParaRPr>
          </a:p>
        </p:txBody>
      </p:sp>
      <p:sp>
        <p:nvSpPr>
          <p:cNvPr id="22" name="TextBox 21"/>
          <p:cNvSpPr txBox="1"/>
          <p:nvPr/>
        </p:nvSpPr>
        <p:spPr>
          <a:xfrm>
            <a:off x="9440516" y="4703559"/>
            <a:ext cx="5024148" cy="1708160"/>
          </a:xfrm>
          <a:prstGeom prst="rect">
            <a:avLst/>
          </a:prstGeom>
          <a:noFill/>
        </p:spPr>
        <p:txBody>
          <a:bodyPr wrap="square" rtlCol="0">
            <a:spAutoFit/>
          </a:bodyPr>
          <a:lstStyle/>
          <a:p>
            <a:pPr>
              <a:lnSpc>
                <a:spcPts val="4200"/>
              </a:lnSpc>
            </a:pPr>
            <a:r>
              <a:rPr lang="en-US" sz="3000" dirty="0" smtClean="0">
                <a:solidFill>
                  <a:schemeClr val="tx2"/>
                </a:solidFill>
                <a:latin typeface="Nunito" charset="0"/>
                <a:ea typeface="Nunito" charset="0"/>
                <a:cs typeface="Nunito" charset="0"/>
              </a:rPr>
              <a:t>On </a:t>
            </a:r>
            <a:r>
              <a:rPr lang="en-US" sz="3000" dirty="0" err="1" smtClean="0">
                <a:solidFill>
                  <a:schemeClr val="tx2"/>
                </a:solidFill>
                <a:latin typeface="Nunito" charset="0"/>
                <a:ea typeface="Nunito" charset="0"/>
                <a:cs typeface="Nunito" charset="0"/>
              </a:rPr>
              <a:t>peut</a:t>
            </a:r>
            <a:r>
              <a:rPr lang="en-US" sz="3000" dirty="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supprimer</a:t>
            </a:r>
            <a:r>
              <a:rPr lang="en-US" sz="3000" dirty="0" smtClean="0">
                <a:solidFill>
                  <a:schemeClr val="tx2"/>
                </a:solidFill>
                <a:latin typeface="Nunito" charset="0"/>
                <a:ea typeface="Nunito" charset="0"/>
                <a:cs typeface="Nunito" charset="0"/>
              </a:rPr>
              <a:t> un </a:t>
            </a:r>
            <a:r>
              <a:rPr lang="en-US" sz="3000" dirty="0" err="1" smtClean="0">
                <a:solidFill>
                  <a:schemeClr val="tx2"/>
                </a:solidFill>
                <a:latin typeface="Nunito" charset="0"/>
                <a:ea typeface="Nunito" charset="0"/>
                <a:cs typeface="Nunito" charset="0"/>
              </a:rPr>
              <a:t>compte</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utilisateur</a:t>
            </a:r>
            <a:r>
              <a:rPr lang="en-US" sz="3000" dirty="0" smtClean="0">
                <a:solidFill>
                  <a:schemeClr val="tx2"/>
                </a:solidFill>
                <a:latin typeface="Nunito" charset="0"/>
                <a:ea typeface="Nunito" charset="0"/>
                <a:cs typeface="Nunito" charset="0"/>
              </a:rPr>
              <a:t> à tout moment.</a:t>
            </a:r>
            <a:endParaRPr lang="en-US" sz="3000" dirty="0">
              <a:solidFill>
                <a:schemeClr val="tx2"/>
              </a:solidFill>
              <a:latin typeface="Nunito" charset="0"/>
              <a:ea typeface="Nunito" charset="0"/>
              <a:cs typeface="Nunito" charset="0"/>
            </a:endParaRPr>
          </a:p>
        </p:txBody>
      </p:sp>
      <p:sp>
        <p:nvSpPr>
          <p:cNvPr id="23" name="TextBox 22"/>
          <p:cNvSpPr txBox="1"/>
          <p:nvPr/>
        </p:nvSpPr>
        <p:spPr>
          <a:xfrm>
            <a:off x="9514892" y="3792481"/>
            <a:ext cx="4047903" cy="707886"/>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smtClean="0">
                <a:solidFill>
                  <a:schemeClr val="tx2"/>
                </a:solidFill>
                <a:latin typeface="Nunito" charset="0"/>
                <a:ea typeface="Nunito" charset="0"/>
                <a:cs typeface="Nunito" charset="0"/>
              </a:rPr>
              <a:t>SUPPRIMER</a:t>
            </a:r>
            <a:endParaRPr lang="en-US" sz="4000" spc="300" dirty="0">
              <a:solidFill>
                <a:schemeClr val="tx2"/>
              </a:solidFill>
              <a:latin typeface="Nunito" charset="0"/>
              <a:ea typeface="Nunito" charset="0"/>
              <a:cs typeface="Nunito" charset="0"/>
            </a:endParaRPr>
          </a:p>
        </p:txBody>
      </p:sp>
      <p:sp>
        <p:nvSpPr>
          <p:cNvPr id="39" name="TextBox 38"/>
          <p:cNvSpPr txBox="1"/>
          <p:nvPr/>
        </p:nvSpPr>
        <p:spPr>
          <a:xfrm>
            <a:off x="8060249" y="1241274"/>
            <a:ext cx="8292655" cy="1323439"/>
          </a:xfrm>
          <a:prstGeom prst="rect">
            <a:avLst/>
          </a:prstGeom>
          <a:noFill/>
        </p:spPr>
        <p:txBody>
          <a:bodyPr wrap="none" rtlCol="0">
            <a:spAutoFit/>
          </a:bodyPr>
          <a:lstStyle/>
          <a:p>
            <a:pPr algn="ctr"/>
            <a:r>
              <a:rPr lang="en-US" sz="8000" b="1" spc="600" dirty="0" err="1" smtClean="0">
                <a:latin typeface="Nunito Light" charset="0"/>
                <a:ea typeface="Nunito Light" charset="0"/>
                <a:cs typeface="Nunito Light" charset="0"/>
              </a:rPr>
              <a:t>Fonctionnalités</a:t>
            </a:r>
            <a:endParaRPr lang="en-US" sz="8000" b="1" spc="600" dirty="0">
              <a:latin typeface="Nunito Light" charset="0"/>
              <a:ea typeface="Nunito Light" charset="0"/>
              <a:cs typeface="Nunito Light" charset="0"/>
            </a:endParaRPr>
          </a:p>
        </p:txBody>
      </p:sp>
    </p:spTree>
    <p:extLst>
      <p:ext uri="{BB962C8B-B14F-4D97-AF65-F5344CB8AC3E}">
        <p14:creationId xmlns:p14="http://schemas.microsoft.com/office/powerpoint/2010/main" val="124648330"/>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6121436" y="8959816"/>
            <a:ext cx="5024148" cy="2246769"/>
          </a:xfrm>
          <a:prstGeom prst="rect">
            <a:avLst/>
          </a:prstGeom>
          <a:noFill/>
        </p:spPr>
        <p:txBody>
          <a:bodyPr wrap="square" rtlCol="0">
            <a:spAutoFit/>
          </a:bodyPr>
          <a:lstStyle/>
          <a:p>
            <a:pPr>
              <a:lnSpc>
                <a:spcPts val="4200"/>
              </a:lnSpc>
            </a:pPr>
            <a:r>
              <a:rPr lang="en-US" sz="3000" dirty="0" smtClean="0">
                <a:solidFill>
                  <a:schemeClr val="tx2"/>
                </a:solidFill>
                <a:latin typeface="Nunito" charset="0"/>
                <a:ea typeface="Nunito" charset="0"/>
                <a:cs typeface="Nunito" charset="0"/>
              </a:rPr>
              <a:t>Charge les </a:t>
            </a:r>
            <a:r>
              <a:rPr lang="en-US" sz="3000" dirty="0" err="1" smtClean="0">
                <a:solidFill>
                  <a:schemeClr val="tx2"/>
                </a:solidFill>
                <a:latin typeface="Nunito" charset="0"/>
                <a:ea typeface="Nunito" charset="0"/>
                <a:cs typeface="Nunito" charset="0"/>
              </a:rPr>
              <a:t>données</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dans</a:t>
            </a:r>
            <a:r>
              <a:rPr lang="en-US" sz="3000" dirty="0" smtClean="0">
                <a:solidFill>
                  <a:schemeClr val="tx2"/>
                </a:solidFill>
                <a:latin typeface="Nunito" charset="0"/>
                <a:ea typeface="Nunito" charset="0"/>
                <a:cs typeface="Nunito" charset="0"/>
              </a:rPr>
              <a:t> les Entry de </a:t>
            </a:r>
            <a:r>
              <a:rPr lang="en-US" sz="3000" dirty="0" err="1" smtClean="0">
                <a:solidFill>
                  <a:schemeClr val="tx2"/>
                </a:solidFill>
                <a:latin typeface="Nunito" charset="0"/>
                <a:ea typeface="Nunito" charset="0"/>
                <a:cs typeface="Nunito" charset="0"/>
              </a:rPr>
              <a:t>l’utilisateur</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séléctionné</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dans</a:t>
            </a:r>
            <a:r>
              <a:rPr lang="en-US" sz="3000" dirty="0" smtClean="0">
                <a:solidFill>
                  <a:schemeClr val="tx2"/>
                </a:solidFill>
                <a:latin typeface="Nunito" charset="0"/>
                <a:ea typeface="Nunito" charset="0"/>
                <a:cs typeface="Nunito" charset="0"/>
              </a:rPr>
              <a:t> le </a:t>
            </a:r>
            <a:r>
              <a:rPr lang="en-US" sz="3000" dirty="0" err="1" smtClean="0">
                <a:solidFill>
                  <a:schemeClr val="tx2"/>
                </a:solidFill>
                <a:latin typeface="Nunito" charset="0"/>
                <a:ea typeface="Nunito" charset="0"/>
                <a:cs typeface="Nunito" charset="0"/>
              </a:rPr>
              <a:t>Treeview</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utilisateur</a:t>
            </a:r>
            <a:r>
              <a:rPr lang="en-US" sz="3000" dirty="0" smtClean="0">
                <a:solidFill>
                  <a:schemeClr val="tx2"/>
                </a:solidFill>
                <a:latin typeface="Nunito" charset="0"/>
                <a:ea typeface="Nunito" charset="0"/>
                <a:cs typeface="Nunito" charset="0"/>
              </a:rPr>
              <a:t>.</a:t>
            </a:r>
            <a:endParaRPr lang="en-US" sz="3000" dirty="0">
              <a:solidFill>
                <a:schemeClr val="tx2"/>
              </a:solidFill>
              <a:latin typeface="Nunito" charset="0"/>
              <a:ea typeface="Nunito" charset="0"/>
              <a:cs typeface="Nunito" charset="0"/>
            </a:endParaRPr>
          </a:p>
        </p:txBody>
      </p:sp>
      <p:sp>
        <p:nvSpPr>
          <p:cNvPr id="26" name="TextBox 25"/>
          <p:cNvSpPr txBox="1"/>
          <p:nvPr/>
        </p:nvSpPr>
        <p:spPr>
          <a:xfrm>
            <a:off x="16121435" y="7905774"/>
            <a:ext cx="5506636" cy="707886"/>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err="1" smtClean="0">
                <a:solidFill>
                  <a:schemeClr val="tx2"/>
                </a:solidFill>
                <a:latin typeface="Nunito" charset="0"/>
                <a:ea typeface="Nunito" charset="0"/>
                <a:cs typeface="Nunito" charset="0"/>
              </a:rPr>
              <a:t>ItemData</a:t>
            </a:r>
            <a:r>
              <a:rPr lang="en-US" sz="4000" spc="300" dirty="0" smtClean="0">
                <a:solidFill>
                  <a:schemeClr val="tx2"/>
                </a:solidFill>
                <a:latin typeface="Nunito" charset="0"/>
                <a:ea typeface="Nunito" charset="0"/>
                <a:cs typeface="Nunito" charset="0"/>
              </a:rPr>
              <a:t>/Select..</a:t>
            </a:r>
            <a:endParaRPr lang="en-US" sz="4000" spc="300" dirty="0">
              <a:solidFill>
                <a:schemeClr val="tx2"/>
              </a:solidFill>
              <a:latin typeface="Nunito" charset="0"/>
              <a:ea typeface="Nunito" charset="0"/>
              <a:cs typeface="Nunito" charset="0"/>
            </a:endParaRPr>
          </a:p>
        </p:txBody>
      </p:sp>
      <p:sp>
        <p:nvSpPr>
          <p:cNvPr id="27" name="TextBox 26"/>
          <p:cNvSpPr txBox="1"/>
          <p:nvPr/>
        </p:nvSpPr>
        <p:spPr>
          <a:xfrm>
            <a:off x="2717483" y="8959816"/>
            <a:ext cx="5024148" cy="2246769"/>
          </a:xfrm>
          <a:prstGeom prst="rect">
            <a:avLst/>
          </a:prstGeom>
          <a:noFill/>
        </p:spPr>
        <p:txBody>
          <a:bodyPr wrap="square" rtlCol="0">
            <a:spAutoFit/>
          </a:bodyPr>
          <a:lstStyle/>
          <a:p>
            <a:pPr>
              <a:lnSpc>
                <a:spcPts val="4200"/>
              </a:lnSpc>
            </a:pPr>
            <a:r>
              <a:rPr lang="en-US" sz="3000" dirty="0" err="1" smtClean="0">
                <a:solidFill>
                  <a:schemeClr val="tx2"/>
                </a:solidFill>
                <a:latin typeface="Nunito" charset="0"/>
                <a:ea typeface="Nunito" charset="0"/>
                <a:cs typeface="Nunito" charset="0"/>
              </a:rPr>
              <a:t>Sauvegarde</a:t>
            </a:r>
            <a:r>
              <a:rPr lang="en-US" sz="3000" dirty="0" smtClean="0">
                <a:solidFill>
                  <a:schemeClr val="tx2"/>
                </a:solidFill>
                <a:latin typeface="Nunito" charset="0"/>
                <a:ea typeface="Nunito" charset="0"/>
                <a:cs typeface="Nunito" charset="0"/>
              </a:rPr>
              <a:t>/</a:t>
            </a:r>
            <a:r>
              <a:rPr lang="en-US" sz="3000" dirty="0" err="1" smtClean="0">
                <a:solidFill>
                  <a:schemeClr val="tx2"/>
                </a:solidFill>
                <a:latin typeface="Nunito" charset="0"/>
                <a:ea typeface="Nunito" charset="0"/>
                <a:cs typeface="Nunito" charset="0"/>
              </a:rPr>
              <a:t>crée</a:t>
            </a:r>
            <a:r>
              <a:rPr lang="en-US" sz="3000" dirty="0" smtClean="0">
                <a:solidFill>
                  <a:schemeClr val="tx2"/>
                </a:solidFill>
                <a:latin typeface="Nunito" charset="0"/>
                <a:ea typeface="Nunito" charset="0"/>
                <a:cs typeface="Nunito" charset="0"/>
              </a:rPr>
              <a:t> un </a:t>
            </a:r>
            <a:r>
              <a:rPr lang="en-US" sz="3000" dirty="0" err="1" smtClean="0">
                <a:solidFill>
                  <a:schemeClr val="tx2"/>
                </a:solidFill>
                <a:latin typeface="Nunito" charset="0"/>
                <a:ea typeface="Nunito" charset="0"/>
                <a:cs typeface="Nunito" charset="0"/>
              </a:rPr>
              <a:t>compte</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utilisateur</a:t>
            </a:r>
            <a:r>
              <a:rPr lang="en-US" sz="3000" dirty="0" smtClean="0">
                <a:solidFill>
                  <a:schemeClr val="tx2"/>
                </a:solidFill>
                <a:latin typeface="Nunito" charset="0"/>
                <a:ea typeface="Nunito" charset="0"/>
                <a:cs typeface="Nunito" charset="0"/>
              </a:rPr>
              <a:t> avec les </a:t>
            </a:r>
            <a:r>
              <a:rPr lang="en-US" sz="3000" dirty="0" err="1" smtClean="0">
                <a:solidFill>
                  <a:schemeClr val="tx2"/>
                </a:solidFill>
                <a:latin typeface="Nunito" charset="0"/>
                <a:ea typeface="Nunito" charset="0"/>
                <a:cs typeface="Nunito" charset="0"/>
              </a:rPr>
              <a:t>données</a:t>
            </a:r>
            <a:r>
              <a:rPr lang="en-US" sz="3000" dirty="0" smtClean="0">
                <a:solidFill>
                  <a:schemeClr val="tx2"/>
                </a:solidFill>
                <a:latin typeface="Nunito" charset="0"/>
                <a:ea typeface="Nunito" charset="0"/>
                <a:cs typeface="Nunito" charset="0"/>
              </a:rPr>
              <a:t> des Entry : </a:t>
            </a:r>
            <a:r>
              <a:rPr lang="en-US" sz="3000" dirty="0" err="1" smtClean="0">
                <a:solidFill>
                  <a:schemeClr val="tx2"/>
                </a:solidFill>
                <a:latin typeface="Nunito" charset="0"/>
                <a:ea typeface="Nunito" charset="0"/>
                <a:cs typeface="Nunito" charset="0"/>
              </a:rPr>
              <a:t>prenom</a:t>
            </a:r>
            <a:r>
              <a:rPr lang="en-US" sz="3000" dirty="0" smtClean="0">
                <a:solidFill>
                  <a:schemeClr val="tx2"/>
                </a:solidFill>
                <a:latin typeface="Nunito" charset="0"/>
                <a:ea typeface="Nunito" charset="0"/>
                <a:cs typeface="Nunito" charset="0"/>
              </a:rPr>
              <a:t>, nom, RFID.</a:t>
            </a:r>
            <a:endParaRPr lang="en-US" sz="3000" dirty="0">
              <a:solidFill>
                <a:schemeClr val="tx2"/>
              </a:solidFill>
              <a:latin typeface="Nunito" charset="0"/>
              <a:ea typeface="Nunito" charset="0"/>
              <a:cs typeface="Nunito" charset="0"/>
            </a:endParaRPr>
          </a:p>
        </p:txBody>
      </p:sp>
      <p:sp>
        <p:nvSpPr>
          <p:cNvPr id="28" name="TextBox 27"/>
          <p:cNvSpPr txBox="1"/>
          <p:nvPr/>
        </p:nvSpPr>
        <p:spPr>
          <a:xfrm>
            <a:off x="2717483" y="7905774"/>
            <a:ext cx="4483920" cy="1323439"/>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err="1">
                <a:solidFill>
                  <a:schemeClr val="tx2"/>
                </a:solidFill>
                <a:latin typeface="Nunito" charset="0"/>
                <a:ea typeface="Nunito" charset="0"/>
                <a:cs typeface="Nunito" charset="0"/>
              </a:rPr>
              <a:t>Sauvegarder</a:t>
            </a:r>
            <a:r>
              <a:rPr lang="en-US" sz="4000" spc="300" dirty="0">
                <a:solidFill>
                  <a:schemeClr val="tx2"/>
                </a:solidFill>
                <a:latin typeface="Nunito" charset="0"/>
                <a:ea typeface="Nunito" charset="0"/>
                <a:cs typeface="Nunito" charset="0"/>
              </a:rPr>
              <a:t>()</a:t>
            </a:r>
          </a:p>
          <a:p>
            <a:pPr marL="571500" indent="-571500">
              <a:buFont typeface="Wingdings" panose="05000000000000000000" pitchFamily="2" charset="2"/>
              <a:buChar char="v"/>
            </a:pPr>
            <a:endParaRPr lang="en-US" sz="4000" spc="300" dirty="0">
              <a:solidFill>
                <a:schemeClr val="tx2"/>
              </a:solidFill>
              <a:latin typeface="Nunito" charset="0"/>
              <a:ea typeface="Nunito" charset="0"/>
              <a:cs typeface="Nunito" charset="0"/>
            </a:endParaRPr>
          </a:p>
        </p:txBody>
      </p:sp>
      <p:sp>
        <p:nvSpPr>
          <p:cNvPr id="29" name="TextBox 28"/>
          <p:cNvSpPr txBox="1"/>
          <p:nvPr/>
        </p:nvSpPr>
        <p:spPr>
          <a:xfrm>
            <a:off x="16121435" y="4805017"/>
            <a:ext cx="5024148" cy="1708160"/>
          </a:xfrm>
          <a:prstGeom prst="rect">
            <a:avLst/>
          </a:prstGeom>
          <a:noFill/>
        </p:spPr>
        <p:txBody>
          <a:bodyPr wrap="square" rtlCol="0">
            <a:spAutoFit/>
          </a:bodyPr>
          <a:lstStyle/>
          <a:p>
            <a:pPr>
              <a:lnSpc>
                <a:spcPts val="4200"/>
              </a:lnSpc>
            </a:pPr>
            <a:r>
              <a:rPr lang="en-US" sz="3000" dirty="0" err="1" smtClean="0">
                <a:solidFill>
                  <a:schemeClr val="tx2"/>
                </a:solidFill>
                <a:latin typeface="Nunito" charset="0"/>
                <a:ea typeface="Nunito" charset="0"/>
                <a:cs typeface="Nunito" charset="0"/>
              </a:rPr>
              <a:t>Affiche</a:t>
            </a:r>
            <a:r>
              <a:rPr lang="en-US" sz="3000" dirty="0" smtClean="0">
                <a:solidFill>
                  <a:schemeClr val="tx2"/>
                </a:solidFill>
                <a:latin typeface="Nunito" charset="0"/>
                <a:ea typeface="Nunito" charset="0"/>
                <a:cs typeface="Nunito" charset="0"/>
              </a:rPr>
              <a:t> les </a:t>
            </a:r>
            <a:r>
              <a:rPr lang="en-US" sz="3000" dirty="0" err="1" smtClean="0">
                <a:solidFill>
                  <a:schemeClr val="tx2"/>
                </a:solidFill>
                <a:latin typeface="Nunito" charset="0"/>
                <a:ea typeface="Nunito" charset="0"/>
                <a:cs typeface="Nunito" charset="0"/>
              </a:rPr>
              <a:t>données</a:t>
            </a:r>
            <a:r>
              <a:rPr lang="en-US" sz="3000" dirty="0" smtClean="0">
                <a:solidFill>
                  <a:schemeClr val="tx2"/>
                </a:solidFill>
                <a:latin typeface="Nunito" charset="0"/>
                <a:ea typeface="Nunito" charset="0"/>
                <a:cs typeface="Nunito" charset="0"/>
              </a:rPr>
              <a:t> de la Base de </a:t>
            </a:r>
            <a:r>
              <a:rPr lang="en-US" sz="3000" dirty="0" err="1" smtClean="0">
                <a:solidFill>
                  <a:schemeClr val="tx2"/>
                </a:solidFill>
                <a:latin typeface="Nunito" charset="0"/>
                <a:ea typeface="Nunito" charset="0"/>
                <a:cs typeface="Nunito" charset="0"/>
              </a:rPr>
              <a:t>données</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dans</a:t>
            </a:r>
            <a:r>
              <a:rPr lang="en-US" sz="3000" dirty="0" smtClean="0">
                <a:solidFill>
                  <a:schemeClr val="tx2"/>
                </a:solidFill>
                <a:latin typeface="Nunito" charset="0"/>
                <a:ea typeface="Nunito" charset="0"/>
                <a:cs typeface="Nunito" charset="0"/>
              </a:rPr>
              <a:t> les </a:t>
            </a:r>
            <a:r>
              <a:rPr lang="en-US" sz="3000" dirty="0" err="1" smtClean="0">
                <a:solidFill>
                  <a:schemeClr val="tx2"/>
                </a:solidFill>
                <a:latin typeface="Nunito" charset="0"/>
                <a:ea typeface="Nunito" charset="0"/>
                <a:cs typeface="Nunito" charset="0"/>
              </a:rPr>
              <a:t>Treeview</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utilisateur</a:t>
            </a:r>
            <a:r>
              <a:rPr lang="en-US" sz="3000" dirty="0" smtClean="0">
                <a:solidFill>
                  <a:schemeClr val="tx2"/>
                </a:solidFill>
                <a:latin typeface="Nunito" charset="0"/>
                <a:ea typeface="Nunito" charset="0"/>
                <a:cs typeface="Nunito" charset="0"/>
              </a:rPr>
              <a:t> et logs.</a:t>
            </a:r>
            <a:endParaRPr lang="en-US" sz="3000" dirty="0">
              <a:solidFill>
                <a:schemeClr val="tx2"/>
              </a:solidFill>
              <a:latin typeface="Nunito" charset="0"/>
              <a:ea typeface="Nunito" charset="0"/>
              <a:cs typeface="Nunito" charset="0"/>
            </a:endParaRPr>
          </a:p>
        </p:txBody>
      </p:sp>
      <p:sp>
        <p:nvSpPr>
          <p:cNvPr id="30" name="TextBox 29"/>
          <p:cNvSpPr txBox="1"/>
          <p:nvPr/>
        </p:nvSpPr>
        <p:spPr>
          <a:xfrm>
            <a:off x="16163548" y="3792481"/>
            <a:ext cx="3616696" cy="1323439"/>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err="1">
                <a:solidFill>
                  <a:schemeClr val="tx2"/>
                </a:solidFill>
                <a:latin typeface="Nunito" charset="0"/>
                <a:ea typeface="Nunito" charset="0"/>
                <a:cs typeface="Nunito" charset="0"/>
              </a:rPr>
              <a:t>LoadTree</a:t>
            </a:r>
            <a:r>
              <a:rPr lang="en-US" sz="4000" spc="300" dirty="0">
                <a:solidFill>
                  <a:schemeClr val="tx2"/>
                </a:solidFill>
                <a:latin typeface="Nunito" charset="0"/>
                <a:ea typeface="Nunito" charset="0"/>
                <a:cs typeface="Nunito" charset="0"/>
              </a:rPr>
              <a:t>()</a:t>
            </a:r>
          </a:p>
          <a:p>
            <a:pPr marL="571500" indent="-571500">
              <a:buFont typeface="Wingdings" panose="05000000000000000000" pitchFamily="2" charset="2"/>
              <a:buChar char="v"/>
            </a:pPr>
            <a:endParaRPr lang="en-US" sz="4000" spc="300" dirty="0">
              <a:solidFill>
                <a:schemeClr val="tx2"/>
              </a:solidFill>
              <a:latin typeface="Nunito" charset="0"/>
              <a:ea typeface="Nunito" charset="0"/>
              <a:cs typeface="Nunito" charset="0"/>
            </a:endParaRPr>
          </a:p>
        </p:txBody>
      </p:sp>
      <p:sp>
        <p:nvSpPr>
          <p:cNvPr id="31" name="TextBox 30"/>
          <p:cNvSpPr txBox="1"/>
          <p:nvPr/>
        </p:nvSpPr>
        <p:spPr>
          <a:xfrm>
            <a:off x="2717483" y="4805017"/>
            <a:ext cx="5024148" cy="2246769"/>
          </a:xfrm>
          <a:prstGeom prst="rect">
            <a:avLst/>
          </a:prstGeom>
          <a:noFill/>
        </p:spPr>
        <p:txBody>
          <a:bodyPr wrap="square" rtlCol="0">
            <a:spAutoFit/>
          </a:bodyPr>
          <a:lstStyle/>
          <a:p>
            <a:pPr>
              <a:lnSpc>
                <a:spcPts val="4200"/>
              </a:lnSpc>
            </a:pPr>
            <a:r>
              <a:rPr lang="en-US" sz="3000" dirty="0" err="1" smtClean="0">
                <a:solidFill>
                  <a:schemeClr val="tx2"/>
                </a:solidFill>
                <a:latin typeface="Nunito" charset="0"/>
                <a:ea typeface="Nunito" charset="0"/>
                <a:cs typeface="Nunito" charset="0"/>
              </a:rPr>
              <a:t>Une</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fenêtre</a:t>
            </a:r>
            <a:r>
              <a:rPr lang="en-US" sz="3000" dirty="0" smtClean="0">
                <a:solidFill>
                  <a:schemeClr val="tx2"/>
                </a:solidFill>
                <a:latin typeface="Nunito" charset="0"/>
                <a:ea typeface="Nunito" charset="0"/>
                <a:cs typeface="Nunito" charset="0"/>
              </a:rPr>
              <a:t> nous invite à </a:t>
            </a:r>
            <a:r>
              <a:rPr lang="en-US" sz="3000" dirty="0" err="1" smtClean="0">
                <a:solidFill>
                  <a:schemeClr val="tx2"/>
                </a:solidFill>
                <a:latin typeface="Nunito" charset="0"/>
                <a:ea typeface="Nunito" charset="0"/>
                <a:cs typeface="Nunito" charset="0"/>
              </a:rPr>
              <a:t>selectionner</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une</a:t>
            </a:r>
            <a:r>
              <a:rPr lang="en-US" sz="3000" dirty="0" smtClean="0">
                <a:solidFill>
                  <a:schemeClr val="tx2"/>
                </a:solidFill>
                <a:latin typeface="Nunito" charset="0"/>
                <a:ea typeface="Nunito" charset="0"/>
                <a:cs typeface="Nunito" charset="0"/>
              </a:rPr>
              <a:t> base de </a:t>
            </a:r>
            <a:r>
              <a:rPr lang="en-US" sz="3000" dirty="0" err="1" smtClean="0">
                <a:solidFill>
                  <a:schemeClr val="tx2"/>
                </a:solidFill>
                <a:latin typeface="Nunito" charset="0"/>
                <a:ea typeface="Nunito" charset="0"/>
                <a:cs typeface="Nunito" charset="0"/>
              </a:rPr>
              <a:t>données</a:t>
            </a:r>
            <a:r>
              <a:rPr lang="en-US" sz="3000" dirty="0" smtClean="0">
                <a:solidFill>
                  <a:schemeClr val="tx2"/>
                </a:solidFill>
                <a:latin typeface="Nunito" charset="0"/>
                <a:ea typeface="Nunito" charset="0"/>
                <a:cs typeface="Nunito" charset="0"/>
              </a:rPr>
              <a:t>. On </a:t>
            </a:r>
            <a:r>
              <a:rPr lang="en-US" sz="3000" dirty="0" err="1" smtClean="0">
                <a:solidFill>
                  <a:schemeClr val="tx2"/>
                </a:solidFill>
                <a:latin typeface="Nunito" charset="0"/>
                <a:ea typeface="Nunito" charset="0"/>
                <a:cs typeface="Nunito" charset="0"/>
              </a:rPr>
              <a:t>recupère</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l’adresse</a:t>
            </a:r>
            <a:r>
              <a:rPr lang="en-US" sz="3000" dirty="0" smtClean="0">
                <a:solidFill>
                  <a:schemeClr val="tx2"/>
                </a:solidFill>
                <a:latin typeface="Nunito" charset="0"/>
                <a:ea typeface="Nunito" charset="0"/>
                <a:cs typeface="Nunito" charset="0"/>
              </a:rPr>
              <a:t> de </a:t>
            </a:r>
            <a:r>
              <a:rPr lang="en-US" sz="3000" dirty="0" err="1" smtClean="0">
                <a:solidFill>
                  <a:schemeClr val="tx2"/>
                </a:solidFill>
                <a:latin typeface="Nunito" charset="0"/>
                <a:ea typeface="Nunito" charset="0"/>
                <a:cs typeface="Nunito" charset="0"/>
              </a:rPr>
              <a:t>celle</a:t>
            </a:r>
            <a:r>
              <a:rPr lang="en-US" sz="3000" dirty="0" smtClean="0">
                <a:solidFill>
                  <a:schemeClr val="tx2"/>
                </a:solidFill>
                <a:latin typeface="Nunito" charset="0"/>
                <a:ea typeface="Nunito" charset="0"/>
                <a:cs typeface="Nunito" charset="0"/>
              </a:rPr>
              <a:t>-ci.</a:t>
            </a:r>
            <a:endParaRPr lang="en-US" sz="3000" dirty="0">
              <a:solidFill>
                <a:schemeClr val="tx2"/>
              </a:solidFill>
              <a:latin typeface="Nunito" charset="0"/>
              <a:ea typeface="Nunito" charset="0"/>
              <a:cs typeface="Nunito" charset="0"/>
            </a:endParaRPr>
          </a:p>
        </p:txBody>
      </p:sp>
      <p:sp>
        <p:nvSpPr>
          <p:cNvPr id="32" name="TextBox 31"/>
          <p:cNvSpPr txBox="1"/>
          <p:nvPr/>
        </p:nvSpPr>
        <p:spPr>
          <a:xfrm>
            <a:off x="2759596" y="3792481"/>
            <a:ext cx="3135795" cy="707886"/>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smtClean="0">
                <a:solidFill>
                  <a:schemeClr val="tx2"/>
                </a:solidFill>
                <a:latin typeface="Nunito" charset="0"/>
                <a:ea typeface="Nunito" charset="0"/>
                <a:cs typeface="Nunito" charset="0"/>
              </a:rPr>
              <a:t>Browse()</a:t>
            </a:r>
            <a:endParaRPr lang="en-US" sz="4000" spc="300" dirty="0">
              <a:solidFill>
                <a:schemeClr val="tx2"/>
              </a:solidFill>
              <a:latin typeface="Nunito" charset="0"/>
              <a:ea typeface="Nunito" charset="0"/>
              <a:cs typeface="Nunito" charset="0"/>
            </a:endParaRPr>
          </a:p>
        </p:txBody>
      </p:sp>
      <p:sp>
        <p:nvSpPr>
          <p:cNvPr id="20" name="TextBox 19"/>
          <p:cNvSpPr txBox="1"/>
          <p:nvPr/>
        </p:nvSpPr>
        <p:spPr>
          <a:xfrm>
            <a:off x="9517055" y="8959815"/>
            <a:ext cx="5024148" cy="2246769"/>
          </a:xfrm>
          <a:prstGeom prst="rect">
            <a:avLst/>
          </a:prstGeom>
          <a:noFill/>
        </p:spPr>
        <p:txBody>
          <a:bodyPr wrap="square" rtlCol="0">
            <a:spAutoFit/>
          </a:bodyPr>
          <a:lstStyle/>
          <a:p>
            <a:pPr>
              <a:lnSpc>
                <a:spcPts val="4200"/>
              </a:lnSpc>
            </a:pPr>
            <a:r>
              <a:rPr lang="en-US" sz="3000" dirty="0" err="1" smtClean="0">
                <a:solidFill>
                  <a:schemeClr val="tx2"/>
                </a:solidFill>
                <a:latin typeface="Nunito" charset="0"/>
                <a:ea typeface="Nunito" charset="0"/>
                <a:cs typeface="Nunito" charset="0"/>
              </a:rPr>
              <a:t>Supprime</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l’utilisateur</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sélectionné</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dans</a:t>
            </a:r>
            <a:r>
              <a:rPr lang="en-US" sz="3000" dirty="0" smtClean="0">
                <a:solidFill>
                  <a:schemeClr val="tx2"/>
                </a:solidFill>
                <a:latin typeface="Nunito" charset="0"/>
                <a:ea typeface="Nunito" charset="0"/>
                <a:cs typeface="Nunito" charset="0"/>
              </a:rPr>
              <a:t> le </a:t>
            </a:r>
            <a:r>
              <a:rPr lang="en-US" sz="3000" dirty="0" err="1" smtClean="0">
                <a:solidFill>
                  <a:schemeClr val="tx2"/>
                </a:solidFill>
                <a:latin typeface="Nunito" charset="0"/>
                <a:ea typeface="Nunito" charset="0"/>
                <a:cs typeface="Nunito" charset="0"/>
              </a:rPr>
              <a:t>Treeview</a:t>
            </a:r>
            <a:r>
              <a:rPr lang="en-US" sz="3000" dirty="0" smtClean="0">
                <a:solidFill>
                  <a:schemeClr val="tx2"/>
                </a:solidFill>
                <a:latin typeface="Nunito" charset="0"/>
                <a:ea typeface="Nunito" charset="0"/>
                <a:cs typeface="Nunito" charset="0"/>
              </a:rPr>
              <a:t> de la base de </a:t>
            </a:r>
            <a:r>
              <a:rPr lang="en-US" sz="3000" dirty="0" err="1" smtClean="0">
                <a:solidFill>
                  <a:schemeClr val="tx2"/>
                </a:solidFill>
                <a:latin typeface="Nunito" charset="0"/>
                <a:ea typeface="Nunito" charset="0"/>
                <a:cs typeface="Nunito" charset="0"/>
              </a:rPr>
              <a:t>données</a:t>
            </a:r>
            <a:r>
              <a:rPr lang="en-US" sz="3000" dirty="0" smtClean="0">
                <a:solidFill>
                  <a:schemeClr val="tx2"/>
                </a:solidFill>
                <a:latin typeface="Nunito" charset="0"/>
                <a:ea typeface="Nunito" charset="0"/>
                <a:cs typeface="Nunito" charset="0"/>
              </a:rPr>
              <a:t>.</a:t>
            </a:r>
            <a:endParaRPr lang="en-US" sz="3000" dirty="0">
              <a:solidFill>
                <a:schemeClr val="tx2"/>
              </a:solidFill>
              <a:latin typeface="Nunito" charset="0"/>
              <a:ea typeface="Nunito" charset="0"/>
              <a:cs typeface="Nunito" charset="0"/>
            </a:endParaRPr>
          </a:p>
        </p:txBody>
      </p:sp>
      <p:sp>
        <p:nvSpPr>
          <p:cNvPr id="21" name="TextBox 20"/>
          <p:cNvSpPr txBox="1"/>
          <p:nvPr/>
        </p:nvSpPr>
        <p:spPr>
          <a:xfrm>
            <a:off x="9472779" y="7905774"/>
            <a:ext cx="2904962" cy="1323439"/>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smtClean="0">
                <a:solidFill>
                  <a:schemeClr val="tx2"/>
                </a:solidFill>
                <a:latin typeface="Nunito" charset="0"/>
                <a:ea typeface="Nunito" charset="0"/>
                <a:cs typeface="Nunito" charset="0"/>
              </a:rPr>
              <a:t>Delete</a:t>
            </a:r>
            <a:r>
              <a:rPr lang="en-US" sz="4000" spc="300" dirty="0">
                <a:solidFill>
                  <a:schemeClr val="tx2"/>
                </a:solidFill>
                <a:latin typeface="Nunito" charset="0"/>
                <a:ea typeface="Nunito" charset="0"/>
                <a:cs typeface="Nunito" charset="0"/>
              </a:rPr>
              <a:t>()</a:t>
            </a:r>
          </a:p>
          <a:p>
            <a:pPr marL="571500" indent="-571500">
              <a:buFont typeface="Wingdings" panose="05000000000000000000" pitchFamily="2" charset="2"/>
              <a:buChar char="v"/>
            </a:pPr>
            <a:endParaRPr lang="en-US" sz="4000" spc="300" dirty="0">
              <a:solidFill>
                <a:schemeClr val="tx2"/>
              </a:solidFill>
              <a:latin typeface="Nunito" charset="0"/>
              <a:ea typeface="Nunito" charset="0"/>
              <a:cs typeface="Nunito" charset="0"/>
            </a:endParaRPr>
          </a:p>
        </p:txBody>
      </p:sp>
      <p:sp>
        <p:nvSpPr>
          <p:cNvPr id="22" name="TextBox 21"/>
          <p:cNvSpPr txBox="1"/>
          <p:nvPr/>
        </p:nvSpPr>
        <p:spPr>
          <a:xfrm>
            <a:off x="9514892" y="4805017"/>
            <a:ext cx="5024148" cy="2246769"/>
          </a:xfrm>
          <a:prstGeom prst="rect">
            <a:avLst/>
          </a:prstGeom>
          <a:noFill/>
        </p:spPr>
        <p:txBody>
          <a:bodyPr wrap="square" rtlCol="0">
            <a:spAutoFit/>
          </a:bodyPr>
          <a:lstStyle/>
          <a:p>
            <a:pPr>
              <a:lnSpc>
                <a:spcPts val="4200"/>
              </a:lnSpc>
            </a:pPr>
            <a:r>
              <a:rPr lang="en-US" sz="3000" dirty="0" smtClean="0">
                <a:solidFill>
                  <a:schemeClr val="tx2"/>
                </a:solidFill>
                <a:latin typeface="Nunito" charset="0"/>
                <a:ea typeface="Nunito" charset="0"/>
                <a:cs typeface="Nunito" charset="0"/>
              </a:rPr>
              <a:t>Lit le RFID de la carte </a:t>
            </a:r>
            <a:r>
              <a:rPr lang="en-US" sz="3000" dirty="0" err="1" smtClean="0">
                <a:solidFill>
                  <a:schemeClr val="tx2"/>
                </a:solidFill>
                <a:latin typeface="Nunito" charset="0"/>
                <a:ea typeface="Nunito" charset="0"/>
                <a:cs typeface="Nunito" charset="0"/>
              </a:rPr>
              <a:t>puis</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l’affiche</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dans</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l’entry</a:t>
            </a:r>
            <a:r>
              <a:rPr lang="en-US" sz="3000" dirty="0" smtClean="0">
                <a:solidFill>
                  <a:schemeClr val="tx2"/>
                </a:solidFill>
                <a:latin typeface="Nunito" charset="0"/>
                <a:ea typeface="Nunito" charset="0"/>
                <a:cs typeface="Nunito" charset="0"/>
              </a:rPr>
              <a:t> RFID. </a:t>
            </a:r>
            <a:r>
              <a:rPr lang="en-US" sz="3000" dirty="0" err="1" smtClean="0">
                <a:solidFill>
                  <a:schemeClr val="tx2"/>
                </a:solidFill>
                <a:latin typeface="Nunito" charset="0"/>
                <a:ea typeface="Nunito" charset="0"/>
                <a:cs typeface="Nunito" charset="0"/>
              </a:rPr>
              <a:t>Utilisé</a:t>
            </a:r>
            <a:r>
              <a:rPr lang="en-US" sz="3000" dirty="0" smtClean="0">
                <a:solidFill>
                  <a:schemeClr val="tx2"/>
                </a:solidFill>
                <a:latin typeface="Nunito" charset="0"/>
                <a:ea typeface="Nunito" charset="0"/>
                <a:cs typeface="Nunito" charset="0"/>
              </a:rPr>
              <a:t> </a:t>
            </a:r>
            <a:r>
              <a:rPr lang="en-US" sz="3000" dirty="0" err="1" smtClean="0">
                <a:solidFill>
                  <a:schemeClr val="tx2"/>
                </a:solidFill>
                <a:latin typeface="Nunito" charset="0"/>
                <a:ea typeface="Nunito" charset="0"/>
                <a:cs typeface="Nunito" charset="0"/>
              </a:rPr>
              <a:t>lors</a:t>
            </a:r>
            <a:r>
              <a:rPr lang="en-US" sz="3000" dirty="0" smtClean="0">
                <a:solidFill>
                  <a:schemeClr val="tx2"/>
                </a:solidFill>
                <a:latin typeface="Nunito" charset="0"/>
                <a:ea typeface="Nunito" charset="0"/>
                <a:cs typeface="Nunito" charset="0"/>
              </a:rPr>
              <a:t> du </a:t>
            </a:r>
            <a:r>
              <a:rPr lang="en-US" sz="3000" dirty="0" err="1" smtClean="0">
                <a:solidFill>
                  <a:schemeClr val="tx2"/>
                </a:solidFill>
                <a:latin typeface="Nunito" charset="0"/>
                <a:ea typeface="Nunito" charset="0"/>
                <a:cs typeface="Nunito" charset="0"/>
              </a:rPr>
              <a:t>changement</a:t>
            </a:r>
            <a:r>
              <a:rPr lang="en-US" sz="3000" dirty="0" smtClean="0">
                <a:solidFill>
                  <a:schemeClr val="tx2"/>
                </a:solidFill>
                <a:latin typeface="Nunito" charset="0"/>
                <a:ea typeface="Nunito" charset="0"/>
                <a:cs typeface="Nunito" charset="0"/>
              </a:rPr>
              <a:t> de la carte d’un </a:t>
            </a:r>
            <a:r>
              <a:rPr lang="en-US" sz="3000" dirty="0" err="1" smtClean="0">
                <a:solidFill>
                  <a:schemeClr val="tx2"/>
                </a:solidFill>
                <a:latin typeface="Nunito" charset="0"/>
                <a:ea typeface="Nunito" charset="0"/>
                <a:cs typeface="Nunito" charset="0"/>
              </a:rPr>
              <a:t>utilisateur</a:t>
            </a:r>
            <a:r>
              <a:rPr lang="en-US" sz="3000" dirty="0">
                <a:solidFill>
                  <a:schemeClr val="tx2"/>
                </a:solidFill>
                <a:latin typeface="Nunito" charset="0"/>
                <a:ea typeface="Nunito" charset="0"/>
                <a:cs typeface="Nunito" charset="0"/>
              </a:rPr>
              <a:t>.</a:t>
            </a:r>
          </a:p>
        </p:txBody>
      </p:sp>
      <p:sp>
        <p:nvSpPr>
          <p:cNvPr id="23" name="TextBox 22"/>
          <p:cNvSpPr txBox="1"/>
          <p:nvPr/>
        </p:nvSpPr>
        <p:spPr>
          <a:xfrm>
            <a:off x="9514892" y="3792481"/>
            <a:ext cx="4015843" cy="1323439"/>
          </a:xfrm>
          <a:prstGeom prst="rect">
            <a:avLst/>
          </a:prstGeom>
          <a:noFill/>
        </p:spPr>
        <p:txBody>
          <a:bodyPr wrap="none" rtlCol="0">
            <a:spAutoFit/>
          </a:bodyPr>
          <a:lstStyle/>
          <a:p>
            <a:pPr marL="571500" indent="-571500">
              <a:buFont typeface="Wingdings" panose="05000000000000000000" pitchFamily="2" charset="2"/>
              <a:buChar char="v"/>
            </a:pPr>
            <a:r>
              <a:rPr lang="en-US" sz="4000" spc="300" dirty="0" err="1">
                <a:solidFill>
                  <a:schemeClr val="tx2"/>
                </a:solidFill>
                <a:latin typeface="Nunito" charset="0"/>
                <a:ea typeface="Nunito" charset="0"/>
                <a:cs typeface="Nunito" charset="0"/>
              </a:rPr>
              <a:t>ModifRFID</a:t>
            </a:r>
            <a:r>
              <a:rPr lang="en-US" sz="4000" spc="300" dirty="0">
                <a:solidFill>
                  <a:schemeClr val="tx2"/>
                </a:solidFill>
                <a:latin typeface="Nunito" charset="0"/>
                <a:ea typeface="Nunito" charset="0"/>
                <a:cs typeface="Nunito" charset="0"/>
              </a:rPr>
              <a:t>()</a:t>
            </a:r>
          </a:p>
          <a:p>
            <a:pPr marL="571500" indent="-571500">
              <a:buFont typeface="Wingdings" panose="05000000000000000000" pitchFamily="2" charset="2"/>
              <a:buChar char="v"/>
            </a:pPr>
            <a:endParaRPr lang="en-US" sz="4000" spc="300" dirty="0">
              <a:solidFill>
                <a:schemeClr val="tx2"/>
              </a:solidFill>
              <a:latin typeface="Nunito" charset="0"/>
              <a:ea typeface="Nunito" charset="0"/>
              <a:cs typeface="Nunito" charset="0"/>
            </a:endParaRPr>
          </a:p>
        </p:txBody>
      </p:sp>
      <p:sp>
        <p:nvSpPr>
          <p:cNvPr id="39" name="TextBox 38"/>
          <p:cNvSpPr txBox="1"/>
          <p:nvPr/>
        </p:nvSpPr>
        <p:spPr>
          <a:xfrm>
            <a:off x="7197836" y="1241274"/>
            <a:ext cx="10017487" cy="1323439"/>
          </a:xfrm>
          <a:prstGeom prst="rect">
            <a:avLst/>
          </a:prstGeom>
          <a:noFill/>
        </p:spPr>
        <p:txBody>
          <a:bodyPr wrap="none" rtlCol="0">
            <a:spAutoFit/>
          </a:bodyPr>
          <a:lstStyle/>
          <a:p>
            <a:pPr algn="ctr"/>
            <a:r>
              <a:rPr lang="en-US" sz="8000" b="1" spc="600" dirty="0" smtClean="0">
                <a:latin typeface="Nunito Light" charset="0"/>
                <a:ea typeface="Nunito Light" charset="0"/>
                <a:cs typeface="Nunito Light" charset="0"/>
              </a:rPr>
              <a:t>Les </a:t>
            </a:r>
            <a:r>
              <a:rPr lang="en-US" sz="8000" b="1" spc="600" dirty="0" err="1" smtClean="0">
                <a:latin typeface="Nunito Light" charset="0"/>
                <a:ea typeface="Nunito Light" charset="0"/>
                <a:cs typeface="Nunito Light" charset="0"/>
              </a:rPr>
              <a:t>Fonctions</a:t>
            </a:r>
            <a:r>
              <a:rPr lang="en-US" sz="8000" b="1" spc="600" dirty="0" smtClean="0">
                <a:latin typeface="Nunito Light" charset="0"/>
                <a:ea typeface="Nunito Light" charset="0"/>
                <a:cs typeface="Nunito Light" charset="0"/>
              </a:rPr>
              <a:t> </a:t>
            </a:r>
            <a:r>
              <a:rPr lang="en-US" sz="8000" b="1" spc="600" dirty="0" err="1" smtClean="0">
                <a:latin typeface="Nunito Light" charset="0"/>
                <a:ea typeface="Nunito Light" charset="0"/>
                <a:cs typeface="Nunito Light" charset="0"/>
              </a:rPr>
              <a:t>clés</a:t>
            </a:r>
            <a:endParaRPr lang="en-US" sz="8000" b="1" spc="600" dirty="0">
              <a:latin typeface="Nunito Light" charset="0"/>
              <a:ea typeface="Nunito Light" charset="0"/>
              <a:cs typeface="Nunito Light" charset="0"/>
            </a:endParaRPr>
          </a:p>
        </p:txBody>
      </p:sp>
    </p:spTree>
    <p:extLst>
      <p:ext uri="{BB962C8B-B14F-4D97-AF65-F5344CB8AC3E}">
        <p14:creationId xmlns:p14="http://schemas.microsoft.com/office/powerpoint/2010/main" val="582702935"/>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29086</TotalTime>
  <Words>725</Words>
  <Application>Microsoft Office PowerPoint</Application>
  <PresentationFormat>Personnalisé</PresentationFormat>
  <Paragraphs>102</Paragraphs>
  <Slides>17</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Lato Light</vt:lpstr>
      <vt:lpstr>Nunito</vt:lpstr>
      <vt:lpstr>Nunito Light</vt:lpstr>
      <vt:lpstr>Nunito Regular</vt:lpstr>
      <vt:lpstr>Wingdings</vt:lpstr>
      <vt:lpstr>Default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Thibault</cp:lastModifiedBy>
  <cp:revision>5796</cp:revision>
  <cp:lastPrinted>2018-05-31T19:56:21Z</cp:lastPrinted>
  <dcterms:created xsi:type="dcterms:W3CDTF">2014-11-12T21:47:38Z</dcterms:created>
  <dcterms:modified xsi:type="dcterms:W3CDTF">2018-05-31T21:11:04Z</dcterms:modified>
  <cp:category/>
</cp:coreProperties>
</file>