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7" r:id="rId3"/>
    <p:sldId id="365" r:id="rId4"/>
    <p:sldId id="366" r:id="rId5"/>
    <p:sldId id="358" r:id="rId6"/>
    <p:sldId id="367" r:id="rId7"/>
    <p:sldId id="368" r:id="rId8"/>
    <p:sldId id="369" r:id="rId9"/>
    <p:sldId id="370" r:id="rId10"/>
    <p:sldId id="371" r:id="rId11"/>
    <p:sldId id="372" r:id="rId12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 chatzi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A8322D"/>
    <a:srgbClr val="3D12F6"/>
    <a:srgbClr val="9933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88221" autoAdjust="0"/>
  </p:normalViewPr>
  <p:slideViewPr>
    <p:cSldViewPr snapToGrid="0" snapToObjects="1">
      <p:cViewPr varScale="1">
        <p:scale>
          <a:sx n="98" d="100"/>
          <a:sy n="98" d="100"/>
        </p:scale>
        <p:origin x="1614" y="5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587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2" cy="49587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D30FD215-D908-4CD1-B996-505F24198FB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812"/>
            <a:ext cx="2945862" cy="49587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5" y="9430812"/>
            <a:ext cx="2945862" cy="49587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9EA78163-3F39-40AC-A2F4-34043D57C9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63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24.04.2024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3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3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004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/>
              <a:t>hourglassing</a:t>
            </a:r>
            <a:r>
              <a:rPr lang="en-US" dirty="0"/>
              <a:t> energy to total or internal energy, should be around 5% not more + manual inspection</a:t>
            </a:r>
          </a:p>
          <a:p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abaqus</a:t>
            </a:r>
            <a:r>
              <a:rPr lang="en-US" dirty="0"/>
              <a:t> -&gt; </a:t>
            </a:r>
            <a:r>
              <a:rPr lang="en-US" i="1" dirty="0"/>
              <a:t>ALLAE</a:t>
            </a:r>
            <a:r>
              <a:rPr lang="en-US" dirty="0"/>
              <a:t> is the total energy dissipated as artificial strain energy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19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3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3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3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3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3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0" name="Picture 13" descr="ibk-logo_inv_ohne hintergrund Kopi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61" y="190869"/>
            <a:ext cx="1350589" cy="3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3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486229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29.04.2024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486229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486229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477693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477692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486228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1200" b="1" dirty="0"/>
              <a:t>Chair of </a:t>
            </a:r>
            <a:r>
              <a:rPr lang="de-CH" sz="1200" b="1" dirty="0" err="1"/>
              <a:t>Structural</a:t>
            </a:r>
            <a:r>
              <a:rPr lang="de-CH" sz="1200" b="1" dirty="0"/>
              <a:t> </a:t>
            </a:r>
            <a:r>
              <a:rPr lang="de-CH" sz="1200" b="1" dirty="0" err="1"/>
              <a:t>Mechanics</a:t>
            </a:r>
            <a:r>
              <a:rPr lang="de-CH" sz="1200" b="1" dirty="0"/>
              <a:t> &amp; Monitoring</a:t>
            </a:r>
            <a:endParaRPr lang="de-CH" sz="1200" dirty="0"/>
          </a:p>
        </p:txBody>
      </p:sp>
      <p:pic>
        <p:nvPicPr>
          <p:cNvPr id="15" name="Picture 13" descr="ibk-logo_inv_ohne hintergrund Kopi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61" y="190869"/>
            <a:ext cx="1350589" cy="3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3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qLlpLFV53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engineering.ucsb.edu/~tshugar/GET_STARTED.pdf?fbclid=IwAR2MQTzCTISqdPuM4D3PiDwXk9oVTBqZWXJUvMccVPYsd1kKPwPOZcnq07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rlesungen.ethz.ch/Vorlesungsverzeichnis/lerneinheit.view?lerneinheitId=173227&amp;semkez=2023W&amp;ansicht=LEHRVERANSTALTUNGEN&amp;lang=e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23850" y="4735078"/>
            <a:ext cx="8496300" cy="1502210"/>
          </a:xfrm>
        </p:spPr>
        <p:txBody>
          <a:bodyPr/>
          <a:lstStyle/>
          <a:p>
            <a:endParaRPr lang="de-CH" sz="1400" dirty="0"/>
          </a:p>
          <a:p>
            <a:r>
              <a:rPr lang="de-CH" sz="1400" dirty="0"/>
              <a:t>Konstantinos Vlachas</a:t>
            </a:r>
          </a:p>
          <a:p>
            <a:r>
              <a:rPr lang="de-CH" sz="1400" dirty="0"/>
              <a:t>Institute of Structural Engineering (IBK)</a:t>
            </a:r>
          </a:p>
          <a:p>
            <a:r>
              <a:rPr lang="de-CH" sz="1400" dirty="0"/>
              <a:t>Department of Civil, Environmental, and Geomatic Engineering (DBAUG)</a:t>
            </a:r>
          </a:p>
          <a:p>
            <a:r>
              <a:rPr lang="de-CH" sz="1400" dirty="0"/>
              <a:t>ETH Zürich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306078"/>
          </a:xfrm>
        </p:spPr>
        <p:txBody>
          <a:bodyPr anchor="ctr"/>
          <a:lstStyle/>
          <a:p>
            <a:pPr algn="ctr"/>
            <a:r>
              <a:rPr lang="en-US" dirty="0"/>
              <a:t>Method of Finite Elements I</a:t>
            </a:r>
            <a:br>
              <a:rPr lang="en-US" dirty="0"/>
            </a:br>
            <a:r>
              <a:rPr lang="en-US" dirty="0"/>
              <a:t>Shear locking and Hourglassing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en-US" sz="2400" dirty="0" err="1"/>
              <a:t>Hourglassing</a:t>
            </a:r>
            <a:r>
              <a:rPr lang="en-US" sz="2400" dirty="0"/>
              <a:t> - Examples</a:t>
            </a:r>
            <a:endParaRPr lang="de-CH" sz="240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3B85F-24CD-C5CC-052F-70A350C3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2" y="1149662"/>
            <a:ext cx="8402615" cy="3610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73E60F-B931-B818-A6CA-71A609685AB7}"/>
              </a:ext>
            </a:extLst>
          </p:cNvPr>
          <p:cNvSpPr txBox="1"/>
          <p:nvPr/>
        </p:nvSpPr>
        <p:spPr>
          <a:xfrm>
            <a:off x="323850" y="5028805"/>
            <a:ext cx="3450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Youtube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8128706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en-US" sz="2400" dirty="0" err="1"/>
              <a:t>Hourglassing</a:t>
            </a:r>
            <a:r>
              <a:rPr lang="en-US" sz="2400" dirty="0"/>
              <a:t> - Examples</a:t>
            </a:r>
            <a:endParaRPr lang="de-CH" sz="240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23B39-0185-708D-8278-23AF5948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818263"/>
            <a:ext cx="7877175" cy="1790700"/>
          </a:xfrm>
          <a:prstGeom prst="rect">
            <a:avLst/>
          </a:prstGeom>
        </p:spPr>
      </p:pic>
      <p:pic>
        <p:nvPicPr>
          <p:cNvPr id="11" name="Picture 10" descr="A green rectangular object with red circles&#10;&#10;Description automatically generated">
            <a:extLst>
              <a:ext uri="{FF2B5EF4-FFF2-40B4-BE49-F238E27FC236}">
                <a16:creationId xmlns:a16="http://schemas.microsoft.com/office/drawing/2014/main" id="{75092516-ED2D-CEC5-01B8-065B49FD4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5" y="2660765"/>
            <a:ext cx="2961464" cy="2744983"/>
          </a:xfrm>
          <a:prstGeom prst="rect">
            <a:avLst/>
          </a:prstGeom>
        </p:spPr>
      </p:pic>
      <p:pic>
        <p:nvPicPr>
          <p:cNvPr id="8" name="Picture 7" descr="A blue and green grid with white text&#10;&#10;Description automatically generated">
            <a:extLst>
              <a:ext uri="{FF2B5EF4-FFF2-40B4-BE49-F238E27FC236}">
                <a16:creationId xmlns:a16="http://schemas.microsoft.com/office/drawing/2014/main" id="{0E6EF5B7-F7EC-AAC9-5D65-7C6C9536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30" y="2696530"/>
            <a:ext cx="4700071" cy="28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800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5FCB4D-D730-63F1-B05B-0FBF0068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52196"/>
            <a:ext cx="5334000" cy="30765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de-CH" dirty="0"/>
              <a:t>Problem Setting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5214026" y="1945071"/>
            <a:ext cx="360612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Cantilever beam under a point load at its free end.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Classic test to assess the influence of :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- the </a:t>
            </a:r>
            <a:r>
              <a:rPr lang="en-US" sz="1600" dirty="0"/>
              <a:t>order of the element</a:t>
            </a:r>
            <a:br>
              <a:rPr lang="en-US" sz="1600" dirty="0"/>
            </a:br>
            <a:r>
              <a:rPr lang="en-US" sz="1600" dirty="0"/>
              <a:t>	- the element formulation</a:t>
            </a:r>
            <a:br>
              <a:rPr lang="en-US" sz="1600" dirty="0"/>
            </a:br>
            <a:r>
              <a:rPr lang="en-US" sz="1600" dirty="0"/>
              <a:t>	- the level of integration</a:t>
            </a:r>
            <a:endParaRPr lang="en-US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82D1A-6D26-8075-7F5C-C91050319DD4}"/>
              </a:ext>
            </a:extLst>
          </p:cNvPr>
          <p:cNvSpPr txBox="1"/>
          <p:nvPr/>
        </p:nvSpPr>
        <p:spPr>
          <a:xfrm>
            <a:off x="323850" y="5028805"/>
            <a:ext cx="300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Abaqus Documentation 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4310675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de-CH" dirty="0"/>
              <a:t>Discretization &amp; Element Formulation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7AF20-C378-BDAA-A2F2-240B77DB2D4A}"/>
              </a:ext>
            </a:extLst>
          </p:cNvPr>
          <p:cNvSpPr txBox="1"/>
          <p:nvPr/>
        </p:nvSpPr>
        <p:spPr>
          <a:xfrm>
            <a:off x="323850" y="1879591"/>
            <a:ext cx="23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Four different mesh densities</a:t>
            </a:r>
            <a:endParaRPr lang="LID4096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2B0331-DF71-AC82-C03C-569E9BE3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894640"/>
            <a:ext cx="6105525" cy="27146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BF7F2C-245F-AF67-3DEC-95B27A12BBF0}"/>
              </a:ext>
            </a:extLst>
          </p:cNvPr>
          <p:cNvSpPr txBox="1"/>
          <p:nvPr/>
        </p:nvSpPr>
        <p:spPr>
          <a:xfrm>
            <a:off x="476250" y="4008913"/>
            <a:ext cx="23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&amp; Quadratic elements</a:t>
            </a:r>
            <a:endParaRPr lang="LID4096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DA1A74-5ABF-64B7-8649-EB7E8D55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361210"/>
            <a:ext cx="2667000" cy="2038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0BB63A-60C1-5523-9748-D7864AABA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3537190"/>
            <a:ext cx="20955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62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de-CH" dirty="0"/>
              <a:t>Normalized Results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129DEE-29DF-9DA8-A477-A6CC501B5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58544"/>
              </p:ext>
            </p:extLst>
          </p:nvPr>
        </p:nvGraphicFramePr>
        <p:xfrm>
          <a:off x="1504381" y="3103669"/>
          <a:ext cx="7255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28">
                  <a:extLst>
                    <a:ext uri="{9D8B030D-6E8A-4147-A177-3AD203B41FA5}">
                      <a16:colId xmlns:a16="http://schemas.microsoft.com/office/drawing/2014/main" val="1804602807"/>
                    </a:ext>
                  </a:extLst>
                </a:gridCol>
                <a:gridCol w="1131817">
                  <a:extLst>
                    <a:ext uri="{9D8B030D-6E8A-4147-A177-3AD203B41FA5}">
                      <a16:colId xmlns:a16="http://schemas.microsoft.com/office/drawing/2014/main" val="2533119139"/>
                    </a:ext>
                  </a:extLst>
                </a:gridCol>
                <a:gridCol w="1303506">
                  <a:extLst>
                    <a:ext uri="{9D8B030D-6E8A-4147-A177-3AD203B41FA5}">
                      <a16:colId xmlns:a16="http://schemas.microsoft.com/office/drawing/2014/main" val="3759093780"/>
                    </a:ext>
                  </a:extLst>
                </a:gridCol>
                <a:gridCol w="1248305">
                  <a:extLst>
                    <a:ext uri="{9D8B030D-6E8A-4147-A177-3AD203B41FA5}">
                      <a16:colId xmlns:a16="http://schemas.microsoft.com/office/drawing/2014/main" val="2318912264"/>
                    </a:ext>
                  </a:extLst>
                </a:gridCol>
                <a:gridCol w="1451064">
                  <a:extLst>
                    <a:ext uri="{9D8B030D-6E8A-4147-A177-3AD203B41FA5}">
                      <a16:colId xmlns:a16="http://schemas.microsoft.com/office/drawing/2014/main" val="23892196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Mesh Density (Depth × Length)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286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1 × 6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 × 12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 × 12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 × 24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Linear shell</a:t>
                      </a:r>
                      <a:endParaRPr lang="LID4096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0.074</a:t>
                      </a:r>
                      <a:endParaRPr lang="LID4096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0.242</a:t>
                      </a:r>
                      <a:endParaRPr lang="LID4096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0.242</a:t>
                      </a:r>
                      <a:endParaRPr lang="LID4096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0.561</a:t>
                      </a:r>
                      <a:endParaRPr lang="LID4096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Quadratic shell</a:t>
                      </a:r>
                      <a:endParaRPr lang="LID4096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0.994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4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Linear solid</a:t>
                      </a:r>
                      <a:endParaRPr lang="LID4096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0.077</a:t>
                      </a:r>
                      <a:endParaRPr lang="LID4096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0.248</a:t>
                      </a:r>
                      <a:endParaRPr lang="LID4096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0.243</a:t>
                      </a:r>
                      <a:endParaRPr lang="LID4096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0.563</a:t>
                      </a:r>
                      <a:endParaRPr lang="LID4096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Quadratic solid</a:t>
                      </a:r>
                      <a:endParaRPr lang="LID4096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0.994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5348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BD29ADE-8D26-2033-6AF3-49525DB471F4}"/>
              </a:ext>
            </a:extLst>
          </p:cNvPr>
          <p:cNvSpPr/>
          <p:nvPr/>
        </p:nvSpPr>
        <p:spPr>
          <a:xfrm>
            <a:off x="3988340" y="1035696"/>
            <a:ext cx="47713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Linear elements underestimate deflection and are unusable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Finer meshes do not improve accuracy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It makes no difference how many elements are through the thickness of the beam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71D9803-F078-AFDA-2409-0258206B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99" y="1561439"/>
            <a:ext cx="3098456" cy="72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763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en-US" sz="2400" dirty="0"/>
              <a:t>Shear Locking in linear elements</a:t>
            </a:r>
            <a:endParaRPr lang="de-CH" sz="240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39861-D795-AA8A-402B-36930822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68238"/>
            <a:ext cx="5405126" cy="1353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3AACFE-46DD-2DB4-5411-2326AC09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825" y="1168238"/>
            <a:ext cx="2161598" cy="1353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C5657D-6FE6-26E9-D107-1B3C6519E416}"/>
              </a:ext>
            </a:extLst>
          </p:cNvPr>
          <p:cNvSpPr txBox="1"/>
          <p:nvPr/>
        </p:nvSpPr>
        <p:spPr>
          <a:xfrm>
            <a:off x="5728976" y="16576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instead of</a:t>
            </a:r>
            <a:endParaRPr lang="LID4096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0FB7E9-09DD-A4B5-6892-DAB10C47484A}"/>
              </a:ext>
            </a:extLst>
          </p:cNvPr>
          <p:cNvSpPr/>
          <p:nvPr/>
        </p:nvSpPr>
        <p:spPr>
          <a:xfrm>
            <a:off x="323850" y="2845008"/>
            <a:ext cx="8496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At the Gauss integration points, the angle has changed, which indicates shear stress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This is incorrect: In pure bending, shear stresses should be zero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This spurious shear stress arises because the edges of the element cannot curve.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The strain energy creates shear deformations rather than the intended bending ones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+mj-lt"/>
              </a:rPr>
              <a:t>So, the total deflections are underestimated =&gt; </a:t>
            </a:r>
            <a:r>
              <a:rPr lang="en-US" sz="1600" b="1" i="1" dirty="0">
                <a:latin typeface="+mj-lt"/>
              </a:rPr>
              <a:t>the element is too stiff</a:t>
            </a:r>
          </a:p>
        </p:txBody>
      </p:sp>
    </p:spTree>
    <p:extLst>
      <p:ext uri="{BB962C8B-B14F-4D97-AF65-F5344CB8AC3E}">
        <p14:creationId xmlns:p14="http://schemas.microsoft.com/office/powerpoint/2010/main" val="7035526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0291A0A-64A1-3F37-24E0-9E679ADD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44" y="3278098"/>
            <a:ext cx="1981200" cy="19335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de-CH" sz="2400" dirty="0"/>
              <a:t>What to do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0FB7E9-09DD-A4B5-6892-DAB10C47484A}"/>
              </a:ext>
            </a:extLst>
          </p:cNvPr>
          <p:cNvSpPr/>
          <p:nvPr/>
        </p:nvSpPr>
        <p:spPr>
          <a:xfrm>
            <a:off x="323851" y="1123211"/>
            <a:ext cx="8496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Shear locking only affects the fully integrated, linear elements subjected to bending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Shear locking is not a problem for quadratic elements since their edges are able to curve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Use fully integrated, linear elements when the loads produce minimal bending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Use a different element type if you have doubts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Fully integrated, quadratic elements can also lock under complex stress states. However, they are very useful for modeling areas where there are local stress concentrations.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Consider using Reduced Integration elements</a:t>
            </a:r>
            <a:endParaRPr lang="en-US" sz="1600" b="1" i="1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019CE0-4A3D-57D5-8C44-100FAE02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344" y="3392832"/>
            <a:ext cx="22383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810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de-CH" dirty="0"/>
              <a:t>Normalized Results (Reduced Integration)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129DEE-29DF-9DA8-A477-A6CC501B5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68091"/>
              </p:ext>
            </p:extLst>
          </p:nvPr>
        </p:nvGraphicFramePr>
        <p:xfrm>
          <a:off x="1504381" y="3103669"/>
          <a:ext cx="7255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28">
                  <a:extLst>
                    <a:ext uri="{9D8B030D-6E8A-4147-A177-3AD203B41FA5}">
                      <a16:colId xmlns:a16="http://schemas.microsoft.com/office/drawing/2014/main" val="1804602807"/>
                    </a:ext>
                  </a:extLst>
                </a:gridCol>
                <a:gridCol w="1131817">
                  <a:extLst>
                    <a:ext uri="{9D8B030D-6E8A-4147-A177-3AD203B41FA5}">
                      <a16:colId xmlns:a16="http://schemas.microsoft.com/office/drawing/2014/main" val="2533119139"/>
                    </a:ext>
                  </a:extLst>
                </a:gridCol>
                <a:gridCol w="1303506">
                  <a:extLst>
                    <a:ext uri="{9D8B030D-6E8A-4147-A177-3AD203B41FA5}">
                      <a16:colId xmlns:a16="http://schemas.microsoft.com/office/drawing/2014/main" val="3759093780"/>
                    </a:ext>
                  </a:extLst>
                </a:gridCol>
                <a:gridCol w="1248305">
                  <a:extLst>
                    <a:ext uri="{9D8B030D-6E8A-4147-A177-3AD203B41FA5}">
                      <a16:colId xmlns:a16="http://schemas.microsoft.com/office/drawing/2014/main" val="2318912264"/>
                    </a:ext>
                  </a:extLst>
                </a:gridCol>
                <a:gridCol w="1451064">
                  <a:extLst>
                    <a:ext uri="{9D8B030D-6E8A-4147-A177-3AD203B41FA5}">
                      <a16:colId xmlns:a16="http://schemas.microsoft.com/office/drawing/2014/main" val="23892196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Element</a:t>
                      </a:r>
                      <a:br>
                        <a:rPr lang="en-US" sz="1800" dirty="0"/>
                      </a:br>
                      <a:r>
                        <a:rPr lang="en-US" sz="1600" dirty="0"/>
                        <a:t>(with reduced int.)</a:t>
                      </a:r>
                      <a:endParaRPr lang="LID4096" sz="1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Mesh Density (Depth × Length)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286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1 × 6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 × 12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 × 12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 × 24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Linear shell</a:t>
                      </a:r>
                      <a:endParaRPr lang="LID4096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20.3</a:t>
                      </a:r>
                      <a:r>
                        <a:rPr lang="en-US" b="0" baseline="30000" dirty="0"/>
                        <a:t>*</a:t>
                      </a:r>
                      <a:endParaRPr lang="LID4096" b="0" baseline="30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1.308</a:t>
                      </a:r>
                      <a:endParaRPr lang="LID4096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1.051</a:t>
                      </a:r>
                      <a:endParaRPr lang="LID4096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1.012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Quadratic shell</a:t>
                      </a:r>
                      <a:endParaRPr lang="LID4096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4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Linear solid</a:t>
                      </a:r>
                      <a:endParaRPr lang="LID4096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70.1</a:t>
                      </a:r>
                      <a:r>
                        <a:rPr lang="en-US" b="0" baseline="30000" dirty="0"/>
                        <a:t>*</a:t>
                      </a:r>
                      <a:endParaRPr lang="LID4096" b="0" baseline="30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1.323</a:t>
                      </a:r>
                      <a:endParaRPr lang="LID4096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1.063</a:t>
                      </a:r>
                      <a:endParaRPr lang="LID4096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1.015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Quadratic solid</a:t>
                      </a:r>
                      <a:endParaRPr lang="LID4096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0.994</a:t>
                      </a:r>
                      <a:r>
                        <a:rPr lang="en-US" b="0" baseline="30000" dirty="0"/>
                        <a:t>**</a:t>
                      </a:r>
                      <a:endParaRPr lang="LID4096" b="0" baseline="30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</a:t>
                      </a:r>
                      <a:endParaRPr lang="LID4096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5348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BD29ADE-8D26-2033-6AF3-49525DB471F4}"/>
              </a:ext>
            </a:extLst>
          </p:cNvPr>
          <p:cNvSpPr/>
          <p:nvPr/>
        </p:nvSpPr>
        <p:spPr>
          <a:xfrm>
            <a:off x="3786143" y="1233465"/>
            <a:ext cx="50340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Cases *: no stiffness to resist the applied load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Case **:  Two elements through width are needed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Linear reduced-integration elements tend to be too flexible due to </a:t>
            </a:r>
            <a:r>
              <a:rPr lang="en-US" sz="1600" b="1" i="1" dirty="0" err="1">
                <a:latin typeface="+mj-lt"/>
              </a:rPr>
              <a:t>hourglassing</a:t>
            </a:r>
            <a:r>
              <a:rPr lang="en-US" sz="1600" dirty="0">
                <a:latin typeface="+mj-lt"/>
              </a:rPr>
              <a:t>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71D9803-F078-AFDA-2409-0258206B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99" y="1561439"/>
            <a:ext cx="3098456" cy="72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7523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en-US" sz="2400" dirty="0" err="1"/>
              <a:t>Hourglassing</a:t>
            </a:r>
            <a:endParaRPr lang="de-CH" sz="240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0FB7E9-09DD-A4B5-6892-DAB10C47484A}"/>
              </a:ext>
            </a:extLst>
          </p:cNvPr>
          <p:cNvSpPr/>
          <p:nvPr/>
        </p:nvSpPr>
        <p:spPr>
          <a:xfrm>
            <a:off x="323850" y="2280842"/>
            <a:ext cx="84963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The dotted visualization lines through the Gauss point, do not change in length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This means that all stress components are zero!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This bending mode is thus a zero-energy mode because no strain energy is generated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The element is unable to resist this type of deformation since it has no stiffness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 a coarse mesh, this zero-energy mode can propagate, producing meaningless results.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b="1" i="1" dirty="0">
                <a:latin typeface="+mj-lt"/>
              </a:rPr>
              <a:t>Here, at least four elements should be used through the thickness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en-US" sz="1600" dirty="0">
                <a:latin typeface="+mj-lt"/>
              </a:rPr>
              <a:t>Quadratic reduced-integration elements are not susceptible to locking and are generally the best choice (except in large-displacement, high-distortion simulations)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FC84C-7257-7670-7BC3-7DCA5102E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53216"/>
            <a:ext cx="56483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0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29.04.2024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en-US" sz="2400" dirty="0" err="1"/>
              <a:t>Hourglassing</a:t>
            </a:r>
            <a:r>
              <a:rPr lang="en-US" sz="2400" dirty="0"/>
              <a:t> - Examples</a:t>
            </a:r>
            <a:endParaRPr lang="de-CH" sz="240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A630CF-FDAC-E950-D723-AB9E76C5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4" y="1274323"/>
            <a:ext cx="8419571" cy="33487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021563-8656-29DE-BAB9-2CD25FE779F2}"/>
              </a:ext>
            </a:extLst>
          </p:cNvPr>
          <p:cNvSpPr txBox="1"/>
          <p:nvPr/>
        </p:nvSpPr>
        <p:spPr>
          <a:xfrm>
            <a:off x="323850" y="5028805"/>
            <a:ext cx="3450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Applied Finite Element Analysis, ETHZ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41950345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7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eth_praesentation_4zu3_ETH7</Template>
  <TotalTime>313</TotalTime>
  <Words>648</Words>
  <Application>Microsoft Office PowerPoint</Application>
  <PresentationFormat>On-screen Show (4:3)</PresentationFormat>
  <Paragraphs>138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eth_praesentation_4zu3_ETH7</vt:lpstr>
      <vt:lpstr>Method of Finite Elements I Shear locking and Hourglassing</vt:lpstr>
      <vt:lpstr>Problem Setting</vt:lpstr>
      <vt:lpstr>Discretization &amp; Element Formulation</vt:lpstr>
      <vt:lpstr>Normalized Results</vt:lpstr>
      <vt:lpstr>Shear Locking in linear elements</vt:lpstr>
      <vt:lpstr>What to do</vt:lpstr>
      <vt:lpstr>Normalized Results (Reduced Integration)</vt:lpstr>
      <vt:lpstr>Hourglassing</vt:lpstr>
      <vt:lpstr>Hourglassing - Examples</vt:lpstr>
      <vt:lpstr>Hourglassing - Examples</vt:lpstr>
      <vt:lpstr>Hourglassing -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Spiridonakos  Minas</dc:creator>
  <cp:lastModifiedBy>Βλάχας Κωνσταντίνος</cp:lastModifiedBy>
  <cp:revision>471</cp:revision>
  <cp:lastPrinted>2016-10-06T10:11:03Z</cp:lastPrinted>
  <dcterms:created xsi:type="dcterms:W3CDTF">2014-11-03T11:36:01Z</dcterms:created>
  <dcterms:modified xsi:type="dcterms:W3CDTF">2024-04-24T17:30:21Z</dcterms:modified>
</cp:coreProperties>
</file>