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4" r:id="rId9"/>
    <p:sldId id="363" r:id="rId10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 chatzi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A8322D"/>
    <a:srgbClr val="3D12F6"/>
    <a:srgbClr val="9933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88221" autoAdjust="0"/>
  </p:normalViewPr>
  <p:slideViewPr>
    <p:cSldViewPr snapToGrid="0" snapToObjects="1">
      <p:cViewPr>
        <p:scale>
          <a:sx n="100" d="100"/>
          <a:sy n="100" d="100"/>
        </p:scale>
        <p:origin x="60" y="-4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Stress at the stiffener top [MPa]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TRI3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Sheet1!$C$33:$C$38</c:f>
              <c:numCache>
                <c:formatCode>General</c:formatCode>
                <c:ptCount val="6"/>
                <c:pt idx="0">
                  <c:v>22.9</c:v>
                </c:pt>
                <c:pt idx="1">
                  <c:v>32.700000000000003</c:v>
                </c:pt>
                <c:pt idx="2">
                  <c:v>35.6</c:v>
                </c:pt>
                <c:pt idx="3">
                  <c:v>36.700000000000003</c:v>
                </c:pt>
                <c:pt idx="4">
                  <c:v>37.299999999999997</c:v>
                </c:pt>
                <c:pt idx="5">
                  <c:v>37.9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7C0-442E-B043-0B391100AB4F}"/>
            </c:ext>
          </c:extLst>
        </c:ser>
        <c:ser>
          <c:idx val="1"/>
          <c:order val="1"/>
          <c:tx>
            <c:strRef>
              <c:f>Sheet1!$D$32</c:f>
              <c:strCache>
                <c:ptCount val="1"/>
                <c:pt idx="0">
                  <c:v>TRI6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Sheet1!$D$33:$D$38</c:f>
              <c:numCache>
                <c:formatCode>General</c:formatCode>
                <c:ptCount val="6"/>
                <c:pt idx="0">
                  <c:v>37.799999999999997</c:v>
                </c:pt>
                <c:pt idx="1">
                  <c:v>38.1</c:v>
                </c:pt>
                <c:pt idx="2">
                  <c:v>38.1</c:v>
                </c:pt>
                <c:pt idx="3">
                  <c:v>38.1</c:v>
                </c:pt>
                <c:pt idx="4">
                  <c:v>38.1</c:v>
                </c:pt>
                <c:pt idx="5">
                  <c:v>38.1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7C0-442E-B043-0B391100AB4F}"/>
            </c:ext>
          </c:extLst>
        </c:ser>
        <c:ser>
          <c:idx val="2"/>
          <c:order val="2"/>
          <c:tx>
            <c:strRef>
              <c:f>Sheet1!$E$32</c:f>
              <c:strCache>
                <c:ptCount val="1"/>
                <c:pt idx="0">
                  <c:v>QUAD4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Sheet1!$E$33:$E$38</c:f>
              <c:numCache>
                <c:formatCode>General</c:formatCode>
                <c:ptCount val="6"/>
                <c:pt idx="0">
                  <c:v>37.4</c:v>
                </c:pt>
                <c:pt idx="1">
                  <c:v>38.1</c:v>
                </c:pt>
                <c:pt idx="2">
                  <c:v>38.1</c:v>
                </c:pt>
                <c:pt idx="3">
                  <c:v>38.1</c:v>
                </c:pt>
                <c:pt idx="4">
                  <c:v>38.1</c:v>
                </c:pt>
                <c:pt idx="5">
                  <c:v>38.1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7C0-442E-B043-0B391100AB4F}"/>
            </c:ext>
          </c:extLst>
        </c:ser>
        <c:ser>
          <c:idx val="3"/>
          <c:order val="3"/>
          <c:tx>
            <c:strRef>
              <c:f>Sheet1!$F$32</c:f>
              <c:strCache>
                <c:ptCount val="1"/>
                <c:pt idx="0">
                  <c:v>QUAD8</c:v>
                </c:pt>
              </c:strCache>
            </c:strRef>
          </c:tx>
          <c:spPr>
            <a:ln w="9525" cap="rnd">
              <a:solidFill>
                <a:srgbClr val="FFC000"/>
              </a:solidFill>
              <a:prstDash val="lg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Sheet1!$F$33:$F$38</c:f>
              <c:numCache>
                <c:formatCode>General</c:formatCode>
                <c:ptCount val="6"/>
                <c:pt idx="0">
                  <c:v>37.9</c:v>
                </c:pt>
                <c:pt idx="1">
                  <c:v>38.1</c:v>
                </c:pt>
                <c:pt idx="2">
                  <c:v>38.1</c:v>
                </c:pt>
                <c:pt idx="3">
                  <c:v>38.1</c:v>
                </c:pt>
                <c:pt idx="4">
                  <c:v>38.1</c:v>
                </c:pt>
                <c:pt idx="5">
                  <c:v>38.1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7C0-442E-B043-0B391100A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8554751"/>
        <c:axId val="1568551423"/>
      </c:scatterChart>
      <c:valAx>
        <c:axId val="1568554751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on stiffener height</a:t>
                </a:r>
                <a:endParaRPr lang="en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68551423"/>
        <c:crosses val="autoZero"/>
        <c:crossBetween val="midCat"/>
      </c:valAx>
      <c:valAx>
        <c:axId val="1568551423"/>
        <c:scaling>
          <c:orientation val="minMax"/>
          <c:min val="2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68554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Displacement in the middle span [mm]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TRI3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Sheet1!$C$4:$C$9</c:f>
              <c:numCache>
                <c:formatCode>General</c:formatCode>
                <c:ptCount val="6"/>
                <c:pt idx="0">
                  <c:v>0.16900000000000001</c:v>
                </c:pt>
                <c:pt idx="1">
                  <c:v>0.24199999999999999</c:v>
                </c:pt>
                <c:pt idx="2">
                  <c:v>0.26500000000000001</c:v>
                </c:pt>
                <c:pt idx="3">
                  <c:v>0.27500000000000002</c:v>
                </c:pt>
                <c:pt idx="4">
                  <c:v>0.28000000000000003</c:v>
                </c:pt>
                <c:pt idx="5">
                  <c:v>0.28699999999999998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5F-42FE-BA6D-A0C27B7B3E24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TRI6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Sheet1!$D$4:$D$9</c:f>
              <c:numCache>
                <c:formatCode>General</c:formatCode>
                <c:ptCount val="6"/>
                <c:pt idx="0">
                  <c:v>0.28599999999999998</c:v>
                </c:pt>
                <c:pt idx="1">
                  <c:v>0.28799999999999998</c:v>
                </c:pt>
                <c:pt idx="2">
                  <c:v>0.28799999999999998</c:v>
                </c:pt>
                <c:pt idx="3">
                  <c:v>0.28799999999999998</c:v>
                </c:pt>
                <c:pt idx="4">
                  <c:v>0.28799999999999998</c:v>
                </c:pt>
                <c:pt idx="5">
                  <c:v>0.28799999999999998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05F-42FE-BA6D-A0C27B7B3E24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QUAD4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0.28100000000000003</c:v>
                </c:pt>
                <c:pt idx="1">
                  <c:v>0.28599999999999998</c:v>
                </c:pt>
                <c:pt idx="2">
                  <c:v>0.28699999999999998</c:v>
                </c:pt>
                <c:pt idx="3">
                  <c:v>0.28799999999999998</c:v>
                </c:pt>
                <c:pt idx="4">
                  <c:v>0.28799999999999998</c:v>
                </c:pt>
                <c:pt idx="5">
                  <c:v>0.28899999999999998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05F-42FE-BA6D-A0C27B7B3E24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QUAD8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Sheet1!$F$4:$F$9</c:f>
              <c:numCache>
                <c:formatCode>General</c:formatCode>
                <c:ptCount val="6"/>
                <c:pt idx="0">
                  <c:v>0.28699999999999998</c:v>
                </c:pt>
                <c:pt idx="1">
                  <c:v>0.28799999999999998</c:v>
                </c:pt>
                <c:pt idx="2">
                  <c:v>0.28899999999999998</c:v>
                </c:pt>
                <c:pt idx="3">
                  <c:v>0.28899999999999998</c:v>
                </c:pt>
                <c:pt idx="4">
                  <c:v>0.28899999999999998</c:v>
                </c:pt>
                <c:pt idx="5">
                  <c:v>0.28899999999999998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05F-42FE-BA6D-A0C27B7B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2567999"/>
        <c:axId val="1512568415"/>
      </c:scatterChart>
      <c:valAx>
        <c:axId val="1512567999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on stiffener height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12568415"/>
        <c:crosses val="autoZero"/>
        <c:crossBetween val="midCat"/>
      </c:valAx>
      <c:valAx>
        <c:axId val="1512568415"/>
        <c:scaling>
          <c:orientation val="minMax"/>
          <c:max val="0.30000000000000004"/>
          <c:min val="0.1600000000000000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125679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Linear Bifurcation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Sheet1!$C$56</c:f>
              <c:strCache>
                <c:ptCount val="1"/>
                <c:pt idx="0">
                  <c:v>TRI3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Sheet1!$B$57:$B$62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Sheet1!$C$57:$C$62</c:f>
              <c:numCache>
                <c:formatCode>General</c:formatCode>
                <c:ptCount val="6"/>
                <c:pt idx="0">
                  <c:v>25.78</c:v>
                </c:pt>
                <c:pt idx="1">
                  <c:v>26.39</c:v>
                </c:pt>
                <c:pt idx="2">
                  <c:v>27.52</c:v>
                </c:pt>
                <c:pt idx="3">
                  <c:v>28.02</c:v>
                </c:pt>
                <c:pt idx="4">
                  <c:v>28.29</c:v>
                </c:pt>
                <c:pt idx="5">
                  <c:v>28.64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34-403D-B305-867B43280140}"/>
            </c:ext>
          </c:extLst>
        </c:ser>
        <c:ser>
          <c:idx val="1"/>
          <c:order val="1"/>
          <c:tx>
            <c:strRef>
              <c:f>Sheet1!$D$56</c:f>
              <c:strCache>
                <c:ptCount val="1"/>
                <c:pt idx="0">
                  <c:v>TRI6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Sheet1!$B$57:$B$62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Sheet1!$D$57:$D$62</c:f>
              <c:numCache>
                <c:formatCode>General</c:formatCode>
                <c:ptCount val="6"/>
                <c:pt idx="0">
                  <c:v>20.28</c:v>
                </c:pt>
                <c:pt idx="1">
                  <c:v>25.68</c:v>
                </c:pt>
                <c:pt idx="2">
                  <c:v>26.81</c:v>
                </c:pt>
                <c:pt idx="3">
                  <c:v>27.27</c:v>
                </c:pt>
                <c:pt idx="4">
                  <c:v>27.5</c:v>
                </c:pt>
                <c:pt idx="5">
                  <c:v>27.84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734-403D-B305-867B43280140}"/>
            </c:ext>
          </c:extLst>
        </c:ser>
        <c:ser>
          <c:idx val="2"/>
          <c:order val="2"/>
          <c:tx>
            <c:strRef>
              <c:f>Sheet1!$E$56</c:f>
              <c:strCache>
                <c:ptCount val="1"/>
                <c:pt idx="0">
                  <c:v>QUAD4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Sheet1!$B$57:$B$62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Sheet1!$E$57:$E$62</c:f>
              <c:numCache>
                <c:formatCode>General</c:formatCode>
                <c:ptCount val="6"/>
                <c:pt idx="0">
                  <c:v>25.22</c:v>
                </c:pt>
                <c:pt idx="1">
                  <c:v>27.53</c:v>
                </c:pt>
                <c:pt idx="2">
                  <c:v>27.78</c:v>
                </c:pt>
                <c:pt idx="3">
                  <c:v>28.09</c:v>
                </c:pt>
                <c:pt idx="4">
                  <c:v>28.3</c:v>
                </c:pt>
                <c:pt idx="5">
                  <c:v>28.61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734-403D-B305-867B43280140}"/>
            </c:ext>
          </c:extLst>
        </c:ser>
        <c:ser>
          <c:idx val="3"/>
          <c:order val="3"/>
          <c:tx>
            <c:strRef>
              <c:f>Sheet1!$F$56</c:f>
              <c:strCache>
                <c:ptCount val="1"/>
                <c:pt idx="0">
                  <c:v>QUAD8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Sheet1!$B$57:$B$62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Sheet1!$F$57:$F$62</c:f>
              <c:numCache>
                <c:formatCode>General</c:formatCode>
                <c:ptCount val="6"/>
                <c:pt idx="0">
                  <c:v>27.69</c:v>
                </c:pt>
                <c:pt idx="1">
                  <c:v>27.86</c:v>
                </c:pt>
                <c:pt idx="2">
                  <c:v>27.95</c:v>
                </c:pt>
                <c:pt idx="3">
                  <c:v>27.95</c:v>
                </c:pt>
                <c:pt idx="4">
                  <c:v>27.95</c:v>
                </c:pt>
                <c:pt idx="5">
                  <c:v>27.95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734-403D-B305-867B43280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0857823"/>
        <c:axId val="1620854911"/>
      </c:scatterChart>
      <c:valAx>
        <c:axId val="1620857823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on stiffener</a:t>
                </a:r>
                <a:r>
                  <a:rPr lang="en-US" baseline="0"/>
                  <a:t> height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20854911"/>
        <c:crosses val="autoZero"/>
        <c:crossBetween val="midCat"/>
      </c:valAx>
      <c:valAx>
        <c:axId val="1620854911"/>
        <c:scaling>
          <c:orientation val="minMax"/>
          <c:max val="30"/>
          <c:min val="2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eigenvalue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20857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D30FD215-D908-4CD1-B996-505F24198FB5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812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5" y="9430812"/>
            <a:ext cx="2945862" cy="49587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9EA78163-3F39-40AC-A2F4-34043D57C9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6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24.04.2023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3"/>
            <a:ext cx="2945659" cy="496412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004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3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3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3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3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3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61" y="190869"/>
            <a:ext cx="1350589" cy="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3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486229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24.04.2023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486229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486229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477693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477692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4000" y="6486228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1200" b="1" dirty="0"/>
              <a:t>Chair of </a:t>
            </a:r>
            <a:r>
              <a:rPr lang="de-CH" sz="1200" b="1" dirty="0" err="1"/>
              <a:t>Structural</a:t>
            </a:r>
            <a:r>
              <a:rPr lang="de-CH" sz="1200" b="1" dirty="0"/>
              <a:t> </a:t>
            </a:r>
            <a:r>
              <a:rPr lang="de-CH" sz="1200" b="1" dirty="0" err="1"/>
              <a:t>Mechanics</a:t>
            </a:r>
            <a:r>
              <a:rPr lang="de-CH" sz="1200" b="1" dirty="0"/>
              <a:t> &amp; Monitoring</a:t>
            </a:r>
            <a:endParaRPr lang="de-CH" sz="1200" dirty="0"/>
          </a:p>
        </p:txBody>
      </p:sp>
      <p:pic>
        <p:nvPicPr>
          <p:cNvPr id="15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61" y="190869"/>
            <a:ext cx="1350589" cy="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fe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850" y="4735078"/>
            <a:ext cx="8496300" cy="1502210"/>
          </a:xfrm>
        </p:spPr>
        <p:txBody>
          <a:bodyPr/>
          <a:lstStyle/>
          <a:p>
            <a:endParaRPr lang="de-CH" sz="1400" dirty="0"/>
          </a:p>
          <a:p>
            <a:r>
              <a:rPr lang="de-CH" sz="1400" dirty="0"/>
              <a:t>Konstantinos Vlachas</a:t>
            </a:r>
          </a:p>
          <a:p>
            <a:r>
              <a:rPr lang="de-CH" sz="1400" dirty="0"/>
              <a:t>Institute of Structural Engineering (IBK)</a:t>
            </a:r>
          </a:p>
          <a:p>
            <a:r>
              <a:rPr lang="de-CH" sz="1400" dirty="0"/>
              <a:t>Department of Civil, Environmental, and Geomatic Engineering (DBAUG)</a:t>
            </a:r>
          </a:p>
          <a:p>
            <a:r>
              <a:rPr lang="de-CH" sz="1400" dirty="0"/>
              <a:t>ETH Zürich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306078"/>
          </a:xfrm>
        </p:spPr>
        <p:txBody>
          <a:bodyPr anchor="ctr"/>
          <a:lstStyle/>
          <a:p>
            <a:pPr algn="ctr"/>
            <a:r>
              <a:rPr lang="en-US" dirty="0"/>
              <a:t>Method of Finite Elements I</a:t>
            </a:r>
            <a:br>
              <a:rPr lang="en-US" dirty="0"/>
            </a:br>
            <a:r>
              <a:rPr lang="en-US" dirty="0"/>
              <a:t>TRI vs QUAD case study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203BF-0F34-4775-A74B-C07BD3C3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60648"/>
            <a:ext cx="4130584" cy="3314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Problem Setting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4200524" y="1902141"/>
            <a:ext cx="461962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Plate in bending with a single stiffener on top.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Model that may be susceptible to shear locking (thanks to a stiffener).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Mesh with four different element types, with element size kept consistent for comparison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Compute deformations and stress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Evaluate </a:t>
            </a:r>
            <a:r>
              <a:rPr lang="en-US" sz="1600" dirty="0"/>
              <a:t>buckling</a:t>
            </a:r>
            <a:r>
              <a:rPr lang="en-US" sz="1600" dirty="0">
                <a:latin typeface="+mj-lt"/>
              </a:rPr>
              <a:t>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82D1A-6D26-8075-7F5C-C91050319DD4}"/>
              </a:ext>
            </a:extLst>
          </p:cNvPr>
          <p:cNvSpPr txBox="1"/>
          <p:nvPr/>
        </p:nvSpPr>
        <p:spPr>
          <a:xfrm>
            <a:off x="323850" y="4751806"/>
            <a:ext cx="300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3"/>
              </a:rPr>
              <a:t>Enterfea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31067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Maximal von Mises stress in the middle of the stiffener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047F4-0A98-7435-60A8-121E22D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97755"/>
            <a:ext cx="3809999" cy="2760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49D73C-0EEB-2949-797E-F0E5C05C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434869"/>
            <a:ext cx="3810000" cy="2886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0DB0E-1D56-D0BB-0496-AFF517A67B2D}"/>
              </a:ext>
            </a:extLst>
          </p:cNvPr>
          <p:cNvSpPr txBox="1"/>
          <p:nvPr/>
        </p:nvSpPr>
        <p:spPr>
          <a:xfrm>
            <a:off x="722361" y="4551542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Mesh of four-</a:t>
            </a:r>
            <a:r>
              <a:rPr lang="en-US" sz="1600" dirty="0" err="1"/>
              <a:t>noded</a:t>
            </a:r>
            <a:r>
              <a:rPr lang="en-US" sz="1600" dirty="0"/>
              <a:t> QUADs</a:t>
            </a:r>
            <a:endParaRPr lang="LID4096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031C7-BA2B-2DEA-6537-B7DE84EE0F11}"/>
              </a:ext>
            </a:extLst>
          </p:cNvPr>
          <p:cNvSpPr txBox="1"/>
          <p:nvPr/>
        </p:nvSpPr>
        <p:spPr>
          <a:xfrm>
            <a:off x="5704230" y="4564847"/>
            <a:ext cx="2566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Mesh of three-</a:t>
            </a:r>
            <a:r>
              <a:rPr lang="en-US" sz="1600" dirty="0" err="1"/>
              <a:t>noded</a:t>
            </a:r>
            <a:r>
              <a:rPr lang="en-US" sz="1600" dirty="0"/>
              <a:t> TRIs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035526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Maximal von Mises stress in the middle of the stiffener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9DCBFA-AC62-AC45-6E30-36E8D1CF1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39201"/>
              </p:ext>
            </p:extLst>
          </p:nvPr>
        </p:nvGraphicFramePr>
        <p:xfrm>
          <a:off x="1024593" y="1047750"/>
          <a:ext cx="7094813" cy="413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3165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Vertical Displacement in the stiffener middle span [mm]</a:t>
            </a:r>
            <a:br>
              <a:rPr lang="en-US" sz="2400" dirty="0"/>
            </a:b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858B01-DE00-C93A-DFF3-598EBC6AB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06666"/>
              </p:ext>
            </p:extLst>
          </p:nvPr>
        </p:nvGraphicFramePr>
        <p:xfrm>
          <a:off x="1177528" y="1099784"/>
          <a:ext cx="6788943" cy="4004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24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Eigenvalue analysis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BA1A02-0EAB-3768-CD22-83D554088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460737"/>
              </p:ext>
            </p:extLst>
          </p:nvPr>
        </p:nvGraphicFramePr>
        <p:xfrm>
          <a:off x="1533832" y="1320895"/>
          <a:ext cx="6076336" cy="378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458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6C2762-931E-519F-CE76-D02920FC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82213"/>
            <a:ext cx="3483804" cy="25898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42C0F-CB88-9202-DAC6-17AAA5E6F46B}"/>
              </a:ext>
            </a:extLst>
          </p:cNvPr>
          <p:cNvSpPr/>
          <p:nvPr/>
        </p:nvSpPr>
        <p:spPr>
          <a:xfrm>
            <a:off x="3097161" y="3347884"/>
            <a:ext cx="899652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Eigenvalue analysis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4061-CA5E-BD17-1F64-86975B5009E6}"/>
              </a:ext>
            </a:extLst>
          </p:cNvPr>
          <p:cNvSpPr txBox="1"/>
          <p:nvPr/>
        </p:nvSpPr>
        <p:spPr>
          <a:xfrm>
            <a:off x="323850" y="4118661"/>
            <a:ext cx="348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eigenvalue </a:t>
            </a:r>
            <a:br>
              <a:rPr lang="en-US" sz="1400" dirty="0"/>
            </a:br>
            <a:r>
              <a:rPr lang="en-US" sz="1400" dirty="0"/>
              <a:t>(QUAD8, 3 elements on stiff. height)</a:t>
            </a:r>
            <a:endParaRPr lang="LID4096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F713C6-166B-91EF-B87A-4CEF88FC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94" y="1482213"/>
            <a:ext cx="4684356" cy="2589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D7588-B5A5-3FA3-BF9A-6E64A6D4FA39}"/>
              </a:ext>
            </a:extLst>
          </p:cNvPr>
          <p:cNvSpPr txBox="1"/>
          <p:nvPr/>
        </p:nvSpPr>
        <p:spPr>
          <a:xfrm>
            <a:off x="4572000" y="4073146"/>
            <a:ext cx="348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eigenvalue </a:t>
            </a:r>
            <a:br>
              <a:rPr lang="en-US" sz="1400" dirty="0"/>
            </a:br>
            <a:r>
              <a:rPr lang="en-US" sz="1400" dirty="0"/>
              <a:t>(1 element on stiff. height)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498860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D42C0F-CB88-9202-DAC6-17AAA5E6F46B}"/>
              </a:ext>
            </a:extLst>
          </p:cNvPr>
          <p:cNvSpPr/>
          <p:nvPr/>
        </p:nvSpPr>
        <p:spPr>
          <a:xfrm>
            <a:off x="3097161" y="3347884"/>
            <a:ext cx="899652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en-US" sz="2400" dirty="0"/>
              <a:t>Node Averaging</a:t>
            </a:r>
            <a:endParaRPr lang="de-CH" sz="240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4061-CA5E-BD17-1F64-86975B5009E6}"/>
              </a:ext>
            </a:extLst>
          </p:cNvPr>
          <p:cNvSpPr txBox="1"/>
          <p:nvPr/>
        </p:nvSpPr>
        <p:spPr>
          <a:xfrm>
            <a:off x="748884" y="4894072"/>
            <a:ext cx="294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Stresses visualization</a:t>
            </a:r>
            <a:br>
              <a:rPr lang="en-US" sz="1400" dirty="0"/>
            </a:br>
            <a:r>
              <a:rPr lang="en-US" sz="1400" dirty="0"/>
              <a:t>(with post-processing)</a:t>
            </a:r>
            <a:endParaRPr lang="LID4096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D7588-B5A5-3FA3-BF9A-6E64A6D4FA39}"/>
              </a:ext>
            </a:extLst>
          </p:cNvPr>
          <p:cNvSpPr txBox="1"/>
          <p:nvPr/>
        </p:nvSpPr>
        <p:spPr>
          <a:xfrm>
            <a:off x="5147188" y="4894072"/>
            <a:ext cx="316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Stress visualization </a:t>
            </a:r>
            <a:br>
              <a:rPr lang="en-US" sz="1400" dirty="0"/>
            </a:br>
            <a:r>
              <a:rPr lang="en-US" sz="1400" dirty="0"/>
              <a:t>(without node averaging)</a:t>
            </a:r>
            <a:endParaRPr lang="LID4096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2B6F1-D854-E7C3-87CD-E31E9D18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9" y="2046770"/>
            <a:ext cx="3171825" cy="2914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6092ED-90EC-7E57-895A-8BBD01D1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89" y="2065820"/>
            <a:ext cx="3162300" cy="2876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1B71DE-2A88-EA89-D737-885A4CC86B0D}"/>
              </a:ext>
            </a:extLst>
          </p:cNvPr>
          <p:cNvSpPr txBox="1"/>
          <p:nvPr/>
        </p:nvSpPr>
        <p:spPr>
          <a:xfrm>
            <a:off x="323849" y="660470"/>
            <a:ext cx="849629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/>
              <a:t>The </a:t>
            </a:r>
            <a:r>
              <a:rPr lang="en-US" sz="1200" b="1" i="0" u="none" strike="noStrike" baseline="0" dirty="0"/>
              <a:t>stresses</a:t>
            </a:r>
            <a:r>
              <a:rPr lang="en-US" sz="1200" b="0" i="0" u="none" strike="noStrike" baseline="0" dirty="0"/>
              <a:t> computed in element-by-element fashion will </a:t>
            </a:r>
            <a:r>
              <a:rPr lang="en-US" sz="1200" b="1" i="0" u="none" strike="noStrike" baseline="0" dirty="0"/>
              <a:t>generally exhibit jumps between elements.</a:t>
            </a:r>
          </a:p>
          <a:p>
            <a:r>
              <a:rPr lang="en-US" sz="1200" b="0" i="0" u="none" strike="noStrike" baseline="0" dirty="0"/>
              <a:t>It is usually convenient to “smooth out” those jumps by computing </a:t>
            </a:r>
            <a:r>
              <a:rPr lang="en-US" sz="1200" b="1" u="none" strike="noStrike" baseline="0" dirty="0">
                <a:solidFill>
                  <a:srgbClr val="C00000"/>
                </a:solidFill>
              </a:rPr>
              <a:t>averaged nodal stresses. </a:t>
            </a:r>
            <a:br>
              <a:rPr lang="en-US" sz="1200" b="0" i="0" u="none" strike="noStrike" baseline="0" dirty="0"/>
            </a:br>
            <a:r>
              <a:rPr lang="en-US" sz="1200" b="0" i="0" u="none" strike="noStrike" baseline="0" dirty="0"/>
              <a:t>This averaging may be done in two ways:</a:t>
            </a:r>
          </a:p>
          <a:p>
            <a:endParaRPr lang="en-US" sz="500" b="0" i="0" u="none" strike="noStrike" baseline="0" dirty="0"/>
          </a:p>
          <a:p>
            <a:pPr marL="285750" indent="-285750">
              <a:buAutoNum type="romanUcParenBoth"/>
            </a:pPr>
            <a:r>
              <a:rPr lang="en-US" sz="1200" b="1" i="0" u="none" strike="noStrike" baseline="0" dirty="0"/>
              <a:t>Unweighted averaging</a:t>
            </a:r>
            <a:r>
              <a:rPr lang="en-US" sz="1200" b="0" i="0" u="none" strike="noStrike" baseline="0" dirty="0"/>
              <a:t>: assign same weight to all elements that meet at a node;</a:t>
            </a:r>
          </a:p>
          <a:p>
            <a:pPr marL="285750" indent="-285750">
              <a:buAutoNum type="romanUcParenBoth"/>
            </a:pPr>
            <a:endParaRPr lang="en-US" sz="500" b="1" i="0" u="none" strike="noStrike" baseline="0" dirty="0"/>
          </a:p>
          <a:p>
            <a:pPr marL="285750" indent="-285750">
              <a:buAutoNum type="romanUcParenBoth"/>
            </a:pPr>
            <a:r>
              <a:rPr lang="en-US" sz="1200" b="1" i="0" u="none" strike="noStrike" baseline="0" dirty="0"/>
              <a:t>Weighted averaging</a:t>
            </a:r>
            <a:r>
              <a:rPr lang="en-US" sz="1200" b="0" i="0" u="none" strike="noStrike" baseline="0" dirty="0"/>
              <a:t>: the weight assigned to element contributions depends on the stress component and the element geometry and possibly the element type.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8799771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203BF-0F34-4775-A74B-C07BD3C3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60648"/>
            <a:ext cx="4130584" cy="3314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24.04.2023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 of Finite Elements 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0" y="5503870"/>
            <a:ext cx="8496300" cy="659557"/>
          </a:xfrm>
          <a:solidFill>
            <a:srgbClr val="A8322D"/>
          </a:solidFill>
        </p:spPr>
        <p:txBody>
          <a:bodyPr/>
          <a:lstStyle/>
          <a:p>
            <a:r>
              <a:rPr lang="de-CH" dirty="0"/>
              <a:t>Learning Outcomes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23850" y="6135906"/>
            <a:ext cx="8496300" cy="42753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4200524" y="1902141"/>
            <a:ext cx="461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Main differences between elements &amp; how we study these differences.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Constant or Linear Strain Triangles are infamous for good reason.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QUAD elements are usually a good choice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Strongly encouraged to use similar case studies for your problems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Take mesh complexity, computational time &amp; convergence speed into account!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945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h_praesentation_4zu3_ETH7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eth_praesentation_4zu3_ETH7</Template>
  <TotalTime>235</TotalTime>
  <Words>396</Words>
  <Application>Microsoft Office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eth_praesentation_4zu3_ETH7</vt:lpstr>
      <vt:lpstr>Method of Finite Elements I TRI vs QUAD case study</vt:lpstr>
      <vt:lpstr>Problem Setting</vt:lpstr>
      <vt:lpstr>Maximal von Mises stress in the middle of the stiffener</vt:lpstr>
      <vt:lpstr>Maximal von Mises stress in the middle of the stiffener</vt:lpstr>
      <vt:lpstr>Vertical Displacement in the stiffener middle span [mm] </vt:lpstr>
      <vt:lpstr>Eigenvalue analysis</vt:lpstr>
      <vt:lpstr>Eigenvalue analysis</vt:lpstr>
      <vt:lpstr>Node Averaging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Spiridonakos  Minas</dc:creator>
  <cp:lastModifiedBy>Vlachas  Konstantinos</cp:lastModifiedBy>
  <cp:revision>374</cp:revision>
  <cp:lastPrinted>2016-10-06T10:11:03Z</cp:lastPrinted>
  <dcterms:created xsi:type="dcterms:W3CDTF">2014-11-03T11:36:01Z</dcterms:created>
  <dcterms:modified xsi:type="dcterms:W3CDTF">2023-04-24T13:36:21Z</dcterms:modified>
</cp:coreProperties>
</file>