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9" r:id="rId8"/>
    <p:sldId id="262" r:id="rId9"/>
    <p:sldId id="263" r:id="rId10"/>
    <p:sldId id="270" r:id="rId11"/>
    <p:sldId id="271" r:id="rId12"/>
    <p:sldId id="264" r:id="rId13"/>
    <p:sldId id="272" r:id="rId14"/>
    <p:sldId id="265" r:id="rId15"/>
    <p:sldId id="275" r:id="rId16"/>
    <p:sldId id="273" r:id="rId17"/>
    <p:sldId id="266" r:id="rId18"/>
    <p:sldId id="274"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7FDC9-B219-4DF3-B3F0-14CDEE0377F9}" type="datetimeFigureOut">
              <a:rPr lang="fr-FR" smtClean="0"/>
              <a:t>06/07/2022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866B-3C10-47A7-A825-27EC370E5C4B}" type="slidenum">
              <a:rPr lang="fr-FR" smtClean="0"/>
              <a:t>‹#›</a:t>
            </a:fld>
            <a:endParaRPr lang="fr-FR"/>
          </a:p>
        </p:txBody>
      </p:sp>
    </p:spTree>
    <p:extLst>
      <p:ext uri="{BB962C8B-B14F-4D97-AF65-F5344CB8AC3E}">
        <p14:creationId xmlns:p14="http://schemas.microsoft.com/office/powerpoint/2010/main" val="38181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EDC4E7A-49D4-4DC9-803F-B50650DB1ADE}" type="datetime1">
              <a:rPr lang="fr-FR" smtClean="0"/>
              <a:t>06/07/2022</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42317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C9FB29-2EE8-4F62-B13E-847D939F1BB1}" type="datetime1">
              <a:rPr lang="fr-FR" smtClean="0"/>
              <a:t>06/07/2022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325745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D629BB-B748-4393-83F2-EB97C3A11DBA}" type="datetime1">
              <a:rPr lang="fr-FR" smtClean="0"/>
              <a:t>06/07/2022</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747724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0649D8D-FC0C-44E7-BD0D-3727583F9DAE}" type="datetime1">
              <a:rPr lang="fr-FR" smtClean="0"/>
              <a:t>06/07/2022</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2400417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C649C-4B03-473A-8079-9BFE7126380E}" type="datetime1">
              <a:rPr lang="fr-FR" smtClean="0"/>
              <a:t>06/07/2022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36026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8B29D8-5FDD-4E68-916B-447F703FAC6F}" type="datetime1">
              <a:rPr lang="fr-FR" smtClean="0"/>
              <a:t>06/07/2022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956289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C2DC746-A639-4908-85A7-99A80AA808BB}" type="datetime1">
              <a:rPr lang="fr-FR" smtClean="0"/>
              <a:t>06/07/2022</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706692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7AB0ACC-CB40-4B91-A5F7-F8421644762F}" type="datetime1">
              <a:rPr lang="fr-FR" smtClean="0"/>
              <a:t>06/07/2022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01525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2A9F1FB-0728-4D98-9900-0248D8E9BD96}" type="datetime1">
              <a:rPr lang="fr-FR" smtClean="0"/>
              <a:t>06/07/2022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54510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2E727-C480-4705-9E3F-3AC745C2DFDC}" type="datetime1">
              <a:rPr lang="fr-FR" smtClean="0"/>
              <a:t>06/07/2022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694240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BC1704-A1CE-437E-9D63-4F2749789876}" type="datetime1">
              <a:rPr lang="fr-FR" smtClean="0"/>
              <a:t>06/07/2022</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403121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2027BD-8FC3-4729-8EE7-B51A0C3FDC8D}" type="datetime1">
              <a:rPr lang="fr-FR" smtClean="0"/>
              <a:t>06/07/2022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48418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E776E7-C76F-4FF6-8487-093B18AC3078}" type="datetime1">
              <a:rPr lang="fr-FR" smtClean="0"/>
              <a:t>06/07/2022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165217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CE3434-0A1C-4987-AC7D-DF7EE650F235}" type="datetime1">
              <a:rPr lang="fr-FR" smtClean="0"/>
              <a:t>06/07/2022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1055656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BD28A-20D1-465C-A4F9-A7030A89E6D7}" type="datetime1">
              <a:rPr lang="fr-FR" smtClean="0"/>
              <a:t>06/07/2022</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40394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B82E84-89BF-4EFE-A503-D081FEBDAA1B}" type="datetime1">
              <a:rPr lang="fr-FR" smtClean="0"/>
              <a:t>06/07/2022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2350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98F9A6-3A09-42B2-A42E-1D93D416E254}" type="datetime1">
              <a:rPr lang="fr-FR" smtClean="0"/>
              <a:t>06/07/2022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0CB8F90-FBE1-4DD5-9E74-218D1D1D6DF4}" type="slidenum">
              <a:rPr lang="fr-FR" smtClean="0"/>
              <a:t>‹#›</a:t>
            </a:fld>
            <a:endParaRPr lang="fr-FR"/>
          </a:p>
        </p:txBody>
      </p:sp>
    </p:spTree>
    <p:extLst>
      <p:ext uri="{BB962C8B-B14F-4D97-AF65-F5344CB8AC3E}">
        <p14:creationId xmlns:p14="http://schemas.microsoft.com/office/powerpoint/2010/main" val="324567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587F06A-0F0F-4D7E-9DAE-E6B8732E8149}" type="datetime1">
              <a:rPr lang="fr-FR" smtClean="0"/>
              <a:t>06/07/2022</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0CB8F90-FBE1-4DD5-9E74-218D1D1D6DF4}" type="slidenum">
              <a:rPr lang="fr-FR" smtClean="0"/>
              <a:t>‹#›</a:t>
            </a:fld>
            <a:endParaRPr lang="fr-FR"/>
          </a:p>
        </p:txBody>
      </p:sp>
    </p:spTree>
    <p:extLst>
      <p:ext uri="{BB962C8B-B14F-4D97-AF65-F5344CB8AC3E}">
        <p14:creationId xmlns:p14="http://schemas.microsoft.com/office/powerpoint/2010/main" val="2550708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CD16-094A-EC69-E337-8C7335D39A52}"/>
              </a:ext>
            </a:extLst>
          </p:cNvPr>
          <p:cNvSpPr>
            <a:spLocks noGrp="1"/>
          </p:cNvSpPr>
          <p:nvPr>
            <p:ph type="ctrTitle"/>
          </p:nvPr>
        </p:nvSpPr>
        <p:spPr/>
        <p:txBody>
          <a:bodyPr/>
          <a:lstStyle/>
          <a:p>
            <a:r>
              <a:rPr lang="fr-FR" b="1" i="0" dirty="0">
                <a:effectLst/>
                <a:latin typeface="Montserrat" panose="00000500000000000000" pitchFamily="2" charset="0"/>
              </a:rPr>
              <a:t>Réalisez le cadrage d’un projet IA</a:t>
            </a:r>
            <a:br>
              <a:rPr lang="fr-FR" b="1" i="0" dirty="0">
                <a:effectLst/>
                <a:latin typeface="Montserrat" panose="00000500000000000000" pitchFamily="2" charset="0"/>
              </a:rPr>
            </a:br>
            <a:endParaRPr lang="fr-FR" dirty="0"/>
          </a:p>
        </p:txBody>
      </p:sp>
      <p:sp>
        <p:nvSpPr>
          <p:cNvPr id="3" name="Subtitle 2">
            <a:extLst>
              <a:ext uri="{FF2B5EF4-FFF2-40B4-BE49-F238E27FC236}">
                <a16:creationId xmlns:a16="http://schemas.microsoft.com/office/drawing/2014/main" id="{FAD933F3-D946-D709-A3C0-94BC40C24423}"/>
              </a:ext>
            </a:extLst>
          </p:cNvPr>
          <p:cNvSpPr>
            <a:spLocks noGrp="1"/>
          </p:cNvSpPr>
          <p:nvPr>
            <p:ph type="subTitle" idx="1"/>
          </p:nvPr>
        </p:nvSpPr>
        <p:spPr/>
        <p:txBody>
          <a:bodyPr/>
          <a:lstStyle/>
          <a:p>
            <a:r>
              <a:rPr lang="fr-FR" dirty="0"/>
              <a:t>Formation Ingénieur IA – Projet 11</a:t>
            </a:r>
          </a:p>
        </p:txBody>
      </p:sp>
      <p:sp>
        <p:nvSpPr>
          <p:cNvPr id="4" name="Slide Number Placeholder 3">
            <a:extLst>
              <a:ext uri="{FF2B5EF4-FFF2-40B4-BE49-F238E27FC236}">
                <a16:creationId xmlns:a16="http://schemas.microsoft.com/office/drawing/2014/main" id="{76428975-1576-893E-FA80-B629E5FDB46E}"/>
              </a:ext>
            </a:extLst>
          </p:cNvPr>
          <p:cNvSpPr>
            <a:spLocks noGrp="1"/>
          </p:cNvSpPr>
          <p:nvPr>
            <p:ph type="sldNum" sz="quarter" idx="12"/>
          </p:nvPr>
        </p:nvSpPr>
        <p:spPr/>
        <p:txBody>
          <a:bodyPr/>
          <a:lstStyle/>
          <a:p>
            <a:fld id="{50CB8F90-FBE1-4DD5-9E74-218D1D1D6DF4}" type="slidenum">
              <a:rPr lang="fr-FR" smtClean="0"/>
              <a:t>1</a:t>
            </a:fld>
            <a:endParaRPr lang="fr-FR"/>
          </a:p>
        </p:txBody>
      </p:sp>
    </p:spTree>
    <p:extLst>
      <p:ext uri="{BB962C8B-B14F-4D97-AF65-F5344CB8AC3E}">
        <p14:creationId xmlns:p14="http://schemas.microsoft.com/office/powerpoint/2010/main" val="343567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9037-5846-A55C-D230-3B9088AAD807}"/>
              </a:ext>
            </a:extLst>
          </p:cNvPr>
          <p:cNvSpPr>
            <a:spLocks noGrp="1"/>
          </p:cNvSpPr>
          <p:nvPr>
            <p:ph type="title"/>
          </p:nvPr>
        </p:nvSpPr>
        <p:spPr>
          <a:xfrm>
            <a:off x="1154954" y="973668"/>
            <a:ext cx="10086532" cy="706964"/>
          </a:xfrm>
        </p:spPr>
        <p:txBody>
          <a:bodyPr/>
          <a:lstStyle/>
          <a:p>
            <a:r>
              <a:rPr lang="fr-FR" dirty="0"/>
              <a:t>Méthodes Agile: les principes</a:t>
            </a:r>
          </a:p>
        </p:txBody>
      </p:sp>
      <p:sp>
        <p:nvSpPr>
          <p:cNvPr id="3" name="Content Placeholder 2">
            <a:extLst>
              <a:ext uri="{FF2B5EF4-FFF2-40B4-BE49-F238E27FC236}">
                <a16:creationId xmlns:a16="http://schemas.microsoft.com/office/drawing/2014/main" id="{E84B6B7B-58FB-4DCE-9743-8AF1330A69A2}"/>
              </a:ext>
            </a:extLst>
          </p:cNvPr>
          <p:cNvSpPr>
            <a:spLocks noGrp="1"/>
          </p:cNvSpPr>
          <p:nvPr>
            <p:ph idx="1"/>
          </p:nvPr>
        </p:nvSpPr>
        <p:spPr>
          <a:xfrm>
            <a:off x="1252081" y="2482158"/>
            <a:ext cx="9687837" cy="3970646"/>
          </a:xfrm>
        </p:spPr>
        <p:txBody>
          <a:bodyPr>
            <a:normAutofit/>
          </a:bodyPr>
          <a:lstStyle/>
          <a:p>
            <a:pPr algn="ctr"/>
            <a:r>
              <a:rPr lang="fr-FR" sz="2000" dirty="0"/>
              <a:t>s’adapter aux besoins du client en aménageant la mission </a:t>
            </a:r>
          </a:p>
          <a:p>
            <a:pPr algn="ctr"/>
            <a:r>
              <a:rPr lang="fr-FR" sz="2000" dirty="0"/>
              <a:t>envoyer les livrables au client fréquemment afin de toujours en améliorer la qualité </a:t>
            </a:r>
          </a:p>
          <a:p>
            <a:pPr algn="ctr"/>
            <a:r>
              <a:rPr lang="fr-FR" sz="2000" dirty="0"/>
              <a:t>coopérer de façon permanente entre le client et les développeurs de logiciels pendant le projet </a:t>
            </a:r>
          </a:p>
          <a:p>
            <a:pPr algn="ctr"/>
            <a:r>
              <a:rPr lang="fr-FR" sz="2000" dirty="0"/>
              <a:t>travailler dans un cadre adapté, dans des bureaux correctement équipés et avec des personnes motivées afin d’atteindre les objectifs fixés </a:t>
            </a:r>
          </a:p>
          <a:p>
            <a:pPr algn="ctr"/>
            <a:r>
              <a:rPr lang="fr-FR" sz="2000" dirty="0"/>
              <a:t>mesurer régulièrement l’avancée des travaux </a:t>
            </a:r>
          </a:p>
          <a:p>
            <a:pPr algn="ctr"/>
            <a:r>
              <a:rPr lang="fr-FR" sz="2000" dirty="0"/>
              <a:t>avancer à un rythme constant mais raisonnable </a:t>
            </a:r>
          </a:p>
        </p:txBody>
      </p:sp>
      <p:sp>
        <p:nvSpPr>
          <p:cNvPr id="4" name="Slide Number Placeholder 3">
            <a:extLst>
              <a:ext uri="{FF2B5EF4-FFF2-40B4-BE49-F238E27FC236}">
                <a16:creationId xmlns:a16="http://schemas.microsoft.com/office/drawing/2014/main" id="{1F74CF56-8559-9747-12FE-1052FA7BDD50}"/>
              </a:ext>
            </a:extLst>
          </p:cNvPr>
          <p:cNvSpPr>
            <a:spLocks noGrp="1"/>
          </p:cNvSpPr>
          <p:nvPr>
            <p:ph type="sldNum" sz="quarter" idx="12"/>
          </p:nvPr>
        </p:nvSpPr>
        <p:spPr/>
        <p:txBody>
          <a:bodyPr/>
          <a:lstStyle/>
          <a:p>
            <a:fld id="{50CB8F90-FBE1-4DD5-9E74-218D1D1D6DF4}" type="slidenum">
              <a:rPr lang="fr-FR" smtClean="0"/>
              <a:t>10</a:t>
            </a:fld>
            <a:endParaRPr lang="fr-FR"/>
          </a:p>
        </p:txBody>
      </p:sp>
    </p:spTree>
    <p:extLst>
      <p:ext uri="{BB962C8B-B14F-4D97-AF65-F5344CB8AC3E}">
        <p14:creationId xmlns:p14="http://schemas.microsoft.com/office/powerpoint/2010/main" val="3436211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963B-C5D7-B7FD-991F-62CB4A7602C5}"/>
              </a:ext>
            </a:extLst>
          </p:cNvPr>
          <p:cNvSpPr>
            <a:spLocks noGrp="1"/>
          </p:cNvSpPr>
          <p:nvPr>
            <p:ph type="title"/>
          </p:nvPr>
        </p:nvSpPr>
        <p:spPr/>
        <p:txBody>
          <a:bodyPr/>
          <a:lstStyle/>
          <a:p>
            <a:r>
              <a:rPr lang="fr-FR" dirty="0"/>
              <a:t>Méthodes Agile: La méthode SCRUM</a:t>
            </a:r>
          </a:p>
        </p:txBody>
      </p:sp>
      <p:sp>
        <p:nvSpPr>
          <p:cNvPr id="4" name="Slide Number Placeholder 3">
            <a:extLst>
              <a:ext uri="{FF2B5EF4-FFF2-40B4-BE49-F238E27FC236}">
                <a16:creationId xmlns:a16="http://schemas.microsoft.com/office/drawing/2014/main" id="{84A0CEC8-355B-70C2-09E2-080D8738234C}"/>
              </a:ext>
            </a:extLst>
          </p:cNvPr>
          <p:cNvSpPr>
            <a:spLocks noGrp="1"/>
          </p:cNvSpPr>
          <p:nvPr>
            <p:ph type="sldNum" sz="quarter" idx="12"/>
          </p:nvPr>
        </p:nvSpPr>
        <p:spPr/>
        <p:txBody>
          <a:bodyPr/>
          <a:lstStyle/>
          <a:p>
            <a:fld id="{50CB8F90-FBE1-4DD5-9E74-218D1D1D6DF4}" type="slidenum">
              <a:rPr lang="fr-FR" smtClean="0"/>
              <a:t>11</a:t>
            </a:fld>
            <a:endParaRPr lang="fr-FR"/>
          </a:p>
        </p:txBody>
      </p:sp>
      <p:pic>
        <p:nvPicPr>
          <p:cNvPr id="6146" name="Picture 2">
            <a:extLst>
              <a:ext uri="{FF2B5EF4-FFF2-40B4-BE49-F238E27FC236}">
                <a16:creationId xmlns:a16="http://schemas.microsoft.com/office/drawing/2014/main" id="{B4768408-1817-5BEE-D422-0619CB7F1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974" y="2281238"/>
            <a:ext cx="8715375"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14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5D70-76B0-38FF-C92F-3EC2E3890EBA}"/>
              </a:ext>
            </a:extLst>
          </p:cNvPr>
          <p:cNvSpPr>
            <a:spLocks noGrp="1"/>
          </p:cNvSpPr>
          <p:nvPr>
            <p:ph type="title"/>
          </p:nvPr>
        </p:nvSpPr>
        <p:spPr/>
        <p:txBody>
          <a:bodyPr/>
          <a:lstStyle/>
          <a:p>
            <a:r>
              <a:rPr lang="fr-FR" dirty="0"/>
              <a:t>Description fonctionnelle: User Stories</a:t>
            </a:r>
          </a:p>
        </p:txBody>
      </p:sp>
      <p:sp>
        <p:nvSpPr>
          <p:cNvPr id="4" name="Slide Number Placeholder 3">
            <a:extLst>
              <a:ext uri="{FF2B5EF4-FFF2-40B4-BE49-F238E27FC236}">
                <a16:creationId xmlns:a16="http://schemas.microsoft.com/office/drawing/2014/main" id="{23AF4523-7A89-2D06-016E-3E1F7B02DEBD}"/>
              </a:ext>
            </a:extLst>
          </p:cNvPr>
          <p:cNvSpPr>
            <a:spLocks noGrp="1"/>
          </p:cNvSpPr>
          <p:nvPr>
            <p:ph type="sldNum" sz="quarter" idx="12"/>
          </p:nvPr>
        </p:nvSpPr>
        <p:spPr/>
        <p:txBody>
          <a:bodyPr/>
          <a:lstStyle/>
          <a:p>
            <a:fld id="{50CB8F90-FBE1-4DD5-9E74-218D1D1D6DF4}" type="slidenum">
              <a:rPr lang="fr-FR" smtClean="0"/>
              <a:t>12</a:t>
            </a:fld>
            <a:endParaRPr lang="fr-FR"/>
          </a:p>
        </p:txBody>
      </p:sp>
      <p:graphicFrame>
        <p:nvGraphicFramePr>
          <p:cNvPr id="6" name="Table 5">
            <a:extLst>
              <a:ext uri="{FF2B5EF4-FFF2-40B4-BE49-F238E27FC236}">
                <a16:creationId xmlns:a16="http://schemas.microsoft.com/office/drawing/2014/main" id="{AD7A168B-BFEC-AB52-F7FB-F999F47521A6}"/>
              </a:ext>
            </a:extLst>
          </p:cNvPr>
          <p:cNvGraphicFramePr>
            <a:graphicFrameLocks noGrp="1"/>
          </p:cNvGraphicFramePr>
          <p:nvPr>
            <p:extLst>
              <p:ext uri="{D42A27DB-BD31-4B8C-83A1-F6EECF244321}">
                <p14:modId xmlns:p14="http://schemas.microsoft.com/office/powerpoint/2010/main" val="3922225147"/>
              </p:ext>
            </p:extLst>
          </p:nvPr>
        </p:nvGraphicFramePr>
        <p:xfrm>
          <a:off x="498332" y="2497259"/>
          <a:ext cx="11293528" cy="4054246"/>
        </p:xfrm>
        <a:graphic>
          <a:graphicData uri="http://schemas.openxmlformats.org/drawingml/2006/table">
            <a:tbl>
              <a:tblPr>
                <a:tableStyleId>{5C22544A-7EE6-4342-B048-85BDC9FD1C3A}</a:tableStyleId>
              </a:tblPr>
              <a:tblGrid>
                <a:gridCol w="1559720">
                  <a:extLst>
                    <a:ext uri="{9D8B030D-6E8A-4147-A177-3AD203B41FA5}">
                      <a16:colId xmlns:a16="http://schemas.microsoft.com/office/drawing/2014/main" val="3673270782"/>
                    </a:ext>
                  </a:extLst>
                </a:gridCol>
                <a:gridCol w="1251628">
                  <a:extLst>
                    <a:ext uri="{9D8B030D-6E8A-4147-A177-3AD203B41FA5}">
                      <a16:colId xmlns:a16="http://schemas.microsoft.com/office/drawing/2014/main" val="3250242077"/>
                    </a:ext>
                  </a:extLst>
                </a:gridCol>
                <a:gridCol w="2349207">
                  <a:extLst>
                    <a:ext uri="{9D8B030D-6E8A-4147-A177-3AD203B41FA5}">
                      <a16:colId xmlns:a16="http://schemas.microsoft.com/office/drawing/2014/main" val="4228720269"/>
                    </a:ext>
                  </a:extLst>
                </a:gridCol>
                <a:gridCol w="2541766">
                  <a:extLst>
                    <a:ext uri="{9D8B030D-6E8A-4147-A177-3AD203B41FA5}">
                      <a16:colId xmlns:a16="http://schemas.microsoft.com/office/drawing/2014/main" val="3571535867"/>
                    </a:ext>
                  </a:extLst>
                </a:gridCol>
                <a:gridCol w="1444185">
                  <a:extLst>
                    <a:ext uri="{9D8B030D-6E8A-4147-A177-3AD203B41FA5}">
                      <a16:colId xmlns:a16="http://schemas.microsoft.com/office/drawing/2014/main" val="1606823244"/>
                    </a:ext>
                  </a:extLst>
                </a:gridCol>
                <a:gridCol w="1367162">
                  <a:extLst>
                    <a:ext uri="{9D8B030D-6E8A-4147-A177-3AD203B41FA5}">
                      <a16:colId xmlns:a16="http://schemas.microsoft.com/office/drawing/2014/main" val="44890346"/>
                    </a:ext>
                  </a:extLst>
                </a:gridCol>
                <a:gridCol w="779860">
                  <a:extLst>
                    <a:ext uri="{9D8B030D-6E8A-4147-A177-3AD203B41FA5}">
                      <a16:colId xmlns:a16="http://schemas.microsoft.com/office/drawing/2014/main" val="3194764734"/>
                    </a:ext>
                  </a:extLst>
                </a:gridCol>
              </a:tblGrid>
              <a:tr h="1031559">
                <a:tc>
                  <a:txBody>
                    <a:bodyPr/>
                    <a:lstStyle/>
                    <a:p>
                      <a:pPr algn="ctr" fontAlgn="b"/>
                      <a:r>
                        <a:rPr lang="fr-FR" sz="1400" b="1" u="none" strike="noStrike" dirty="0">
                          <a:effectLst/>
                        </a:rPr>
                        <a:t>Titre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En tant que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Je veux...</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...afin de...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Estimation temps</a:t>
                      </a:r>
                      <a:br>
                        <a:rPr lang="fr-FR" sz="1400" b="1" u="none" strike="noStrike" dirty="0">
                          <a:effectLst/>
                        </a:rPr>
                      </a:br>
                      <a:r>
                        <a:rPr lang="fr-FR" sz="1400" b="1" u="none" strike="noStrike" dirty="0">
                          <a:effectLst/>
                        </a:rPr>
                        <a:t>(</a:t>
                      </a:r>
                      <a:r>
                        <a:rPr lang="fr-FR" sz="1400" b="1" u="none" strike="noStrike" dirty="0" err="1">
                          <a:effectLst/>
                        </a:rPr>
                        <a:t>dvpt</a:t>
                      </a:r>
                      <a:r>
                        <a:rPr lang="fr-FR" sz="1400" b="1" u="none" strike="noStrike" dirty="0">
                          <a:effectLst/>
                        </a:rPr>
                        <a:t> Mobile)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Estimation temps</a:t>
                      </a:r>
                      <a:br>
                        <a:rPr lang="fr-FR" sz="1400" b="1" u="none" strike="noStrike" dirty="0">
                          <a:effectLst/>
                        </a:rPr>
                      </a:br>
                      <a:r>
                        <a:rPr lang="fr-FR" sz="1400" b="1" u="none" strike="noStrike" dirty="0">
                          <a:effectLst/>
                        </a:rPr>
                        <a:t>(</a:t>
                      </a:r>
                      <a:r>
                        <a:rPr lang="fr-FR" sz="1400" b="1" u="none" strike="noStrike" dirty="0" err="1">
                          <a:effectLst/>
                        </a:rPr>
                        <a:t>dvpt</a:t>
                      </a:r>
                      <a:r>
                        <a:rPr lang="fr-FR" sz="1400" b="1" u="none" strike="noStrike" dirty="0">
                          <a:effectLst/>
                        </a:rPr>
                        <a:t> IA)</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Priorité</a:t>
                      </a:r>
                      <a:endParaRPr lang="fr-FR" sz="1400" b="1" i="0" u="none" strike="noStrike" dirty="0">
                        <a:solidFill>
                          <a:srgbClr val="FFFFFF"/>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994743292"/>
                  </a:ext>
                </a:extLst>
              </a:tr>
              <a:tr h="1031559">
                <a:tc>
                  <a:txBody>
                    <a:bodyPr/>
                    <a:lstStyle/>
                    <a:p>
                      <a:pPr algn="ctr" fontAlgn="b"/>
                      <a:r>
                        <a:rPr lang="fr-FR" sz="1400" u="none" strike="noStrike">
                          <a:effectLst/>
                        </a:rPr>
                        <a:t>Accès à l'application</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accéder à l'application depuis les boutiques</a:t>
                      </a:r>
                      <a:br>
                        <a:rPr lang="fr-FR" sz="1400" u="none" strike="noStrike">
                          <a:effectLst/>
                        </a:rPr>
                      </a:br>
                      <a:r>
                        <a:rPr lang="fr-FR" sz="1400" u="none" strike="noStrike">
                          <a:effectLst/>
                        </a:rPr>
                        <a:t>(Android et Apple)</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profiter des services offerts par l'application</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10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Faible</a:t>
                      </a:r>
                      <a:endParaRPr lang="fr-FR" sz="1400" b="0" i="0" u="none" strike="noStrike">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3167957510"/>
                  </a:ext>
                </a:extLst>
              </a:tr>
              <a:tr h="715215">
                <a:tc>
                  <a:txBody>
                    <a:bodyPr/>
                    <a:lstStyle/>
                    <a:p>
                      <a:pPr algn="ctr" fontAlgn="b"/>
                      <a:r>
                        <a:rPr lang="fr-FR" sz="1400" u="none" strike="noStrike">
                          <a:effectLst/>
                        </a:rPr>
                        <a:t>Inscription via une adresse mail</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m'inscrire sur l'application en utilisant une</a:t>
                      </a:r>
                      <a:br>
                        <a:rPr lang="fr-FR" sz="1400" u="none" strike="noStrike">
                          <a:effectLst/>
                        </a:rPr>
                      </a:br>
                      <a:r>
                        <a:rPr lang="fr-FR" sz="1400" u="none" strike="noStrike">
                          <a:effectLst/>
                        </a:rPr>
                        <a:t> adresse email comme moyen d'authentification</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disposer d'un compte pour s'authentifier sur la plateforme</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30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Faible</a:t>
                      </a:r>
                      <a:endParaRPr lang="fr-FR" sz="1400" b="0" i="0" u="none" strike="noStrike">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1763861514"/>
                  </a:ext>
                </a:extLst>
              </a:tr>
              <a:tr h="921527">
                <a:tc>
                  <a:txBody>
                    <a:bodyPr/>
                    <a:lstStyle/>
                    <a:p>
                      <a:pPr algn="ctr" fontAlgn="b"/>
                      <a:r>
                        <a:rPr lang="fr-FR" sz="1400" u="none" strike="noStrike">
                          <a:effectLst/>
                        </a:rPr>
                        <a:t>Connexion via une adresse mail</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me connecter à mon compte sur l'application mobile en utilisant une adresse mail</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voir les informations me concernant (infos personnelles, photos prises, articles suggérés,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10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Faible</a:t>
                      </a:r>
                      <a:endParaRPr lang="fr-FR" sz="1400" b="0" i="0" u="none" strike="noStrike" dirty="0">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2777300490"/>
                  </a:ext>
                </a:extLst>
              </a:tr>
            </a:tbl>
          </a:graphicData>
        </a:graphic>
      </p:graphicFrame>
    </p:spTree>
    <p:extLst>
      <p:ext uri="{BB962C8B-B14F-4D97-AF65-F5344CB8AC3E}">
        <p14:creationId xmlns:p14="http://schemas.microsoft.com/office/powerpoint/2010/main" val="261812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5D70-76B0-38FF-C92F-3EC2E3890EBA}"/>
              </a:ext>
            </a:extLst>
          </p:cNvPr>
          <p:cNvSpPr>
            <a:spLocks noGrp="1"/>
          </p:cNvSpPr>
          <p:nvPr>
            <p:ph type="title"/>
          </p:nvPr>
        </p:nvSpPr>
        <p:spPr/>
        <p:txBody>
          <a:bodyPr/>
          <a:lstStyle/>
          <a:p>
            <a:r>
              <a:rPr lang="fr-FR" dirty="0"/>
              <a:t>Description fonctionnelle: User Stories</a:t>
            </a:r>
          </a:p>
        </p:txBody>
      </p:sp>
      <p:sp>
        <p:nvSpPr>
          <p:cNvPr id="4" name="Slide Number Placeholder 3">
            <a:extLst>
              <a:ext uri="{FF2B5EF4-FFF2-40B4-BE49-F238E27FC236}">
                <a16:creationId xmlns:a16="http://schemas.microsoft.com/office/drawing/2014/main" id="{23AF4523-7A89-2D06-016E-3E1F7B02DEBD}"/>
              </a:ext>
            </a:extLst>
          </p:cNvPr>
          <p:cNvSpPr>
            <a:spLocks noGrp="1"/>
          </p:cNvSpPr>
          <p:nvPr>
            <p:ph type="sldNum" sz="quarter" idx="12"/>
          </p:nvPr>
        </p:nvSpPr>
        <p:spPr/>
        <p:txBody>
          <a:bodyPr/>
          <a:lstStyle/>
          <a:p>
            <a:fld id="{50CB8F90-FBE1-4DD5-9E74-218D1D1D6DF4}" type="slidenum">
              <a:rPr lang="fr-FR" smtClean="0"/>
              <a:t>13</a:t>
            </a:fld>
            <a:endParaRPr lang="fr-FR"/>
          </a:p>
        </p:txBody>
      </p:sp>
      <p:graphicFrame>
        <p:nvGraphicFramePr>
          <p:cNvPr id="3" name="Table 2">
            <a:extLst>
              <a:ext uri="{FF2B5EF4-FFF2-40B4-BE49-F238E27FC236}">
                <a16:creationId xmlns:a16="http://schemas.microsoft.com/office/drawing/2014/main" id="{36136C97-D94D-A446-C53F-3003F331918E}"/>
              </a:ext>
            </a:extLst>
          </p:cNvPr>
          <p:cNvGraphicFramePr>
            <a:graphicFrameLocks noGrp="1"/>
          </p:cNvGraphicFramePr>
          <p:nvPr>
            <p:extLst>
              <p:ext uri="{D42A27DB-BD31-4B8C-83A1-F6EECF244321}">
                <p14:modId xmlns:p14="http://schemas.microsoft.com/office/powerpoint/2010/main" val="1637582176"/>
              </p:ext>
            </p:extLst>
          </p:nvPr>
        </p:nvGraphicFramePr>
        <p:xfrm>
          <a:off x="454995" y="2319172"/>
          <a:ext cx="11124515" cy="4349946"/>
        </p:xfrm>
        <a:graphic>
          <a:graphicData uri="http://schemas.openxmlformats.org/drawingml/2006/table">
            <a:tbl>
              <a:tblPr>
                <a:tableStyleId>{5C22544A-7EE6-4342-B048-85BDC9FD1C3A}</a:tableStyleId>
              </a:tblPr>
              <a:tblGrid>
                <a:gridCol w="1536378">
                  <a:extLst>
                    <a:ext uri="{9D8B030D-6E8A-4147-A177-3AD203B41FA5}">
                      <a16:colId xmlns:a16="http://schemas.microsoft.com/office/drawing/2014/main" val="3469882026"/>
                    </a:ext>
                  </a:extLst>
                </a:gridCol>
                <a:gridCol w="1232897">
                  <a:extLst>
                    <a:ext uri="{9D8B030D-6E8A-4147-A177-3AD203B41FA5}">
                      <a16:colId xmlns:a16="http://schemas.microsoft.com/office/drawing/2014/main" val="2970840470"/>
                    </a:ext>
                  </a:extLst>
                </a:gridCol>
                <a:gridCol w="2314051">
                  <a:extLst>
                    <a:ext uri="{9D8B030D-6E8A-4147-A177-3AD203B41FA5}">
                      <a16:colId xmlns:a16="http://schemas.microsoft.com/office/drawing/2014/main" val="2805979748"/>
                    </a:ext>
                  </a:extLst>
                </a:gridCol>
                <a:gridCol w="2503727">
                  <a:extLst>
                    <a:ext uri="{9D8B030D-6E8A-4147-A177-3AD203B41FA5}">
                      <a16:colId xmlns:a16="http://schemas.microsoft.com/office/drawing/2014/main" val="714096621"/>
                    </a:ext>
                  </a:extLst>
                </a:gridCol>
                <a:gridCol w="1422572">
                  <a:extLst>
                    <a:ext uri="{9D8B030D-6E8A-4147-A177-3AD203B41FA5}">
                      <a16:colId xmlns:a16="http://schemas.microsoft.com/office/drawing/2014/main" val="3135523765"/>
                    </a:ext>
                  </a:extLst>
                </a:gridCol>
                <a:gridCol w="1346701">
                  <a:extLst>
                    <a:ext uri="{9D8B030D-6E8A-4147-A177-3AD203B41FA5}">
                      <a16:colId xmlns:a16="http://schemas.microsoft.com/office/drawing/2014/main" val="2572639964"/>
                    </a:ext>
                  </a:extLst>
                </a:gridCol>
                <a:gridCol w="768189">
                  <a:extLst>
                    <a:ext uri="{9D8B030D-6E8A-4147-A177-3AD203B41FA5}">
                      <a16:colId xmlns:a16="http://schemas.microsoft.com/office/drawing/2014/main" val="1077869513"/>
                    </a:ext>
                  </a:extLst>
                </a:gridCol>
              </a:tblGrid>
              <a:tr h="1117938">
                <a:tc>
                  <a:txBody>
                    <a:bodyPr/>
                    <a:lstStyle/>
                    <a:p>
                      <a:pPr algn="ctr" fontAlgn="b"/>
                      <a:r>
                        <a:rPr lang="fr-FR" sz="1400" b="1" u="none" strike="noStrike" dirty="0">
                          <a:effectLst/>
                        </a:rPr>
                        <a:t>Titre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En tant que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Je veux...</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...afin de...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Estimation temps</a:t>
                      </a:r>
                      <a:br>
                        <a:rPr lang="fr-FR" sz="1400" b="1" u="none" strike="noStrike" dirty="0">
                          <a:effectLst/>
                        </a:rPr>
                      </a:br>
                      <a:r>
                        <a:rPr lang="fr-FR" sz="1400" b="1" u="none" strike="noStrike" dirty="0">
                          <a:effectLst/>
                        </a:rPr>
                        <a:t>(</a:t>
                      </a:r>
                      <a:r>
                        <a:rPr lang="fr-FR" sz="1400" b="1" u="none" strike="noStrike" dirty="0" err="1">
                          <a:effectLst/>
                        </a:rPr>
                        <a:t>dvpt</a:t>
                      </a:r>
                      <a:r>
                        <a:rPr lang="fr-FR" sz="1400" b="1" u="none" strike="noStrike" dirty="0">
                          <a:effectLst/>
                        </a:rPr>
                        <a:t> Mobile)</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Estimation temps</a:t>
                      </a:r>
                      <a:br>
                        <a:rPr lang="fr-FR" sz="1400" b="1" u="none" strike="noStrike" dirty="0">
                          <a:effectLst/>
                        </a:rPr>
                      </a:br>
                      <a:r>
                        <a:rPr lang="fr-FR" sz="1400" b="1" u="none" strike="noStrike" dirty="0">
                          <a:effectLst/>
                        </a:rPr>
                        <a:t>(</a:t>
                      </a:r>
                      <a:r>
                        <a:rPr lang="fr-FR" sz="1400" b="1" u="none" strike="noStrike" dirty="0" err="1">
                          <a:effectLst/>
                        </a:rPr>
                        <a:t>dvpt</a:t>
                      </a:r>
                      <a:r>
                        <a:rPr lang="fr-FR" sz="1400" b="1" u="none" strike="noStrike" dirty="0">
                          <a:effectLst/>
                        </a:rPr>
                        <a:t> IA)</a:t>
                      </a:r>
                      <a:endParaRPr lang="fr-FR" sz="1400" b="1" i="0" u="none" strike="noStrike" dirty="0">
                        <a:solidFill>
                          <a:srgbClr val="FFFFFF"/>
                        </a:solidFill>
                        <a:effectLst/>
                        <a:latin typeface="Arial" panose="020B0604020202020204" pitchFamily="34" charset="0"/>
                      </a:endParaRPr>
                    </a:p>
                  </a:txBody>
                  <a:tcPr marL="2801" marR="2801" marT="2801" marB="0" anchor="b"/>
                </a:tc>
                <a:tc>
                  <a:txBody>
                    <a:bodyPr/>
                    <a:lstStyle/>
                    <a:p>
                      <a:pPr algn="ctr" fontAlgn="b"/>
                      <a:r>
                        <a:rPr lang="fr-FR" sz="1400" b="1" u="none" strike="noStrike" dirty="0">
                          <a:effectLst/>
                        </a:rPr>
                        <a:t>Priorité</a:t>
                      </a:r>
                      <a:endParaRPr lang="fr-FR" sz="1400" b="1" i="0" u="none" strike="noStrike" dirty="0">
                        <a:solidFill>
                          <a:srgbClr val="FFFFFF"/>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3435654475"/>
                  </a:ext>
                </a:extLst>
              </a:tr>
              <a:tr h="804916">
                <a:tc>
                  <a:txBody>
                    <a:bodyPr/>
                    <a:lstStyle/>
                    <a:p>
                      <a:pPr algn="ctr" fontAlgn="b"/>
                      <a:r>
                        <a:rPr lang="fr-FR" sz="1400" u="none" strike="noStrike" dirty="0">
                          <a:effectLst/>
                        </a:rPr>
                        <a:t>Gestion des photos</a:t>
                      </a:r>
                      <a:endParaRPr lang="fr-FR" sz="1400" b="0" i="0" u="none" strike="noStrike" dirty="0">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ajouter et supprimer des photos à mon profil </a:t>
                      </a:r>
                      <a:br>
                        <a:rPr lang="fr-FR" sz="1400" u="none" strike="noStrike">
                          <a:effectLst/>
                        </a:rPr>
                      </a:br>
                      <a:r>
                        <a:rPr lang="fr-FR" sz="1400" u="none" strike="noStrike">
                          <a:effectLst/>
                        </a:rPr>
                        <a:t>sur l'application</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mettre à disponibilité des images dans l'application (pour constituer un profil lorsque l'utilisateur souhaite obtenir des recommandations)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40</a:t>
                      </a:r>
                      <a:endParaRPr lang="fr-FR" sz="1400" b="0" i="0" u="none" strike="noStrike" dirty="0">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0</a:t>
                      </a:r>
                      <a:endParaRPr lang="fr-FR" sz="1400" b="0" i="0" u="none" strike="noStrike" dirty="0">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Forte</a:t>
                      </a:r>
                      <a:endParaRPr lang="fr-FR" sz="1400" b="0" i="0" u="none" strike="noStrike" dirty="0">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1380841211"/>
                  </a:ext>
                </a:extLst>
              </a:tr>
              <a:tr h="879446">
                <a:tc>
                  <a:txBody>
                    <a:bodyPr/>
                    <a:lstStyle/>
                    <a:p>
                      <a:pPr algn="ctr" fontAlgn="b"/>
                      <a:r>
                        <a:rPr lang="fr-FR" sz="1400" u="none" strike="noStrike">
                          <a:effectLst/>
                        </a:rPr>
                        <a:t>Création d'un profil vestimentaire</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créer et modifier des profils vestimentaires à </a:t>
                      </a:r>
                      <a:br>
                        <a:rPr lang="fr-FR" sz="1400" u="none" strike="noStrike">
                          <a:effectLst/>
                        </a:rPr>
                      </a:br>
                      <a:r>
                        <a:rPr lang="fr-FR" sz="1400" u="none" strike="noStrike">
                          <a:effectLst/>
                        </a:rPr>
                        <a:t>partir de la collection de photos du profil</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constituer un profil vestimentaire qui sera utilisé </a:t>
                      </a:r>
                      <a:br>
                        <a:rPr lang="fr-FR" sz="1400" u="none" strike="noStrike">
                          <a:effectLst/>
                        </a:rPr>
                      </a:br>
                      <a:r>
                        <a:rPr lang="fr-FR" sz="1400" u="none" strike="noStrike">
                          <a:effectLst/>
                        </a:rPr>
                        <a:t>pour obtenir des recomandations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40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Faible</a:t>
                      </a:r>
                      <a:endParaRPr lang="fr-FR" sz="1400" b="0" i="0" u="none" strike="noStrike" dirty="0">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133569091"/>
                  </a:ext>
                </a:extLst>
              </a:tr>
              <a:tr h="902300">
                <a:tc>
                  <a:txBody>
                    <a:bodyPr/>
                    <a:lstStyle/>
                    <a:p>
                      <a:pPr algn="ctr" fontAlgn="b"/>
                      <a:r>
                        <a:rPr lang="fr-FR" sz="1400" u="none" strike="noStrike">
                          <a:effectLst/>
                        </a:rPr>
                        <a:t>Gestion des recomandations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Utilisateur de l'application </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pouvoir obtenir une serie d'articles recommandés à</a:t>
                      </a:r>
                      <a:br>
                        <a:rPr lang="fr-FR" sz="1400" u="none" strike="noStrike">
                          <a:effectLst/>
                        </a:rPr>
                      </a:br>
                      <a:r>
                        <a:rPr lang="fr-FR" sz="1400" u="none" strike="noStrike">
                          <a:effectLst/>
                        </a:rPr>
                        <a:t> partir d'un ou plusieurs profils vestimentaires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visualiser ces recommandations, accompagnées </a:t>
                      </a:r>
                      <a:br>
                        <a:rPr lang="fr-FR" sz="1400" u="none" strike="noStrike">
                          <a:effectLst/>
                        </a:rPr>
                      </a:br>
                      <a:r>
                        <a:rPr lang="fr-FR" sz="1400" u="none" strike="noStrike">
                          <a:effectLst/>
                        </a:rPr>
                        <a:t>de liens permettant d'acquérir les produits</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20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a:effectLst/>
                        </a:rPr>
                        <a:t>300</a:t>
                      </a:r>
                      <a:endParaRPr lang="fr-FR" sz="1400" b="0" i="0" u="none" strike="noStrike">
                        <a:solidFill>
                          <a:srgbClr val="000000"/>
                        </a:solidFill>
                        <a:effectLst/>
                        <a:latin typeface="Arial" panose="020B0604020202020204" pitchFamily="34" charset="0"/>
                      </a:endParaRPr>
                    </a:p>
                  </a:txBody>
                  <a:tcPr marL="2801" marR="2801" marT="2801" marB="0" anchor="b"/>
                </a:tc>
                <a:tc>
                  <a:txBody>
                    <a:bodyPr/>
                    <a:lstStyle/>
                    <a:p>
                      <a:pPr algn="ctr" fontAlgn="b"/>
                      <a:r>
                        <a:rPr lang="fr-FR" sz="1400" u="none" strike="noStrike" dirty="0">
                          <a:effectLst/>
                        </a:rPr>
                        <a:t>Forte</a:t>
                      </a:r>
                      <a:endParaRPr lang="fr-FR" sz="1400" b="0" i="0" u="none" strike="noStrike" dirty="0">
                        <a:solidFill>
                          <a:srgbClr val="000000"/>
                        </a:solidFill>
                        <a:effectLst/>
                        <a:latin typeface="Arial" panose="020B0604020202020204" pitchFamily="34" charset="0"/>
                      </a:endParaRPr>
                    </a:p>
                  </a:txBody>
                  <a:tcPr marL="2801" marR="2801" marT="2801" marB="0" anchor="b"/>
                </a:tc>
                <a:extLst>
                  <a:ext uri="{0D108BD9-81ED-4DB2-BD59-A6C34878D82A}">
                    <a16:rowId xmlns:a16="http://schemas.microsoft.com/office/drawing/2014/main" val="934210152"/>
                  </a:ext>
                </a:extLst>
              </a:tr>
            </a:tbl>
          </a:graphicData>
        </a:graphic>
      </p:graphicFrame>
    </p:spTree>
    <p:extLst>
      <p:ext uri="{BB962C8B-B14F-4D97-AF65-F5344CB8AC3E}">
        <p14:creationId xmlns:p14="http://schemas.microsoft.com/office/powerpoint/2010/main" val="119896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C951-DC4A-E098-366B-20BA7A0E2D73}"/>
              </a:ext>
            </a:extLst>
          </p:cNvPr>
          <p:cNvSpPr>
            <a:spLocks noGrp="1"/>
          </p:cNvSpPr>
          <p:nvPr>
            <p:ph type="title"/>
          </p:nvPr>
        </p:nvSpPr>
        <p:spPr/>
        <p:txBody>
          <a:bodyPr/>
          <a:lstStyle/>
          <a:p>
            <a:r>
              <a:rPr lang="fr-FR" dirty="0"/>
              <a:t>Risques et plans de mitigation</a:t>
            </a:r>
          </a:p>
        </p:txBody>
      </p:sp>
      <p:sp>
        <p:nvSpPr>
          <p:cNvPr id="4" name="Slide Number Placeholder 3">
            <a:extLst>
              <a:ext uri="{FF2B5EF4-FFF2-40B4-BE49-F238E27FC236}">
                <a16:creationId xmlns:a16="http://schemas.microsoft.com/office/drawing/2014/main" id="{A6079ABB-04A1-D4CC-2309-CD1482AC257D}"/>
              </a:ext>
            </a:extLst>
          </p:cNvPr>
          <p:cNvSpPr>
            <a:spLocks noGrp="1"/>
          </p:cNvSpPr>
          <p:nvPr>
            <p:ph type="sldNum" sz="quarter" idx="12"/>
          </p:nvPr>
        </p:nvSpPr>
        <p:spPr/>
        <p:txBody>
          <a:bodyPr/>
          <a:lstStyle/>
          <a:p>
            <a:fld id="{50CB8F90-FBE1-4DD5-9E74-218D1D1D6DF4}" type="slidenum">
              <a:rPr lang="fr-FR" smtClean="0"/>
              <a:t>14</a:t>
            </a:fld>
            <a:endParaRPr lang="fr-FR"/>
          </a:p>
        </p:txBody>
      </p:sp>
      <p:graphicFrame>
        <p:nvGraphicFramePr>
          <p:cNvPr id="5" name="Table 4">
            <a:extLst>
              <a:ext uri="{FF2B5EF4-FFF2-40B4-BE49-F238E27FC236}">
                <a16:creationId xmlns:a16="http://schemas.microsoft.com/office/drawing/2014/main" id="{9F167520-9E70-03E2-71FF-4CE271C8DA63}"/>
              </a:ext>
            </a:extLst>
          </p:cNvPr>
          <p:cNvGraphicFramePr>
            <a:graphicFrameLocks noGrp="1"/>
          </p:cNvGraphicFramePr>
          <p:nvPr>
            <p:extLst>
              <p:ext uri="{D42A27DB-BD31-4B8C-83A1-F6EECF244321}">
                <p14:modId xmlns:p14="http://schemas.microsoft.com/office/powerpoint/2010/main" val="3327079609"/>
              </p:ext>
            </p:extLst>
          </p:nvPr>
        </p:nvGraphicFramePr>
        <p:xfrm>
          <a:off x="226071" y="2075013"/>
          <a:ext cx="11817862" cy="4718642"/>
        </p:xfrm>
        <a:graphic>
          <a:graphicData uri="http://schemas.openxmlformats.org/drawingml/2006/table">
            <a:tbl>
              <a:tblPr>
                <a:tableStyleId>{5C22544A-7EE6-4342-B048-85BDC9FD1C3A}</a:tableStyleId>
              </a:tblPr>
              <a:tblGrid>
                <a:gridCol w="3181418">
                  <a:extLst>
                    <a:ext uri="{9D8B030D-6E8A-4147-A177-3AD203B41FA5}">
                      <a16:colId xmlns:a16="http://schemas.microsoft.com/office/drawing/2014/main" val="1553271828"/>
                    </a:ext>
                  </a:extLst>
                </a:gridCol>
                <a:gridCol w="757877">
                  <a:extLst>
                    <a:ext uri="{9D8B030D-6E8A-4147-A177-3AD203B41FA5}">
                      <a16:colId xmlns:a16="http://schemas.microsoft.com/office/drawing/2014/main" val="2179479180"/>
                    </a:ext>
                  </a:extLst>
                </a:gridCol>
                <a:gridCol w="1066068">
                  <a:extLst>
                    <a:ext uri="{9D8B030D-6E8A-4147-A177-3AD203B41FA5}">
                      <a16:colId xmlns:a16="http://schemas.microsoft.com/office/drawing/2014/main" val="1508075667"/>
                    </a:ext>
                  </a:extLst>
                </a:gridCol>
                <a:gridCol w="892732">
                  <a:extLst>
                    <a:ext uri="{9D8B030D-6E8A-4147-A177-3AD203B41FA5}">
                      <a16:colId xmlns:a16="http://schemas.microsoft.com/office/drawing/2014/main" val="2164966973"/>
                    </a:ext>
                  </a:extLst>
                </a:gridCol>
                <a:gridCol w="2967346">
                  <a:extLst>
                    <a:ext uri="{9D8B030D-6E8A-4147-A177-3AD203B41FA5}">
                      <a16:colId xmlns:a16="http://schemas.microsoft.com/office/drawing/2014/main" val="3731587586"/>
                    </a:ext>
                  </a:extLst>
                </a:gridCol>
                <a:gridCol w="2952421">
                  <a:extLst>
                    <a:ext uri="{9D8B030D-6E8A-4147-A177-3AD203B41FA5}">
                      <a16:colId xmlns:a16="http://schemas.microsoft.com/office/drawing/2014/main" val="1926774612"/>
                    </a:ext>
                  </a:extLst>
                </a:gridCol>
              </a:tblGrid>
              <a:tr h="655706">
                <a:tc>
                  <a:txBody>
                    <a:bodyPr/>
                    <a:lstStyle/>
                    <a:p>
                      <a:pPr algn="ctr" fontAlgn="b"/>
                      <a:r>
                        <a:rPr lang="fr-FR" sz="1400" b="1" u="none" strike="noStrike" dirty="0">
                          <a:effectLst/>
                        </a:rPr>
                        <a:t>Risque</a:t>
                      </a:r>
                      <a:endParaRPr lang="fr-FR" sz="1400" b="1" i="0" u="none" strike="noStrike" dirty="0">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a:effectLst/>
                        </a:rPr>
                        <a:t>Gravité (1 - 5)</a:t>
                      </a:r>
                      <a:endParaRPr lang="fr-FR" sz="1400" b="1"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a:effectLst/>
                        </a:rPr>
                        <a:t>Probabilité  (1 - 5)</a:t>
                      </a:r>
                      <a:endParaRPr lang="fr-FR" sz="1400" b="1"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a:effectLst/>
                        </a:rPr>
                        <a:t>Criticité  (1 - 25)</a:t>
                      </a:r>
                      <a:endParaRPr lang="fr-FR" sz="1400" b="1"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a:effectLst/>
                        </a:rPr>
                        <a:t>Prévention</a:t>
                      </a:r>
                      <a:endParaRPr lang="fr-FR" sz="1400" b="1"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b="1" u="none" strike="noStrike" dirty="0">
                          <a:effectLst/>
                        </a:rPr>
                        <a:t>Réparation</a:t>
                      </a:r>
                      <a:endParaRPr lang="fr-FR" sz="1400" b="1" i="0" u="none" strike="noStrike" dirty="0">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3638221688"/>
                  </a:ext>
                </a:extLst>
              </a:tr>
              <a:tr h="732559">
                <a:tc>
                  <a:txBody>
                    <a:bodyPr/>
                    <a:lstStyle/>
                    <a:p>
                      <a:pPr algn="ctr" fontAlgn="b"/>
                      <a:r>
                        <a:rPr lang="fr-FR" sz="1400" u="none" strike="noStrike">
                          <a:effectLst/>
                        </a:rPr>
                        <a:t>Réalisation d’un produit incohérent avec les attentes et les besoins</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4</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2</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8</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Approfondissement des spécifications fonctionnelles avec le Product Owner</a:t>
                      </a:r>
                      <a:br>
                        <a:rPr lang="fr-FR" sz="1400" u="none" strike="noStrike">
                          <a:effectLst/>
                        </a:rPr>
                      </a:br>
                      <a:r>
                        <a:rPr lang="fr-FR" sz="1400" u="none" strike="noStrike">
                          <a:effectLst/>
                        </a:rPr>
                        <a:t>- Revues intermédiaires planifiées avec le Product Owner</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dirty="0">
                          <a:effectLst/>
                        </a:rPr>
                        <a:t>- Appliquer pénalité contractuelles (si le développement a été sous-traité), dans le but de réallouer la réalisation</a:t>
                      </a:r>
                      <a:endParaRPr lang="fr-FR" sz="1400" b="0" i="0" u="none" strike="noStrike" dirty="0">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2913411391"/>
                  </a:ext>
                </a:extLst>
              </a:tr>
              <a:tr h="1098837">
                <a:tc>
                  <a:txBody>
                    <a:bodyPr/>
                    <a:lstStyle/>
                    <a:p>
                      <a:pPr algn="ctr" fontAlgn="b"/>
                      <a:r>
                        <a:rPr lang="fr-FR" sz="1400" u="none" strike="noStrike">
                          <a:effectLst/>
                        </a:rPr>
                        <a:t>Dépassement de budget </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3</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3</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9</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Provisionner 10% de budget supplémentairie</a:t>
                      </a:r>
                      <a:br>
                        <a:rPr lang="fr-FR" sz="1400" u="none" strike="noStrike">
                          <a:effectLst/>
                        </a:rPr>
                      </a:br>
                      <a:r>
                        <a:rPr lang="fr-FR" sz="1400" u="none" strike="noStrike">
                          <a:effectLst/>
                        </a:rPr>
                        <a:t>- Estimer individuellement les taches de chaque user-stories pour permettre un suivi budgétaire précis</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Réduire les exigences fonctionnelles</a:t>
                      </a:r>
                      <a:endParaRPr lang="fr-FR" sz="1400" b="0" i="0" u="none" strike="noStrike">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2290303720"/>
                  </a:ext>
                </a:extLst>
              </a:tr>
              <a:tr h="655706">
                <a:tc>
                  <a:txBody>
                    <a:bodyPr/>
                    <a:lstStyle/>
                    <a:p>
                      <a:pPr algn="ctr" fontAlgn="b"/>
                      <a:r>
                        <a:rPr lang="fr-FR" sz="1400" u="none" strike="noStrike" dirty="0">
                          <a:effectLst/>
                        </a:rPr>
                        <a:t>Anomalies techniques dans les transferts d’informations (fuite, corruption de données, problèmes de sécurité …)</a:t>
                      </a:r>
                      <a:endParaRPr lang="fr-FR" sz="1400" b="0" i="0" u="none" strike="noStrike" dirty="0">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5</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2</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10</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Etablir un prototype fonctionnel avant les user-stories prioritaires</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Mettre l'application hors ligne pour investigations</a:t>
                      </a:r>
                      <a:endParaRPr lang="fr-FR" sz="1400" b="0" i="0" u="none" strike="noStrike">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320122356"/>
                  </a:ext>
                </a:extLst>
              </a:tr>
              <a:tr h="671888">
                <a:tc>
                  <a:txBody>
                    <a:bodyPr/>
                    <a:lstStyle/>
                    <a:p>
                      <a:pPr algn="ctr" fontAlgn="b"/>
                      <a:r>
                        <a:rPr lang="fr-FR" sz="1400" u="none" strike="noStrike">
                          <a:effectLst/>
                        </a:rPr>
                        <a:t>Absence de références techniques en cas de difficulté</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4</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3</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12</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a:effectLst/>
                        </a:rPr>
                        <a:t>- Faire une étude de faisabilité</a:t>
                      </a:r>
                      <a:endParaRPr lang="fr-FR" sz="1400" b="0" i="0" u="none" strike="noStrike">
                        <a:solidFill>
                          <a:srgbClr val="000000"/>
                        </a:solidFill>
                        <a:effectLst/>
                        <a:latin typeface="Calibri" panose="020F0502020204030204" pitchFamily="34" charset="0"/>
                      </a:endParaRPr>
                    </a:p>
                  </a:txBody>
                  <a:tcPr marL="2274" marR="2274" marT="2274" marB="0" anchor="b"/>
                </a:tc>
                <a:tc>
                  <a:txBody>
                    <a:bodyPr/>
                    <a:lstStyle/>
                    <a:p>
                      <a:pPr algn="ctr" fontAlgn="b"/>
                      <a:r>
                        <a:rPr lang="fr-FR" sz="1400" u="none" strike="noStrike" dirty="0">
                          <a:effectLst/>
                        </a:rPr>
                        <a:t>- Réduire les exigences fonctionnelles</a:t>
                      </a:r>
                      <a:br>
                        <a:rPr lang="fr-FR" sz="1400" u="none" strike="noStrike" dirty="0">
                          <a:effectLst/>
                        </a:rPr>
                      </a:br>
                      <a:r>
                        <a:rPr lang="fr-FR" sz="1400" u="none" strike="noStrike" dirty="0">
                          <a:effectLst/>
                        </a:rPr>
                        <a:t>- Faire appel à un spécialiste du domaine</a:t>
                      </a:r>
                      <a:endParaRPr lang="fr-FR" sz="1400" b="0" i="0" u="none" strike="noStrike" dirty="0">
                        <a:solidFill>
                          <a:srgbClr val="000000"/>
                        </a:solidFill>
                        <a:effectLst/>
                        <a:latin typeface="Calibri" panose="020F0502020204030204" pitchFamily="34" charset="0"/>
                      </a:endParaRPr>
                    </a:p>
                  </a:txBody>
                  <a:tcPr marL="2274" marR="2274" marT="2274" marB="0" anchor="b"/>
                </a:tc>
                <a:extLst>
                  <a:ext uri="{0D108BD9-81ED-4DB2-BD59-A6C34878D82A}">
                    <a16:rowId xmlns:a16="http://schemas.microsoft.com/office/drawing/2014/main" val="1011104918"/>
                  </a:ext>
                </a:extLst>
              </a:tr>
            </a:tbl>
          </a:graphicData>
        </a:graphic>
      </p:graphicFrame>
    </p:spTree>
    <p:extLst>
      <p:ext uri="{BB962C8B-B14F-4D97-AF65-F5344CB8AC3E}">
        <p14:creationId xmlns:p14="http://schemas.microsoft.com/office/powerpoint/2010/main" val="46924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C951-DC4A-E098-366B-20BA7A0E2D73}"/>
              </a:ext>
            </a:extLst>
          </p:cNvPr>
          <p:cNvSpPr>
            <a:spLocks noGrp="1"/>
          </p:cNvSpPr>
          <p:nvPr>
            <p:ph type="title"/>
          </p:nvPr>
        </p:nvSpPr>
        <p:spPr>
          <a:xfrm>
            <a:off x="1154954" y="973668"/>
            <a:ext cx="9488489" cy="706964"/>
          </a:xfrm>
        </p:spPr>
        <p:txBody>
          <a:bodyPr/>
          <a:lstStyle/>
          <a:p>
            <a:r>
              <a:rPr lang="fr-FR" dirty="0"/>
              <a:t>Risques et plans de mitigation: synthèse</a:t>
            </a:r>
          </a:p>
        </p:txBody>
      </p:sp>
      <p:sp>
        <p:nvSpPr>
          <p:cNvPr id="4" name="Slide Number Placeholder 3">
            <a:extLst>
              <a:ext uri="{FF2B5EF4-FFF2-40B4-BE49-F238E27FC236}">
                <a16:creationId xmlns:a16="http://schemas.microsoft.com/office/drawing/2014/main" id="{A6079ABB-04A1-D4CC-2309-CD1482AC257D}"/>
              </a:ext>
            </a:extLst>
          </p:cNvPr>
          <p:cNvSpPr>
            <a:spLocks noGrp="1"/>
          </p:cNvSpPr>
          <p:nvPr>
            <p:ph type="sldNum" sz="quarter" idx="12"/>
          </p:nvPr>
        </p:nvSpPr>
        <p:spPr/>
        <p:txBody>
          <a:bodyPr/>
          <a:lstStyle/>
          <a:p>
            <a:fld id="{50CB8F90-FBE1-4DD5-9E74-218D1D1D6DF4}" type="slidenum">
              <a:rPr lang="fr-FR" smtClean="0"/>
              <a:t>15</a:t>
            </a:fld>
            <a:endParaRPr lang="fr-FR"/>
          </a:p>
        </p:txBody>
      </p:sp>
      <p:sp>
        <p:nvSpPr>
          <p:cNvPr id="6" name="Content Placeholder 2">
            <a:extLst>
              <a:ext uri="{FF2B5EF4-FFF2-40B4-BE49-F238E27FC236}">
                <a16:creationId xmlns:a16="http://schemas.microsoft.com/office/drawing/2014/main" id="{618410B4-CAF2-ED76-B322-CB3AF1D33B03}"/>
              </a:ext>
            </a:extLst>
          </p:cNvPr>
          <p:cNvSpPr>
            <a:spLocks noGrp="1"/>
          </p:cNvSpPr>
          <p:nvPr>
            <p:ph idx="1"/>
          </p:nvPr>
        </p:nvSpPr>
        <p:spPr>
          <a:xfrm>
            <a:off x="1252081" y="2659838"/>
            <a:ext cx="9687837" cy="3970646"/>
          </a:xfrm>
        </p:spPr>
        <p:txBody>
          <a:bodyPr>
            <a:normAutofit/>
          </a:bodyPr>
          <a:lstStyle/>
          <a:p>
            <a:pPr algn="ctr"/>
            <a:r>
              <a:rPr lang="fr-FR" sz="2000" dirty="0"/>
              <a:t>Pour chaque risque principal identifié, des actions de prévention et de réparation ont été prévues pour mitiger les impacts de risques qui se réaliseraient.</a:t>
            </a:r>
          </a:p>
          <a:p>
            <a:pPr algn="ctr"/>
            <a:r>
              <a:rPr lang="fr-FR" sz="2000" dirty="0"/>
              <a:t>Les actions en prévention consistent majoritairement à anticiper les risques en allant le plus loin possible dans la planification du projet. Ces actions influent principalement sur la composante de probabilité de la criticité.</a:t>
            </a:r>
          </a:p>
          <a:p>
            <a:pPr algn="ctr"/>
            <a:r>
              <a:rPr lang="fr-FR" sz="2000" dirty="0"/>
              <a:t>Les actions en réparation permettront de reconsidérer certains aspect du projet, dans le but éventuel d’aboutir à une version moins ambitieuse. Dans le pire des cas, l’action en réparation consiste à obtenir une compensation financière qui pourra être réinjectée dans le projet.</a:t>
            </a:r>
          </a:p>
        </p:txBody>
      </p:sp>
    </p:spTree>
    <p:extLst>
      <p:ext uri="{BB962C8B-B14F-4D97-AF65-F5344CB8AC3E}">
        <p14:creationId xmlns:p14="http://schemas.microsoft.com/office/powerpoint/2010/main" val="3261655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27A4-3872-012D-894A-5243E7431DFF}"/>
              </a:ext>
            </a:extLst>
          </p:cNvPr>
          <p:cNvSpPr>
            <a:spLocks noGrp="1"/>
          </p:cNvSpPr>
          <p:nvPr>
            <p:ph type="title"/>
          </p:nvPr>
        </p:nvSpPr>
        <p:spPr/>
        <p:txBody>
          <a:bodyPr/>
          <a:lstStyle/>
          <a:p>
            <a:r>
              <a:rPr lang="fr-FR" dirty="0"/>
              <a:t>Enjeux légaux: CNIL</a:t>
            </a:r>
          </a:p>
        </p:txBody>
      </p:sp>
      <p:sp>
        <p:nvSpPr>
          <p:cNvPr id="3" name="Content Placeholder 2">
            <a:extLst>
              <a:ext uri="{FF2B5EF4-FFF2-40B4-BE49-F238E27FC236}">
                <a16:creationId xmlns:a16="http://schemas.microsoft.com/office/drawing/2014/main" id="{7A10DF4D-E9B9-EBD2-2549-FF7DF7D0C277}"/>
              </a:ext>
            </a:extLst>
          </p:cNvPr>
          <p:cNvSpPr>
            <a:spLocks noGrp="1"/>
          </p:cNvSpPr>
          <p:nvPr>
            <p:ph idx="1"/>
          </p:nvPr>
        </p:nvSpPr>
        <p:spPr>
          <a:xfrm>
            <a:off x="1189624" y="2360815"/>
            <a:ext cx="9349812" cy="1422461"/>
          </a:xfrm>
        </p:spPr>
        <p:txBody>
          <a:bodyPr/>
          <a:lstStyle/>
          <a:p>
            <a:r>
              <a:rPr lang="fr-FR" dirty="0"/>
              <a:t>La CNIL est l’organisme français qui s’assure du respect des lois concernant la collecte, le stockage et l’usage de données personnelles</a:t>
            </a:r>
          </a:p>
          <a:p>
            <a:r>
              <a:rPr lang="fr-FR" dirty="0"/>
              <a:t>L’une des exigences est de remplir une fiche de registre pour chaque traitement impliquant des données personnelles:</a:t>
            </a:r>
          </a:p>
        </p:txBody>
      </p:sp>
      <p:sp>
        <p:nvSpPr>
          <p:cNvPr id="4" name="Slide Number Placeholder 3">
            <a:extLst>
              <a:ext uri="{FF2B5EF4-FFF2-40B4-BE49-F238E27FC236}">
                <a16:creationId xmlns:a16="http://schemas.microsoft.com/office/drawing/2014/main" id="{530B471B-C775-1680-2E99-E3817E399BA8}"/>
              </a:ext>
            </a:extLst>
          </p:cNvPr>
          <p:cNvSpPr>
            <a:spLocks noGrp="1"/>
          </p:cNvSpPr>
          <p:nvPr>
            <p:ph type="sldNum" sz="quarter" idx="12"/>
          </p:nvPr>
        </p:nvSpPr>
        <p:spPr/>
        <p:txBody>
          <a:bodyPr/>
          <a:lstStyle/>
          <a:p>
            <a:fld id="{50CB8F90-FBE1-4DD5-9E74-218D1D1D6DF4}" type="slidenum">
              <a:rPr lang="fr-FR" smtClean="0"/>
              <a:t>16</a:t>
            </a:fld>
            <a:endParaRPr lang="fr-FR"/>
          </a:p>
        </p:txBody>
      </p:sp>
      <p:pic>
        <p:nvPicPr>
          <p:cNvPr id="7" name="Picture 6">
            <a:extLst>
              <a:ext uri="{FF2B5EF4-FFF2-40B4-BE49-F238E27FC236}">
                <a16:creationId xmlns:a16="http://schemas.microsoft.com/office/drawing/2014/main" id="{2F353464-AD10-D3B3-EF8C-44E8E8323964}"/>
              </a:ext>
            </a:extLst>
          </p:cNvPr>
          <p:cNvPicPr>
            <a:picLocks noChangeAspect="1"/>
          </p:cNvPicPr>
          <p:nvPr/>
        </p:nvPicPr>
        <p:blipFill>
          <a:blip r:embed="rId2"/>
          <a:stretch>
            <a:fillRect/>
          </a:stretch>
        </p:blipFill>
        <p:spPr>
          <a:xfrm>
            <a:off x="880833" y="3773947"/>
            <a:ext cx="10571279" cy="2613455"/>
          </a:xfrm>
          <a:prstGeom prst="rect">
            <a:avLst/>
          </a:prstGeom>
        </p:spPr>
      </p:pic>
    </p:spTree>
    <p:extLst>
      <p:ext uri="{BB962C8B-B14F-4D97-AF65-F5344CB8AC3E}">
        <p14:creationId xmlns:p14="http://schemas.microsoft.com/office/powerpoint/2010/main" val="147403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27A4-3872-012D-894A-5243E7431DFF}"/>
              </a:ext>
            </a:extLst>
          </p:cNvPr>
          <p:cNvSpPr>
            <a:spLocks noGrp="1"/>
          </p:cNvSpPr>
          <p:nvPr>
            <p:ph type="title"/>
          </p:nvPr>
        </p:nvSpPr>
        <p:spPr/>
        <p:txBody>
          <a:bodyPr/>
          <a:lstStyle/>
          <a:p>
            <a:r>
              <a:rPr lang="fr-FR" dirty="0"/>
              <a:t>Enjeux légaux: RGPD</a:t>
            </a:r>
          </a:p>
        </p:txBody>
      </p:sp>
      <p:sp>
        <p:nvSpPr>
          <p:cNvPr id="3" name="Content Placeholder 2">
            <a:extLst>
              <a:ext uri="{FF2B5EF4-FFF2-40B4-BE49-F238E27FC236}">
                <a16:creationId xmlns:a16="http://schemas.microsoft.com/office/drawing/2014/main" id="{7A10DF4D-E9B9-EBD2-2549-FF7DF7D0C277}"/>
              </a:ext>
            </a:extLst>
          </p:cNvPr>
          <p:cNvSpPr>
            <a:spLocks noGrp="1"/>
          </p:cNvSpPr>
          <p:nvPr>
            <p:ph idx="1"/>
          </p:nvPr>
        </p:nvSpPr>
        <p:spPr>
          <a:xfrm>
            <a:off x="1421827" y="2525494"/>
            <a:ext cx="9349812" cy="3416300"/>
          </a:xfrm>
        </p:spPr>
        <p:txBody>
          <a:bodyPr>
            <a:normAutofit/>
          </a:bodyPr>
          <a:lstStyle/>
          <a:p>
            <a:pPr algn="ctr"/>
            <a:r>
              <a:rPr lang="fr-FR" sz="2000" dirty="0"/>
              <a:t>Le RGPD est un règlement européen qui harmonise les règles liées à la protection des données personnelles en Europe, dans le but d’offrir un cadre juridique aux professionnels.</a:t>
            </a:r>
          </a:p>
          <a:p>
            <a:pPr algn="ctr"/>
            <a:r>
              <a:rPr lang="fr-FR" sz="2000" dirty="0"/>
              <a:t>Il comporte une centaine d’articles dont certains exigent des obligations des entreprises qui désirent faire usage de données personnelles. La sensibilité des données augmente le degré de contraintes pour l’entreprise.</a:t>
            </a:r>
          </a:p>
          <a:p>
            <a:pPr algn="ctr"/>
            <a:r>
              <a:rPr lang="fr-FR" sz="2000" dirty="0"/>
              <a:t>Dans le cadre de ce projet il est fait usage de photos des utilisateurs. Ces données sont considérées comme sensibles car elles permettent une identification du sujet ainsi que de ses caractéristiques physiques.</a:t>
            </a:r>
          </a:p>
        </p:txBody>
      </p:sp>
      <p:sp>
        <p:nvSpPr>
          <p:cNvPr id="4" name="Slide Number Placeholder 3">
            <a:extLst>
              <a:ext uri="{FF2B5EF4-FFF2-40B4-BE49-F238E27FC236}">
                <a16:creationId xmlns:a16="http://schemas.microsoft.com/office/drawing/2014/main" id="{530B471B-C775-1680-2E99-E3817E399BA8}"/>
              </a:ext>
            </a:extLst>
          </p:cNvPr>
          <p:cNvSpPr>
            <a:spLocks noGrp="1"/>
          </p:cNvSpPr>
          <p:nvPr>
            <p:ph type="sldNum" sz="quarter" idx="12"/>
          </p:nvPr>
        </p:nvSpPr>
        <p:spPr/>
        <p:txBody>
          <a:bodyPr/>
          <a:lstStyle/>
          <a:p>
            <a:fld id="{50CB8F90-FBE1-4DD5-9E74-218D1D1D6DF4}" type="slidenum">
              <a:rPr lang="fr-FR" smtClean="0"/>
              <a:t>17</a:t>
            </a:fld>
            <a:endParaRPr lang="fr-FR"/>
          </a:p>
        </p:txBody>
      </p:sp>
    </p:spTree>
    <p:extLst>
      <p:ext uri="{BB962C8B-B14F-4D97-AF65-F5344CB8AC3E}">
        <p14:creationId xmlns:p14="http://schemas.microsoft.com/office/powerpoint/2010/main" val="235428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BB86-99CE-7E53-18B5-43974C5CEF47}"/>
              </a:ext>
            </a:extLst>
          </p:cNvPr>
          <p:cNvSpPr>
            <a:spLocks noGrp="1"/>
          </p:cNvSpPr>
          <p:nvPr>
            <p:ph type="title"/>
          </p:nvPr>
        </p:nvSpPr>
        <p:spPr/>
        <p:txBody>
          <a:bodyPr/>
          <a:lstStyle/>
          <a:p>
            <a:r>
              <a:rPr lang="fr-FR" dirty="0"/>
              <a:t>RGPD: Obligations légales</a:t>
            </a:r>
          </a:p>
        </p:txBody>
      </p:sp>
      <p:sp>
        <p:nvSpPr>
          <p:cNvPr id="3" name="Content Placeholder 2">
            <a:extLst>
              <a:ext uri="{FF2B5EF4-FFF2-40B4-BE49-F238E27FC236}">
                <a16:creationId xmlns:a16="http://schemas.microsoft.com/office/drawing/2014/main" id="{90101F82-4FFD-64BC-4920-F88E6B11F865}"/>
              </a:ext>
            </a:extLst>
          </p:cNvPr>
          <p:cNvSpPr>
            <a:spLocks noGrp="1"/>
          </p:cNvSpPr>
          <p:nvPr>
            <p:ph idx="1"/>
          </p:nvPr>
        </p:nvSpPr>
        <p:spPr>
          <a:xfrm>
            <a:off x="426353" y="2313145"/>
            <a:ext cx="11361173" cy="4249125"/>
          </a:xfrm>
        </p:spPr>
        <p:txBody>
          <a:bodyPr>
            <a:normAutofit fontScale="92500" lnSpcReduction="10000"/>
          </a:bodyPr>
          <a:lstStyle/>
          <a:p>
            <a:pPr marL="0" indent="0" algn="ctr">
              <a:buNone/>
            </a:pPr>
            <a:r>
              <a:rPr lang="fr-FR" sz="2000" dirty="0"/>
              <a:t>Sources d’informations personnelles du projet:</a:t>
            </a:r>
          </a:p>
          <a:p>
            <a:pPr algn="ctr">
              <a:buFontTx/>
              <a:buChar char="-"/>
            </a:pPr>
            <a:r>
              <a:rPr lang="fr-FR" sz="2000" dirty="0"/>
              <a:t>Informations de connexion (adresse email, mot de passe)</a:t>
            </a:r>
          </a:p>
          <a:p>
            <a:pPr algn="ctr">
              <a:buFontTx/>
              <a:buChar char="-"/>
            </a:pPr>
            <a:r>
              <a:rPr lang="fr-FR" sz="2000" dirty="0"/>
              <a:t>Images téléversées par l’utilisateur</a:t>
            </a:r>
          </a:p>
          <a:p>
            <a:pPr marL="0" indent="0" algn="ctr">
              <a:buNone/>
            </a:pPr>
            <a:r>
              <a:rPr lang="fr-FR" sz="2000" dirty="0"/>
              <a:t>Dans le cadre de traitement de données personnelles sensibles, les obligations légales principales sont les suivantes:</a:t>
            </a:r>
          </a:p>
          <a:p>
            <a:pPr algn="ctr"/>
            <a:r>
              <a:rPr lang="fr-FR" sz="2000" dirty="0"/>
              <a:t>Fournir une information extensive sur le traitement des données aux personnes concernées. Ceci implique d’obtenir le consentement de l’utilisateur, par simple demande ou par contrat. </a:t>
            </a:r>
          </a:p>
          <a:p>
            <a:pPr algn="ctr"/>
            <a:r>
              <a:rPr lang="fr-FR" sz="2000" dirty="0"/>
              <a:t>Organiser un droit d'accès à ces informations et la portabilité des données. Un utilisateur doit pouvoir obtenir une copie de ses données personnelles sur simple demande.</a:t>
            </a:r>
          </a:p>
          <a:p>
            <a:pPr algn="ctr"/>
            <a:r>
              <a:rPr lang="fr-FR" sz="2000" dirty="0"/>
              <a:t>Organiser un droit de rectification et d'effacement. Un utilisateur doit pouvoir obtenir la suppression de ses données personnelles sur simple demande.</a:t>
            </a:r>
            <a:endParaRPr lang="fr-FR" dirty="0"/>
          </a:p>
        </p:txBody>
      </p:sp>
      <p:sp>
        <p:nvSpPr>
          <p:cNvPr id="4" name="Slide Number Placeholder 3">
            <a:extLst>
              <a:ext uri="{FF2B5EF4-FFF2-40B4-BE49-F238E27FC236}">
                <a16:creationId xmlns:a16="http://schemas.microsoft.com/office/drawing/2014/main" id="{B17FB33F-EA06-36B0-6AD5-5BE02C08E31A}"/>
              </a:ext>
            </a:extLst>
          </p:cNvPr>
          <p:cNvSpPr>
            <a:spLocks noGrp="1"/>
          </p:cNvSpPr>
          <p:nvPr>
            <p:ph type="sldNum" sz="quarter" idx="12"/>
          </p:nvPr>
        </p:nvSpPr>
        <p:spPr/>
        <p:txBody>
          <a:bodyPr/>
          <a:lstStyle/>
          <a:p>
            <a:fld id="{50CB8F90-FBE1-4DD5-9E74-218D1D1D6DF4}" type="slidenum">
              <a:rPr lang="fr-FR" smtClean="0"/>
              <a:t>18</a:t>
            </a:fld>
            <a:endParaRPr lang="fr-FR"/>
          </a:p>
        </p:txBody>
      </p:sp>
    </p:spTree>
    <p:extLst>
      <p:ext uri="{BB962C8B-B14F-4D97-AF65-F5344CB8AC3E}">
        <p14:creationId xmlns:p14="http://schemas.microsoft.com/office/powerpoint/2010/main" val="172925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13CB-E34D-4296-F046-E1479436C5C4}"/>
              </a:ext>
            </a:extLst>
          </p:cNvPr>
          <p:cNvSpPr>
            <a:spLocks noGrp="1"/>
          </p:cNvSpPr>
          <p:nvPr>
            <p:ph type="title"/>
          </p:nvPr>
        </p:nvSpPr>
        <p:spPr/>
        <p:txBody>
          <a:bodyPr/>
          <a:lstStyle/>
          <a:p>
            <a:r>
              <a:rPr lang="fr-FR" dirty="0"/>
              <a:t>Enjeux éthiques: biais des modèles IA</a:t>
            </a:r>
          </a:p>
        </p:txBody>
      </p:sp>
      <p:sp>
        <p:nvSpPr>
          <p:cNvPr id="3" name="Content Placeholder 2">
            <a:extLst>
              <a:ext uri="{FF2B5EF4-FFF2-40B4-BE49-F238E27FC236}">
                <a16:creationId xmlns:a16="http://schemas.microsoft.com/office/drawing/2014/main" id="{9F5D5045-B01E-D55A-8709-69E439EBB0C7}"/>
              </a:ext>
            </a:extLst>
          </p:cNvPr>
          <p:cNvSpPr>
            <a:spLocks noGrp="1"/>
          </p:cNvSpPr>
          <p:nvPr>
            <p:ph idx="1"/>
          </p:nvPr>
        </p:nvSpPr>
        <p:spPr>
          <a:xfrm>
            <a:off x="1098616" y="2469157"/>
            <a:ext cx="10016227" cy="4224606"/>
          </a:xfrm>
        </p:spPr>
        <p:txBody>
          <a:bodyPr>
            <a:normAutofit lnSpcReduction="10000"/>
          </a:bodyPr>
          <a:lstStyle/>
          <a:p>
            <a:r>
              <a:rPr lang="fr-FR" dirty="0"/>
              <a:t>Les Intelligences Artificielles modernes peuvent hériter des biais des jeux de données avec lesquels on les entraîne.</a:t>
            </a:r>
          </a:p>
          <a:p>
            <a:r>
              <a:rPr lang="fr-FR" dirty="0"/>
              <a:t>Par exemple: Amazon a entraîné un modèle de sélection de ressources humaines sur leurs propres données, sachant que leurs effectifs étaient à grande dominante masculine. Le modèle a répliqué cette absence de parité sans autre fondement que le sexe des candidats. Il a donc du être abandonné.</a:t>
            </a:r>
          </a:p>
          <a:p>
            <a:r>
              <a:rPr lang="fr-FR" dirty="0"/>
              <a:t>Dans le cas de ce projet, il s’agira de s’assurer que les personnes appartenant à des ethnies et/ou à des genres potentiellement sous représentés dans le jeu d’entraînement ne se voient pas recommander des produits stéréotypés (qui soient sans lien avec leur profil vestimentaire mais avec la couleur de peau, par exemple).</a:t>
            </a:r>
          </a:p>
          <a:p>
            <a:r>
              <a:rPr lang="fr-FR" dirty="0"/>
              <a:t>D’une manière générale il faudra s’assurer qu’une large variété de profils d’utilisateurs reçoit des recommandations de qualité similaire. L’enjeu éthique étant que l’on souhaite produire une IA qui ne puisse pas être considérée comme discriminante.</a:t>
            </a:r>
          </a:p>
        </p:txBody>
      </p:sp>
      <p:sp>
        <p:nvSpPr>
          <p:cNvPr id="4" name="Slide Number Placeholder 3">
            <a:extLst>
              <a:ext uri="{FF2B5EF4-FFF2-40B4-BE49-F238E27FC236}">
                <a16:creationId xmlns:a16="http://schemas.microsoft.com/office/drawing/2014/main" id="{F680F6D8-7C6A-C2AD-C9E6-E476869DBE10}"/>
              </a:ext>
            </a:extLst>
          </p:cNvPr>
          <p:cNvSpPr>
            <a:spLocks noGrp="1"/>
          </p:cNvSpPr>
          <p:nvPr>
            <p:ph type="sldNum" sz="quarter" idx="12"/>
          </p:nvPr>
        </p:nvSpPr>
        <p:spPr/>
        <p:txBody>
          <a:bodyPr/>
          <a:lstStyle/>
          <a:p>
            <a:fld id="{50CB8F90-FBE1-4DD5-9E74-218D1D1D6DF4}" type="slidenum">
              <a:rPr lang="fr-FR" smtClean="0"/>
              <a:t>19</a:t>
            </a:fld>
            <a:endParaRPr lang="fr-FR"/>
          </a:p>
        </p:txBody>
      </p:sp>
    </p:spTree>
    <p:extLst>
      <p:ext uri="{BB962C8B-B14F-4D97-AF65-F5344CB8AC3E}">
        <p14:creationId xmlns:p14="http://schemas.microsoft.com/office/powerpoint/2010/main" val="412461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02E7-7DC8-9A9A-ACF8-8BFEDCFAF03E}"/>
              </a:ext>
            </a:extLst>
          </p:cNvPr>
          <p:cNvSpPr>
            <a:spLocks noGrp="1"/>
          </p:cNvSpPr>
          <p:nvPr>
            <p:ph type="title"/>
          </p:nvPr>
        </p:nvSpPr>
        <p:spPr/>
        <p:txBody>
          <a:bodyPr/>
          <a:lstStyle/>
          <a:p>
            <a:r>
              <a:rPr lang="fr-FR" dirty="0"/>
              <a:t>Présentation de l’entreprise</a:t>
            </a:r>
          </a:p>
        </p:txBody>
      </p:sp>
      <p:sp>
        <p:nvSpPr>
          <p:cNvPr id="3" name="Content Placeholder 2">
            <a:extLst>
              <a:ext uri="{FF2B5EF4-FFF2-40B4-BE49-F238E27FC236}">
                <a16:creationId xmlns:a16="http://schemas.microsoft.com/office/drawing/2014/main" id="{5ABC49CD-6211-A129-E889-A7F174C27F7E}"/>
              </a:ext>
            </a:extLst>
          </p:cNvPr>
          <p:cNvSpPr>
            <a:spLocks noGrp="1"/>
          </p:cNvSpPr>
          <p:nvPr>
            <p:ph idx="1"/>
          </p:nvPr>
        </p:nvSpPr>
        <p:spPr>
          <a:xfrm>
            <a:off x="6785620" y="3235363"/>
            <a:ext cx="4240440" cy="3539151"/>
          </a:xfrm>
        </p:spPr>
        <p:txBody>
          <a:bodyPr/>
          <a:lstStyle/>
          <a:p>
            <a:r>
              <a:rPr lang="fr-FR" dirty="0"/>
              <a:t>Entreprise du monde de la mode qui commercialise des articles vestimentaires</a:t>
            </a:r>
          </a:p>
          <a:p>
            <a:r>
              <a:rPr lang="fr-FR" dirty="0"/>
              <a:t>Possède un réseau de magasins physiques</a:t>
            </a:r>
          </a:p>
          <a:p>
            <a:r>
              <a:rPr lang="fr-FR" dirty="0"/>
              <a:t>Possède un site e-commerce</a:t>
            </a:r>
          </a:p>
        </p:txBody>
      </p:sp>
      <p:pic>
        <p:nvPicPr>
          <p:cNvPr id="1026" name="Picture 2">
            <a:extLst>
              <a:ext uri="{FF2B5EF4-FFF2-40B4-BE49-F238E27FC236}">
                <a16:creationId xmlns:a16="http://schemas.microsoft.com/office/drawing/2014/main" id="{8B778267-D407-F9D4-B07D-98BC83ED0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639" y="2546313"/>
            <a:ext cx="5386718" cy="371759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9947FA1-9EB4-1F9C-217F-DC1DA01BD289}"/>
              </a:ext>
            </a:extLst>
          </p:cNvPr>
          <p:cNvSpPr>
            <a:spLocks noGrp="1"/>
          </p:cNvSpPr>
          <p:nvPr>
            <p:ph type="sldNum" sz="quarter" idx="12"/>
          </p:nvPr>
        </p:nvSpPr>
        <p:spPr/>
        <p:txBody>
          <a:bodyPr/>
          <a:lstStyle/>
          <a:p>
            <a:fld id="{50CB8F90-FBE1-4DD5-9E74-218D1D1D6DF4}" type="slidenum">
              <a:rPr lang="fr-FR" smtClean="0"/>
              <a:t>2</a:t>
            </a:fld>
            <a:endParaRPr lang="fr-FR"/>
          </a:p>
        </p:txBody>
      </p:sp>
    </p:spTree>
    <p:extLst>
      <p:ext uri="{BB962C8B-B14F-4D97-AF65-F5344CB8AC3E}">
        <p14:creationId xmlns:p14="http://schemas.microsoft.com/office/powerpoint/2010/main" val="1060419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CD16-094A-EC69-E337-8C7335D39A52}"/>
              </a:ext>
            </a:extLst>
          </p:cNvPr>
          <p:cNvSpPr>
            <a:spLocks noGrp="1"/>
          </p:cNvSpPr>
          <p:nvPr>
            <p:ph type="ctrTitle"/>
          </p:nvPr>
        </p:nvSpPr>
        <p:spPr/>
        <p:txBody>
          <a:bodyPr/>
          <a:lstStyle/>
          <a:p>
            <a:r>
              <a:rPr lang="fr-FR" b="1" i="0" dirty="0">
                <a:effectLst/>
                <a:latin typeface="Montserrat" panose="00000500000000000000" pitchFamily="2" charset="0"/>
              </a:rPr>
              <a:t>Conclusion</a:t>
            </a:r>
            <a:br>
              <a:rPr lang="fr-FR" b="1" i="0" dirty="0">
                <a:effectLst/>
                <a:latin typeface="Montserrat" panose="00000500000000000000" pitchFamily="2" charset="0"/>
              </a:rPr>
            </a:br>
            <a:endParaRPr lang="fr-FR" dirty="0"/>
          </a:p>
        </p:txBody>
      </p:sp>
      <p:sp>
        <p:nvSpPr>
          <p:cNvPr id="4" name="Slide Number Placeholder 3">
            <a:extLst>
              <a:ext uri="{FF2B5EF4-FFF2-40B4-BE49-F238E27FC236}">
                <a16:creationId xmlns:a16="http://schemas.microsoft.com/office/drawing/2014/main" id="{76428975-1576-893E-FA80-B629E5FDB46E}"/>
              </a:ext>
            </a:extLst>
          </p:cNvPr>
          <p:cNvSpPr>
            <a:spLocks noGrp="1"/>
          </p:cNvSpPr>
          <p:nvPr>
            <p:ph type="sldNum" sz="quarter" idx="12"/>
          </p:nvPr>
        </p:nvSpPr>
        <p:spPr/>
        <p:txBody>
          <a:bodyPr/>
          <a:lstStyle/>
          <a:p>
            <a:fld id="{50CB8F90-FBE1-4DD5-9E74-218D1D1D6DF4}" type="slidenum">
              <a:rPr lang="fr-FR" smtClean="0"/>
              <a:t>20</a:t>
            </a:fld>
            <a:endParaRPr lang="fr-FR"/>
          </a:p>
        </p:txBody>
      </p:sp>
    </p:spTree>
    <p:extLst>
      <p:ext uri="{BB962C8B-B14F-4D97-AF65-F5344CB8AC3E}">
        <p14:creationId xmlns:p14="http://schemas.microsoft.com/office/powerpoint/2010/main" val="139088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2CCA-C751-B23E-B3AC-EE3DA93F70A2}"/>
              </a:ext>
            </a:extLst>
          </p:cNvPr>
          <p:cNvSpPr>
            <a:spLocks noGrp="1"/>
          </p:cNvSpPr>
          <p:nvPr>
            <p:ph type="title"/>
          </p:nvPr>
        </p:nvSpPr>
        <p:spPr/>
        <p:txBody>
          <a:bodyPr/>
          <a:lstStyle/>
          <a:p>
            <a:r>
              <a:rPr lang="fr-FR" dirty="0"/>
              <a:t>Présentation du projet</a:t>
            </a:r>
          </a:p>
        </p:txBody>
      </p:sp>
      <p:sp>
        <p:nvSpPr>
          <p:cNvPr id="3" name="Content Placeholder 2">
            <a:extLst>
              <a:ext uri="{FF2B5EF4-FFF2-40B4-BE49-F238E27FC236}">
                <a16:creationId xmlns:a16="http://schemas.microsoft.com/office/drawing/2014/main" id="{2C256D40-D9B9-CB1D-D256-1287A0749FB7}"/>
              </a:ext>
            </a:extLst>
          </p:cNvPr>
          <p:cNvSpPr>
            <a:spLocks noGrp="1"/>
          </p:cNvSpPr>
          <p:nvPr>
            <p:ph idx="1"/>
          </p:nvPr>
        </p:nvSpPr>
        <p:spPr>
          <a:xfrm>
            <a:off x="1345634" y="2802846"/>
            <a:ext cx="4665137" cy="3416300"/>
          </a:xfrm>
        </p:spPr>
        <p:txBody>
          <a:bodyPr/>
          <a:lstStyle/>
          <a:p>
            <a:r>
              <a:rPr lang="fr-FR" dirty="0"/>
              <a:t>Application Mobile</a:t>
            </a:r>
          </a:p>
          <a:p>
            <a:r>
              <a:rPr lang="fr-FR" dirty="0"/>
              <a:t>L’utilisateur constitue un profil vestimentaire en choisissant des photos de lui dans ses habits préférés</a:t>
            </a:r>
          </a:p>
          <a:p>
            <a:r>
              <a:rPr lang="fr-FR" dirty="0"/>
              <a:t>L’application lui recommande des articles du catalogue de Fashion-Insta, dans le même style vestimentaire</a:t>
            </a:r>
          </a:p>
        </p:txBody>
      </p:sp>
      <p:sp>
        <p:nvSpPr>
          <p:cNvPr id="4" name="Slide Number Placeholder 3">
            <a:extLst>
              <a:ext uri="{FF2B5EF4-FFF2-40B4-BE49-F238E27FC236}">
                <a16:creationId xmlns:a16="http://schemas.microsoft.com/office/drawing/2014/main" id="{ED020333-81B3-4E44-8C3E-D93979BCAF6A}"/>
              </a:ext>
            </a:extLst>
          </p:cNvPr>
          <p:cNvSpPr>
            <a:spLocks noGrp="1"/>
          </p:cNvSpPr>
          <p:nvPr>
            <p:ph type="sldNum" sz="quarter" idx="12"/>
          </p:nvPr>
        </p:nvSpPr>
        <p:spPr/>
        <p:txBody>
          <a:bodyPr/>
          <a:lstStyle/>
          <a:p>
            <a:fld id="{50CB8F90-FBE1-4DD5-9E74-218D1D1D6DF4}" type="slidenum">
              <a:rPr lang="fr-FR" smtClean="0"/>
              <a:t>3</a:t>
            </a:fld>
            <a:endParaRPr lang="fr-FR"/>
          </a:p>
        </p:txBody>
      </p:sp>
      <p:pic>
        <p:nvPicPr>
          <p:cNvPr id="6" name="Picture 5">
            <a:extLst>
              <a:ext uri="{FF2B5EF4-FFF2-40B4-BE49-F238E27FC236}">
                <a16:creationId xmlns:a16="http://schemas.microsoft.com/office/drawing/2014/main" id="{0A5CA74C-4B11-135B-F81D-8CEB5EB33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17523"/>
            <a:ext cx="5271216" cy="3341604"/>
          </a:xfrm>
          <a:prstGeom prst="rect">
            <a:avLst/>
          </a:prstGeom>
        </p:spPr>
      </p:pic>
    </p:spTree>
    <p:extLst>
      <p:ext uri="{BB962C8B-B14F-4D97-AF65-F5344CB8AC3E}">
        <p14:creationId xmlns:p14="http://schemas.microsoft.com/office/powerpoint/2010/main" val="38433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8949-D647-29A2-8A46-FBAEA4C537BC}"/>
              </a:ext>
            </a:extLst>
          </p:cNvPr>
          <p:cNvSpPr>
            <a:spLocks noGrp="1"/>
          </p:cNvSpPr>
          <p:nvPr>
            <p:ph type="title"/>
          </p:nvPr>
        </p:nvSpPr>
        <p:spPr/>
        <p:txBody>
          <a:bodyPr/>
          <a:lstStyle/>
          <a:p>
            <a:r>
              <a:rPr lang="fr-FR" dirty="0"/>
              <a:t>L’application mobile en chiffres</a:t>
            </a:r>
          </a:p>
        </p:txBody>
      </p:sp>
      <p:sp>
        <p:nvSpPr>
          <p:cNvPr id="3" name="Content Placeholder 2">
            <a:extLst>
              <a:ext uri="{FF2B5EF4-FFF2-40B4-BE49-F238E27FC236}">
                <a16:creationId xmlns:a16="http://schemas.microsoft.com/office/drawing/2014/main" id="{1E3D13FE-4AA6-E609-4810-B6D26CEC325D}"/>
              </a:ext>
            </a:extLst>
          </p:cNvPr>
          <p:cNvSpPr>
            <a:spLocks noGrp="1"/>
          </p:cNvSpPr>
          <p:nvPr>
            <p:ph idx="1"/>
          </p:nvPr>
        </p:nvSpPr>
        <p:spPr>
          <a:xfrm>
            <a:off x="1154955" y="2603500"/>
            <a:ext cx="9440818" cy="3416300"/>
          </a:xfrm>
        </p:spPr>
        <p:txBody>
          <a:bodyPr/>
          <a:lstStyle/>
          <a:p>
            <a:r>
              <a:rPr lang="fr-FR" dirty="0"/>
              <a:t>Croissance du nombre d’applications téléchargées (218 Milliards en 2020)</a:t>
            </a:r>
          </a:p>
          <a:p>
            <a:r>
              <a:rPr lang="fr-FR" dirty="0"/>
              <a:t>Croissance du nombre d’heures quotidiennes passées sur le téléphone (4,2h/jour en 2020)</a:t>
            </a:r>
          </a:p>
          <a:p>
            <a:r>
              <a:rPr lang="fr-FR" dirty="0"/>
              <a:t>Les applications représentent presque 9/10 du temps passé sur un téléphone</a:t>
            </a:r>
          </a:p>
          <a:p>
            <a:r>
              <a:rPr lang="fr-FR" dirty="0"/>
              <a:t>Les application mobiles sont engageantes et présentent un taux de conversion 7 fois plus élevé que sur les versions mobiles des sites</a:t>
            </a:r>
          </a:p>
          <a:p>
            <a:r>
              <a:rPr lang="fr-FR" dirty="0"/>
              <a:t>Les applications d’e-commerce est le type d’application détenu le plus longtemps par leurs utilisateurs</a:t>
            </a:r>
          </a:p>
        </p:txBody>
      </p:sp>
      <p:sp>
        <p:nvSpPr>
          <p:cNvPr id="4" name="Slide Number Placeholder 3">
            <a:extLst>
              <a:ext uri="{FF2B5EF4-FFF2-40B4-BE49-F238E27FC236}">
                <a16:creationId xmlns:a16="http://schemas.microsoft.com/office/drawing/2014/main" id="{E7C31D09-0909-0101-AA32-7F7FB99D6788}"/>
              </a:ext>
            </a:extLst>
          </p:cNvPr>
          <p:cNvSpPr>
            <a:spLocks noGrp="1"/>
          </p:cNvSpPr>
          <p:nvPr>
            <p:ph type="sldNum" sz="quarter" idx="12"/>
          </p:nvPr>
        </p:nvSpPr>
        <p:spPr/>
        <p:txBody>
          <a:bodyPr/>
          <a:lstStyle/>
          <a:p>
            <a:fld id="{50CB8F90-FBE1-4DD5-9E74-218D1D1D6DF4}" type="slidenum">
              <a:rPr lang="fr-FR" smtClean="0"/>
              <a:t>4</a:t>
            </a:fld>
            <a:endParaRPr lang="fr-FR"/>
          </a:p>
        </p:txBody>
      </p:sp>
    </p:spTree>
    <p:extLst>
      <p:ext uri="{BB962C8B-B14F-4D97-AF65-F5344CB8AC3E}">
        <p14:creationId xmlns:p14="http://schemas.microsoft.com/office/powerpoint/2010/main" val="1606026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B38A-A216-52E3-991F-68B44A0CF42B}"/>
              </a:ext>
            </a:extLst>
          </p:cNvPr>
          <p:cNvSpPr>
            <a:spLocks noGrp="1"/>
          </p:cNvSpPr>
          <p:nvPr>
            <p:ph type="title"/>
          </p:nvPr>
        </p:nvSpPr>
        <p:spPr/>
        <p:txBody>
          <a:bodyPr/>
          <a:lstStyle/>
          <a:p>
            <a:r>
              <a:rPr lang="fr-FR" dirty="0"/>
              <a:t>Gains attendus</a:t>
            </a:r>
          </a:p>
        </p:txBody>
      </p:sp>
      <p:sp>
        <p:nvSpPr>
          <p:cNvPr id="4" name="Slide Number Placeholder 3">
            <a:extLst>
              <a:ext uri="{FF2B5EF4-FFF2-40B4-BE49-F238E27FC236}">
                <a16:creationId xmlns:a16="http://schemas.microsoft.com/office/drawing/2014/main" id="{25A5E234-D301-94CE-8BB6-24F0042D465F}"/>
              </a:ext>
            </a:extLst>
          </p:cNvPr>
          <p:cNvSpPr>
            <a:spLocks noGrp="1"/>
          </p:cNvSpPr>
          <p:nvPr>
            <p:ph type="sldNum" sz="quarter" idx="12"/>
          </p:nvPr>
        </p:nvSpPr>
        <p:spPr/>
        <p:txBody>
          <a:bodyPr/>
          <a:lstStyle/>
          <a:p>
            <a:fld id="{50CB8F90-FBE1-4DD5-9E74-218D1D1D6DF4}" type="slidenum">
              <a:rPr lang="fr-FR" smtClean="0"/>
              <a:t>5</a:t>
            </a:fld>
            <a:endParaRPr lang="fr-FR"/>
          </a:p>
        </p:txBody>
      </p:sp>
      <p:sp>
        <p:nvSpPr>
          <p:cNvPr id="5" name="Content Placeholder 2">
            <a:extLst>
              <a:ext uri="{FF2B5EF4-FFF2-40B4-BE49-F238E27FC236}">
                <a16:creationId xmlns:a16="http://schemas.microsoft.com/office/drawing/2014/main" id="{653F93B8-00F7-16F7-3643-B0520B80A087}"/>
              </a:ext>
            </a:extLst>
          </p:cNvPr>
          <p:cNvSpPr>
            <a:spLocks noGrp="1"/>
          </p:cNvSpPr>
          <p:nvPr>
            <p:ph idx="1"/>
          </p:nvPr>
        </p:nvSpPr>
        <p:spPr>
          <a:xfrm>
            <a:off x="1154954" y="2382484"/>
            <a:ext cx="10506896" cy="1002096"/>
          </a:xfrm>
        </p:spPr>
        <p:txBody>
          <a:bodyPr/>
          <a:lstStyle/>
          <a:p>
            <a:pPr marL="0" indent="0" algn="ctr">
              <a:buNone/>
            </a:pPr>
            <a:r>
              <a:rPr lang="fr-FR" dirty="0"/>
              <a:t>L’objectif de ce projet est d’améliorer l’image de marque et les ventes de Fashion-Insta en proposant une application mobile innovante, ludique et gratuite. Il y a de bonnes chances que cette application ait un impact significatif sur le taux de conversion des clients en ligne.</a:t>
            </a:r>
          </a:p>
        </p:txBody>
      </p:sp>
      <p:graphicFrame>
        <p:nvGraphicFramePr>
          <p:cNvPr id="8" name="Table 7">
            <a:extLst>
              <a:ext uri="{FF2B5EF4-FFF2-40B4-BE49-F238E27FC236}">
                <a16:creationId xmlns:a16="http://schemas.microsoft.com/office/drawing/2014/main" id="{24FE472C-387C-0773-23F9-A8CDEBCBFCCF}"/>
              </a:ext>
            </a:extLst>
          </p:cNvPr>
          <p:cNvGraphicFramePr>
            <a:graphicFrameLocks noGrp="1"/>
          </p:cNvGraphicFramePr>
          <p:nvPr>
            <p:extLst>
              <p:ext uri="{D42A27DB-BD31-4B8C-83A1-F6EECF244321}">
                <p14:modId xmlns:p14="http://schemas.microsoft.com/office/powerpoint/2010/main" val="3467292676"/>
              </p:ext>
            </p:extLst>
          </p:nvPr>
        </p:nvGraphicFramePr>
        <p:xfrm>
          <a:off x="6188453" y="3690873"/>
          <a:ext cx="5473397" cy="1945809"/>
        </p:xfrm>
        <a:graphic>
          <a:graphicData uri="http://schemas.openxmlformats.org/drawingml/2006/table">
            <a:tbl>
              <a:tblPr>
                <a:tableStyleId>{5C22544A-7EE6-4342-B048-85BDC9FD1C3A}</a:tableStyleId>
              </a:tblPr>
              <a:tblGrid>
                <a:gridCol w="3484430">
                  <a:extLst>
                    <a:ext uri="{9D8B030D-6E8A-4147-A177-3AD203B41FA5}">
                      <a16:colId xmlns:a16="http://schemas.microsoft.com/office/drawing/2014/main" val="291649108"/>
                    </a:ext>
                  </a:extLst>
                </a:gridCol>
                <a:gridCol w="1988967">
                  <a:extLst>
                    <a:ext uri="{9D8B030D-6E8A-4147-A177-3AD203B41FA5}">
                      <a16:colId xmlns:a16="http://schemas.microsoft.com/office/drawing/2014/main" val="1077317673"/>
                    </a:ext>
                  </a:extLst>
                </a:gridCol>
              </a:tblGrid>
              <a:tr h="740889">
                <a:tc>
                  <a:txBody>
                    <a:bodyPr/>
                    <a:lstStyle/>
                    <a:p>
                      <a:pPr algn="l" fontAlgn="b"/>
                      <a:r>
                        <a:rPr lang="fr-FR" sz="1100" u="none" strike="noStrike" dirty="0">
                          <a:effectLst/>
                        </a:rPr>
                        <a:t>Chiffre d'affaire supplémentaire attendu</a:t>
                      </a:r>
                      <a:br>
                        <a:rPr lang="fr-FR" sz="1100" u="none" strike="noStrike" dirty="0">
                          <a:effectLst/>
                        </a:rPr>
                      </a:br>
                      <a:r>
                        <a:rPr lang="fr-FR" sz="1100" u="none" strike="noStrike" dirty="0">
                          <a:effectLst/>
                        </a:rPr>
                        <a:t>(ventes physiques)</a:t>
                      </a:r>
                      <a:br>
                        <a:rPr lang="fr-FR" sz="1100" u="none" strike="noStrike" dirty="0">
                          <a:effectLst/>
                        </a:rPr>
                      </a:br>
                      <a:endParaRPr lang="fr-FR"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34445</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2484401"/>
                  </a:ext>
                </a:extLst>
              </a:tr>
              <a:tr h="493926">
                <a:tc>
                  <a:txBody>
                    <a:bodyPr/>
                    <a:lstStyle/>
                    <a:p>
                      <a:pPr algn="l" fontAlgn="b"/>
                      <a:r>
                        <a:rPr lang="fr-FR" sz="1100" u="none" strike="noStrike">
                          <a:effectLst/>
                        </a:rPr>
                        <a:t>Chiffre d'affaire supplémentaire attendu</a:t>
                      </a:r>
                      <a:br>
                        <a:rPr lang="fr-FR" sz="1100" u="none" strike="noStrike">
                          <a:effectLst/>
                        </a:rPr>
                      </a:br>
                      <a:r>
                        <a:rPr lang="fr-FR" sz="1100" u="none" strike="noStrike">
                          <a:effectLst/>
                        </a:rPr>
                        <a:t>(ventes en ligne)</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143700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4370089"/>
                  </a:ext>
                </a:extLst>
              </a:tr>
              <a:tr h="464031">
                <a:tc>
                  <a:txBody>
                    <a:bodyPr/>
                    <a:lstStyle/>
                    <a:p>
                      <a:pPr algn="l" fontAlgn="b"/>
                      <a:r>
                        <a:rPr lang="fr-FR" sz="1100" u="none" strike="noStrike">
                          <a:effectLst/>
                        </a:rPr>
                        <a:t>Chiffre d'affaire supplémentaire total attendu</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178145</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892656885"/>
                  </a:ext>
                </a:extLst>
              </a:tr>
              <a:tr h="246963">
                <a:tc>
                  <a:txBody>
                    <a:bodyPr/>
                    <a:lstStyle/>
                    <a:p>
                      <a:pPr algn="l" fontAlgn="b"/>
                      <a:r>
                        <a:rPr lang="fr-FR" sz="1100" u="none" strike="noStrike">
                          <a:effectLst/>
                        </a:rPr>
                        <a:t>Bénéfice attendu</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104920</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12909448"/>
                  </a:ext>
                </a:extLst>
              </a:tr>
            </a:tbl>
          </a:graphicData>
        </a:graphic>
      </p:graphicFrame>
      <p:graphicFrame>
        <p:nvGraphicFramePr>
          <p:cNvPr id="9" name="Table 8">
            <a:extLst>
              <a:ext uri="{FF2B5EF4-FFF2-40B4-BE49-F238E27FC236}">
                <a16:creationId xmlns:a16="http://schemas.microsoft.com/office/drawing/2014/main" id="{AFFDD590-239E-3348-1AAA-E61A144D02C9}"/>
              </a:ext>
            </a:extLst>
          </p:cNvPr>
          <p:cNvGraphicFramePr>
            <a:graphicFrameLocks noGrp="1"/>
          </p:cNvGraphicFramePr>
          <p:nvPr>
            <p:extLst>
              <p:ext uri="{D42A27DB-BD31-4B8C-83A1-F6EECF244321}">
                <p14:modId xmlns:p14="http://schemas.microsoft.com/office/powerpoint/2010/main" val="3398071750"/>
              </p:ext>
            </p:extLst>
          </p:nvPr>
        </p:nvGraphicFramePr>
        <p:xfrm>
          <a:off x="530150" y="3336256"/>
          <a:ext cx="5451733" cy="1560770"/>
        </p:xfrm>
        <a:graphic>
          <a:graphicData uri="http://schemas.openxmlformats.org/drawingml/2006/table">
            <a:tbl>
              <a:tblPr>
                <a:tableStyleId>{5C22544A-7EE6-4342-B048-85BDC9FD1C3A}</a:tableStyleId>
              </a:tblPr>
              <a:tblGrid>
                <a:gridCol w="3470639">
                  <a:extLst>
                    <a:ext uri="{9D8B030D-6E8A-4147-A177-3AD203B41FA5}">
                      <a16:colId xmlns:a16="http://schemas.microsoft.com/office/drawing/2014/main" val="1979475147"/>
                    </a:ext>
                  </a:extLst>
                </a:gridCol>
                <a:gridCol w="1981094">
                  <a:extLst>
                    <a:ext uri="{9D8B030D-6E8A-4147-A177-3AD203B41FA5}">
                      <a16:colId xmlns:a16="http://schemas.microsoft.com/office/drawing/2014/main" val="3524776599"/>
                    </a:ext>
                  </a:extLst>
                </a:gridCol>
              </a:tblGrid>
              <a:tr h="312154">
                <a:tc>
                  <a:txBody>
                    <a:bodyPr/>
                    <a:lstStyle/>
                    <a:p>
                      <a:pPr algn="l" fontAlgn="b"/>
                      <a:r>
                        <a:rPr lang="fr-FR" sz="1100" b="1" u="none" strike="noStrike" dirty="0">
                          <a:effectLst/>
                        </a:rPr>
                        <a:t>Rentabilité (exploitation sur 5 ans</a:t>
                      </a:r>
                      <a:r>
                        <a:rPr lang="fr-FR" sz="1100" u="none" strike="noStrike" dirty="0">
                          <a:effectLst/>
                        </a:rPr>
                        <a:t>)</a:t>
                      </a:r>
                      <a:endParaRPr lang="fr-FR"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 </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036123412"/>
                  </a:ext>
                </a:extLst>
              </a:tr>
              <a:tr h="312154">
                <a:tc>
                  <a:txBody>
                    <a:bodyPr/>
                    <a:lstStyle/>
                    <a:p>
                      <a:pPr algn="l" fontAlgn="b"/>
                      <a:r>
                        <a:rPr lang="fr-FR" sz="1100" u="none" strike="noStrike">
                          <a:effectLst/>
                        </a:rPr>
                        <a:t>Coût de l'application</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73225</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586711944"/>
                  </a:ext>
                </a:extLst>
              </a:tr>
              <a:tr h="312154">
                <a:tc>
                  <a:txBody>
                    <a:bodyPr/>
                    <a:lstStyle/>
                    <a:p>
                      <a:pPr algn="l" fontAlgn="b"/>
                      <a:r>
                        <a:rPr lang="fr-FR" sz="1100" u="none" strike="noStrike" dirty="0">
                          <a:effectLst/>
                        </a:rPr>
                        <a:t>Chiffre d'affaire annuel moyen</a:t>
                      </a:r>
                      <a:endParaRPr lang="fr-FR"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9 763 000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32205913"/>
                  </a:ext>
                </a:extLst>
              </a:tr>
              <a:tr h="312154">
                <a:tc>
                  <a:txBody>
                    <a:bodyPr/>
                    <a:lstStyle/>
                    <a:p>
                      <a:pPr algn="l" fontAlgn="b"/>
                      <a:r>
                        <a:rPr lang="fr-FR" sz="1100" u="none" strike="noStrike">
                          <a:effectLst/>
                        </a:rPr>
                        <a:t>dont site e-commerce</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2 874 000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02067711"/>
                  </a:ext>
                </a:extLst>
              </a:tr>
              <a:tr h="312154">
                <a:tc>
                  <a:txBody>
                    <a:bodyPr/>
                    <a:lstStyle/>
                    <a:p>
                      <a:pPr algn="l" fontAlgn="b"/>
                      <a:r>
                        <a:rPr lang="fr-FR" sz="1100" u="none" strike="noStrike">
                          <a:effectLst/>
                        </a:rPr>
                        <a:t>dont magasins physiques</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6 889 000</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08537305"/>
                  </a:ext>
                </a:extLst>
              </a:tr>
            </a:tbl>
          </a:graphicData>
        </a:graphic>
      </p:graphicFrame>
      <p:graphicFrame>
        <p:nvGraphicFramePr>
          <p:cNvPr id="10" name="Table 9">
            <a:extLst>
              <a:ext uri="{FF2B5EF4-FFF2-40B4-BE49-F238E27FC236}">
                <a16:creationId xmlns:a16="http://schemas.microsoft.com/office/drawing/2014/main" id="{871CDCA7-C9B8-317B-DB33-51D008A492EB}"/>
              </a:ext>
            </a:extLst>
          </p:cNvPr>
          <p:cNvGraphicFramePr>
            <a:graphicFrameLocks noGrp="1"/>
          </p:cNvGraphicFramePr>
          <p:nvPr>
            <p:extLst>
              <p:ext uri="{D42A27DB-BD31-4B8C-83A1-F6EECF244321}">
                <p14:modId xmlns:p14="http://schemas.microsoft.com/office/powerpoint/2010/main" val="1540906918"/>
              </p:ext>
            </p:extLst>
          </p:nvPr>
        </p:nvGraphicFramePr>
        <p:xfrm>
          <a:off x="530150" y="5242404"/>
          <a:ext cx="5451733" cy="788556"/>
        </p:xfrm>
        <a:graphic>
          <a:graphicData uri="http://schemas.openxmlformats.org/drawingml/2006/table">
            <a:tbl>
              <a:tblPr>
                <a:tableStyleId>{5C22544A-7EE6-4342-B048-85BDC9FD1C3A}</a:tableStyleId>
              </a:tblPr>
              <a:tblGrid>
                <a:gridCol w="3470639">
                  <a:extLst>
                    <a:ext uri="{9D8B030D-6E8A-4147-A177-3AD203B41FA5}">
                      <a16:colId xmlns:a16="http://schemas.microsoft.com/office/drawing/2014/main" val="3176938966"/>
                    </a:ext>
                  </a:extLst>
                </a:gridCol>
                <a:gridCol w="1981094">
                  <a:extLst>
                    <a:ext uri="{9D8B030D-6E8A-4147-A177-3AD203B41FA5}">
                      <a16:colId xmlns:a16="http://schemas.microsoft.com/office/drawing/2014/main" val="809385946"/>
                    </a:ext>
                  </a:extLst>
                </a:gridCol>
              </a:tblGrid>
              <a:tr h="394278">
                <a:tc>
                  <a:txBody>
                    <a:bodyPr/>
                    <a:lstStyle/>
                    <a:p>
                      <a:pPr algn="l" fontAlgn="b"/>
                      <a:r>
                        <a:rPr lang="fr-FR" sz="1100" u="none" strike="noStrike">
                          <a:effectLst/>
                        </a:rPr>
                        <a:t>Augmentation attendue des ventes physiques (%)</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0,5</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982424408"/>
                  </a:ext>
                </a:extLst>
              </a:tr>
              <a:tr h="394278">
                <a:tc>
                  <a:txBody>
                    <a:bodyPr/>
                    <a:lstStyle/>
                    <a:p>
                      <a:pPr algn="l" fontAlgn="b"/>
                      <a:r>
                        <a:rPr lang="fr-FR" sz="1100" u="none" strike="noStrike">
                          <a:effectLst/>
                        </a:rPr>
                        <a:t>Augmentation attendue des ventes en ligne (%)</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5</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25036039"/>
                  </a:ext>
                </a:extLst>
              </a:tr>
            </a:tbl>
          </a:graphicData>
        </a:graphic>
      </p:graphicFrame>
    </p:spTree>
    <p:extLst>
      <p:ext uri="{BB962C8B-B14F-4D97-AF65-F5344CB8AC3E}">
        <p14:creationId xmlns:p14="http://schemas.microsoft.com/office/powerpoint/2010/main" val="314496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D92B-E3C7-31CF-092D-D9961CC7D34F}"/>
              </a:ext>
            </a:extLst>
          </p:cNvPr>
          <p:cNvSpPr>
            <a:spLocks noGrp="1"/>
          </p:cNvSpPr>
          <p:nvPr>
            <p:ph type="title"/>
          </p:nvPr>
        </p:nvSpPr>
        <p:spPr/>
        <p:txBody>
          <a:bodyPr/>
          <a:lstStyle/>
          <a:p>
            <a:r>
              <a:rPr lang="fr-FR" dirty="0"/>
              <a:t>Ressources Humaines: Profils</a:t>
            </a:r>
          </a:p>
        </p:txBody>
      </p:sp>
      <p:sp>
        <p:nvSpPr>
          <p:cNvPr id="3" name="Content Placeholder 2">
            <a:extLst>
              <a:ext uri="{FF2B5EF4-FFF2-40B4-BE49-F238E27FC236}">
                <a16:creationId xmlns:a16="http://schemas.microsoft.com/office/drawing/2014/main" id="{9B21CAFF-E1B0-76BB-D56E-0DED08F88CB2}"/>
              </a:ext>
            </a:extLst>
          </p:cNvPr>
          <p:cNvSpPr>
            <a:spLocks noGrp="1"/>
          </p:cNvSpPr>
          <p:nvPr>
            <p:ph idx="1"/>
          </p:nvPr>
        </p:nvSpPr>
        <p:spPr>
          <a:xfrm>
            <a:off x="1070412" y="2388967"/>
            <a:ext cx="9863386" cy="4173304"/>
          </a:xfrm>
        </p:spPr>
        <p:txBody>
          <a:bodyPr>
            <a:normAutofit fontScale="85000" lnSpcReduction="10000"/>
          </a:bodyPr>
          <a:lstStyle/>
          <a:p>
            <a:pPr marL="0" indent="0">
              <a:buNone/>
            </a:pPr>
            <a:r>
              <a:rPr lang="fr-FR" dirty="0"/>
              <a:t>Product Owner:</a:t>
            </a:r>
          </a:p>
          <a:p>
            <a:pPr lvl="1"/>
            <a:r>
              <a:rPr lang="fr-FR" dirty="0"/>
              <a:t>Expérience requise dans la gestion de projets tech. Ses compétences fortes doivent être la capacité d'écoute , la rigueur et l'organisation.</a:t>
            </a:r>
          </a:p>
          <a:p>
            <a:pPr lvl="1"/>
            <a:r>
              <a:rPr lang="fr-FR" dirty="0"/>
              <a:t>Des compétences dans le développement mobile et des connaissance en Intelligence Artificielle sont un plus pour assurer la bonne supervision du projet.</a:t>
            </a:r>
          </a:p>
          <a:p>
            <a:pPr marL="0" indent="0">
              <a:buNone/>
            </a:pPr>
            <a:r>
              <a:rPr lang="fr-FR" dirty="0"/>
              <a:t>Ingénieur IA:</a:t>
            </a:r>
          </a:p>
          <a:p>
            <a:pPr lvl="1"/>
            <a:r>
              <a:rPr lang="fr-FR" dirty="0"/>
              <a:t>Expérience requise dans les méthodes modernes d'analyse d'images (Deep learning) et les technologies associées (Tensorflow, Pytorch …).</a:t>
            </a:r>
          </a:p>
          <a:p>
            <a:pPr lvl="1"/>
            <a:r>
              <a:rPr lang="fr-FR" dirty="0"/>
              <a:t>Expérience requise dans la mise en production de modèles dans le cloud.</a:t>
            </a:r>
          </a:p>
          <a:p>
            <a:pPr marL="0" indent="0">
              <a:buNone/>
            </a:pPr>
            <a:r>
              <a:rPr lang="fr-FR" dirty="0"/>
              <a:t>Développeur Mobile:</a:t>
            </a:r>
          </a:p>
          <a:p>
            <a:pPr lvl="1"/>
            <a:r>
              <a:rPr lang="fr-FR" dirty="0"/>
              <a:t>Expérience requise dans le développement d'application mobile multi-plateforme (</a:t>
            </a:r>
            <a:r>
              <a:rPr lang="fr-FR" dirty="0" err="1"/>
              <a:t>React</a:t>
            </a:r>
            <a:r>
              <a:rPr lang="fr-FR" dirty="0"/>
              <a:t> Native).</a:t>
            </a:r>
          </a:p>
          <a:p>
            <a:pPr lvl="1"/>
            <a:r>
              <a:rPr lang="fr-FR" dirty="0"/>
              <a:t>Le développeur doit être capable de développer et mettre en production une application mobile de manière autonome.</a:t>
            </a:r>
          </a:p>
          <a:p>
            <a:pPr lvl="1"/>
            <a:r>
              <a:rPr lang="fr-FR" dirty="0"/>
              <a:t>Il doit également être capable d'intégrer le service de recommandations développé par l'ingénieur IA.</a:t>
            </a:r>
          </a:p>
          <a:p>
            <a:pPr lvl="1"/>
            <a:endParaRPr lang="fr-FR" dirty="0"/>
          </a:p>
        </p:txBody>
      </p:sp>
      <p:sp>
        <p:nvSpPr>
          <p:cNvPr id="4" name="Slide Number Placeholder 3">
            <a:extLst>
              <a:ext uri="{FF2B5EF4-FFF2-40B4-BE49-F238E27FC236}">
                <a16:creationId xmlns:a16="http://schemas.microsoft.com/office/drawing/2014/main" id="{95AE011E-0E18-C132-E5B4-514A0A2A4C17}"/>
              </a:ext>
            </a:extLst>
          </p:cNvPr>
          <p:cNvSpPr>
            <a:spLocks noGrp="1"/>
          </p:cNvSpPr>
          <p:nvPr>
            <p:ph type="sldNum" sz="quarter" idx="12"/>
          </p:nvPr>
        </p:nvSpPr>
        <p:spPr/>
        <p:txBody>
          <a:bodyPr/>
          <a:lstStyle/>
          <a:p>
            <a:fld id="{50CB8F90-FBE1-4DD5-9E74-218D1D1D6DF4}" type="slidenum">
              <a:rPr lang="fr-FR" smtClean="0"/>
              <a:t>6</a:t>
            </a:fld>
            <a:endParaRPr lang="fr-FR"/>
          </a:p>
        </p:txBody>
      </p:sp>
    </p:spTree>
    <p:extLst>
      <p:ext uri="{BB962C8B-B14F-4D97-AF65-F5344CB8AC3E}">
        <p14:creationId xmlns:p14="http://schemas.microsoft.com/office/powerpoint/2010/main" val="1203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D92B-E3C7-31CF-092D-D9961CC7D34F}"/>
              </a:ext>
            </a:extLst>
          </p:cNvPr>
          <p:cNvSpPr>
            <a:spLocks noGrp="1"/>
          </p:cNvSpPr>
          <p:nvPr>
            <p:ph type="title"/>
          </p:nvPr>
        </p:nvSpPr>
        <p:spPr/>
        <p:txBody>
          <a:bodyPr/>
          <a:lstStyle/>
          <a:p>
            <a:r>
              <a:rPr lang="fr-FR" dirty="0"/>
              <a:t>Ressources Humaines: Salaires</a:t>
            </a:r>
          </a:p>
        </p:txBody>
      </p:sp>
      <p:sp>
        <p:nvSpPr>
          <p:cNvPr id="4" name="Slide Number Placeholder 3">
            <a:extLst>
              <a:ext uri="{FF2B5EF4-FFF2-40B4-BE49-F238E27FC236}">
                <a16:creationId xmlns:a16="http://schemas.microsoft.com/office/drawing/2014/main" id="{95AE011E-0E18-C132-E5B4-514A0A2A4C17}"/>
              </a:ext>
            </a:extLst>
          </p:cNvPr>
          <p:cNvSpPr>
            <a:spLocks noGrp="1"/>
          </p:cNvSpPr>
          <p:nvPr>
            <p:ph type="sldNum" sz="quarter" idx="12"/>
          </p:nvPr>
        </p:nvSpPr>
        <p:spPr/>
        <p:txBody>
          <a:bodyPr/>
          <a:lstStyle/>
          <a:p>
            <a:fld id="{50CB8F90-FBE1-4DD5-9E74-218D1D1D6DF4}" type="slidenum">
              <a:rPr lang="fr-FR" smtClean="0"/>
              <a:t>7</a:t>
            </a:fld>
            <a:endParaRPr lang="fr-FR"/>
          </a:p>
        </p:txBody>
      </p:sp>
      <p:graphicFrame>
        <p:nvGraphicFramePr>
          <p:cNvPr id="7" name="Table 6">
            <a:extLst>
              <a:ext uri="{FF2B5EF4-FFF2-40B4-BE49-F238E27FC236}">
                <a16:creationId xmlns:a16="http://schemas.microsoft.com/office/drawing/2014/main" id="{A9D69949-7C42-D0E1-3070-64A9F7E09C28}"/>
              </a:ext>
            </a:extLst>
          </p:cNvPr>
          <p:cNvGraphicFramePr>
            <a:graphicFrameLocks noGrp="1"/>
          </p:cNvGraphicFramePr>
          <p:nvPr>
            <p:extLst>
              <p:ext uri="{D42A27DB-BD31-4B8C-83A1-F6EECF244321}">
                <p14:modId xmlns:p14="http://schemas.microsoft.com/office/powerpoint/2010/main" val="4216744384"/>
              </p:ext>
            </p:extLst>
          </p:nvPr>
        </p:nvGraphicFramePr>
        <p:xfrm>
          <a:off x="1589864" y="2866615"/>
          <a:ext cx="9126703" cy="3017717"/>
        </p:xfrm>
        <a:graphic>
          <a:graphicData uri="http://schemas.openxmlformats.org/drawingml/2006/table">
            <a:tbl>
              <a:tblPr>
                <a:tableStyleId>{5C22544A-7EE6-4342-B048-85BDC9FD1C3A}</a:tableStyleId>
              </a:tblPr>
              <a:tblGrid>
                <a:gridCol w="2678239">
                  <a:extLst>
                    <a:ext uri="{9D8B030D-6E8A-4147-A177-3AD203B41FA5}">
                      <a16:colId xmlns:a16="http://schemas.microsoft.com/office/drawing/2014/main" val="2047102570"/>
                    </a:ext>
                  </a:extLst>
                </a:gridCol>
                <a:gridCol w="1528780">
                  <a:extLst>
                    <a:ext uri="{9D8B030D-6E8A-4147-A177-3AD203B41FA5}">
                      <a16:colId xmlns:a16="http://schemas.microsoft.com/office/drawing/2014/main" val="964107986"/>
                    </a:ext>
                  </a:extLst>
                </a:gridCol>
                <a:gridCol w="3000087">
                  <a:extLst>
                    <a:ext uri="{9D8B030D-6E8A-4147-A177-3AD203B41FA5}">
                      <a16:colId xmlns:a16="http://schemas.microsoft.com/office/drawing/2014/main" val="1178562526"/>
                    </a:ext>
                  </a:extLst>
                </a:gridCol>
                <a:gridCol w="1919597">
                  <a:extLst>
                    <a:ext uri="{9D8B030D-6E8A-4147-A177-3AD203B41FA5}">
                      <a16:colId xmlns:a16="http://schemas.microsoft.com/office/drawing/2014/main" val="1866978262"/>
                    </a:ext>
                  </a:extLst>
                </a:gridCol>
              </a:tblGrid>
              <a:tr h="594998">
                <a:tc>
                  <a:txBody>
                    <a:bodyPr/>
                    <a:lstStyle/>
                    <a:p>
                      <a:pPr algn="ctr" fontAlgn="b"/>
                      <a:r>
                        <a:rPr lang="fr-FR" sz="1400" b="1" u="none" strike="noStrike" dirty="0">
                          <a:effectLst/>
                        </a:rPr>
                        <a:t>Ressources Humaines</a:t>
                      </a:r>
                      <a:endParaRPr lang="fr-FR" sz="1400" b="1"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b="1" u="none" strike="noStrike">
                          <a:effectLst/>
                        </a:rPr>
                        <a:t>Temps de travail estimé (h)</a:t>
                      </a:r>
                      <a:endParaRPr lang="fr-FR" sz="1400" b="1"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b="1" u="none" strike="noStrike" dirty="0">
                          <a:effectLst/>
                        </a:rPr>
                        <a:t>Salaire Horaire (€/h)</a:t>
                      </a:r>
                      <a:endParaRPr lang="fr-FR" sz="1400" b="1"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b="1" u="none" strike="noStrike" dirty="0">
                          <a:effectLst/>
                        </a:rPr>
                        <a:t>Coût Total Majoré de 50% (€)</a:t>
                      </a:r>
                      <a:endParaRPr lang="fr-FR" sz="1400" b="1" i="0" u="none" strike="noStrike" dirty="0">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2454477214"/>
                  </a:ext>
                </a:extLst>
              </a:tr>
              <a:tr h="605680">
                <a:tc>
                  <a:txBody>
                    <a:bodyPr/>
                    <a:lstStyle/>
                    <a:p>
                      <a:pPr algn="ctr" fontAlgn="b"/>
                      <a:r>
                        <a:rPr lang="fr-FR" sz="1400" u="none" strike="noStrike" dirty="0">
                          <a:effectLst/>
                        </a:rPr>
                        <a:t>Product Owner</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70</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dirty="0">
                          <a:effectLst/>
                        </a:rPr>
                        <a:t>70</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7350</a:t>
                      </a:r>
                      <a:endParaRPr lang="fr-FR" sz="1400" b="0" i="0" u="none" strike="noStrike">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819008112"/>
                  </a:ext>
                </a:extLst>
              </a:tr>
              <a:tr h="605680">
                <a:tc>
                  <a:txBody>
                    <a:bodyPr/>
                    <a:lstStyle/>
                    <a:p>
                      <a:pPr algn="ctr" fontAlgn="b"/>
                      <a:r>
                        <a:rPr lang="fr-FR" sz="1400" u="none" strike="noStrike">
                          <a:effectLst/>
                        </a:rPr>
                        <a:t>Ingénieur IA</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dirty="0">
                          <a:effectLst/>
                        </a:rPr>
                        <a:t>300</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80</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36000</a:t>
                      </a:r>
                      <a:endParaRPr lang="fr-FR" sz="1400" b="0" i="0" u="none" strike="noStrike">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3496622697"/>
                  </a:ext>
                </a:extLst>
              </a:tr>
              <a:tr h="908519">
                <a:tc>
                  <a:txBody>
                    <a:bodyPr/>
                    <a:lstStyle/>
                    <a:p>
                      <a:pPr algn="ctr" fontAlgn="b"/>
                      <a:r>
                        <a:rPr lang="fr-FR" sz="1400" u="none" strike="noStrike">
                          <a:effectLst/>
                        </a:rPr>
                        <a:t>Développeur Application Mobile</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dirty="0">
                          <a:effectLst/>
                        </a:rPr>
                        <a:t>150</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dirty="0">
                          <a:effectLst/>
                        </a:rPr>
                        <a:t>55</a:t>
                      </a:r>
                      <a:endParaRPr lang="fr-FR" sz="1400" b="0" i="0" u="none" strike="noStrike" dirty="0">
                        <a:solidFill>
                          <a:srgbClr val="000000"/>
                        </a:solidFill>
                        <a:effectLst/>
                        <a:latin typeface="Calibri" panose="020F0502020204030204" pitchFamily="34" charset="0"/>
                      </a:endParaRPr>
                    </a:p>
                  </a:txBody>
                  <a:tcPr marL="4138" marR="4138" marT="4138" marB="0" anchor="b"/>
                </a:tc>
                <a:tc>
                  <a:txBody>
                    <a:bodyPr/>
                    <a:lstStyle/>
                    <a:p>
                      <a:pPr algn="ctr" fontAlgn="b"/>
                      <a:r>
                        <a:rPr lang="fr-FR" sz="1400" u="none" strike="noStrike">
                          <a:effectLst/>
                        </a:rPr>
                        <a:t>12375</a:t>
                      </a:r>
                      <a:endParaRPr lang="fr-FR" sz="1400" b="0" i="0" u="none" strike="noStrike">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2773323260"/>
                  </a:ext>
                </a:extLst>
              </a:tr>
              <a:tr h="302840">
                <a:tc>
                  <a:txBody>
                    <a:bodyPr/>
                    <a:lstStyle/>
                    <a:p>
                      <a:pPr algn="l" fontAlgn="b"/>
                      <a:r>
                        <a:rPr lang="fr-FR" sz="1400" u="none" strike="noStrike">
                          <a:effectLst/>
                        </a:rPr>
                        <a:t> </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l" fontAlgn="b"/>
                      <a:r>
                        <a:rPr lang="fr-FR" sz="1400" u="none" strike="noStrike">
                          <a:effectLst/>
                        </a:rPr>
                        <a:t> </a:t>
                      </a:r>
                      <a:endParaRPr lang="fr-FR" sz="1400" b="0" i="0" u="none" strike="noStrike">
                        <a:solidFill>
                          <a:srgbClr val="000000"/>
                        </a:solidFill>
                        <a:effectLst/>
                        <a:latin typeface="Calibri" panose="020F0502020204030204" pitchFamily="34" charset="0"/>
                      </a:endParaRPr>
                    </a:p>
                  </a:txBody>
                  <a:tcPr marL="4138" marR="4138" marT="4138" marB="0" anchor="b"/>
                </a:tc>
                <a:tc>
                  <a:txBody>
                    <a:bodyPr/>
                    <a:lstStyle/>
                    <a:p>
                      <a:pPr algn="l" fontAlgn="b"/>
                      <a:r>
                        <a:rPr lang="fr-FR" sz="1400" u="none" strike="noStrike" dirty="0">
                          <a:effectLst/>
                        </a:rPr>
                        <a:t>TOTAL</a:t>
                      </a:r>
                      <a:endParaRPr lang="fr-FR" sz="1400" b="1" i="0" u="none" strike="noStrike" dirty="0">
                        <a:solidFill>
                          <a:srgbClr val="000000"/>
                        </a:solidFill>
                        <a:effectLst/>
                        <a:latin typeface="Calibri" panose="020F0502020204030204" pitchFamily="34" charset="0"/>
                      </a:endParaRPr>
                    </a:p>
                  </a:txBody>
                  <a:tcPr marL="4138" marR="4138" marT="4138" marB="0" anchor="b"/>
                </a:tc>
                <a:tc>
                  <a:txBody>
                    <a:bodyPr/>
                    <a:lstStyle/>
                    <a:p>
                      <a:pPr algn="r" fontAlgn="b"/>
                      <a:r>
                        <a:rPr lang="fr-FR" sz="1400" u="none" strike="noStrike" dirty="0">
                          <a:effectLst/>
                        </a:rPr>
                        <a:t>55725</a:t>
                      </a:r>
                      <a:endParaRPr lang="fr-FR" sz="1400" b="0" i="0" u="none" strike="noStrike" dirty="0">
                        <a:solidFill>
                          <a:srgbClr val="000000"/>
                        </a:solidFill>
                        <a:effectLst/>
                        <a:latin typeface="Calibri" panose="020F0502020204030204" pitchFamily="34" charset="0"/>
                      </a:endParaRPr>
                    </a:p>
                  </a:txBody>
                  <a:tcPr marL="4138" marR="4138" marT="4138" marB="0" anchor="b"/>
                </a:tc>
                <a:extLst>
                  <a:ext uri="{0D108BD9-81ED-4DB2-BD59-A6C34878D82A}">
                    <a16:rowId xmlns:a16="http://schemas.microsoft.com/office/drawing/2014/main" val="2767577328"/>
                  </a:ext>
                </a:extLst>
              </a:tr>
            </a:tbl>
          </a:graphicData>
        </a:graphic>
      </p:graphicFrame>
    </p:spTree>
    <p:extLst>
      <p:ext uri="{BB962C8B-B14F-4D97-AF65-F5344CB8AC3E}">
        <p14:creationId xmlns:p14="http://schemas.microsoft.com/office/powerpoint/2010/main" val="6015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35EA-919C-94C0-095D-0B29F454F225}"/>
              </a:ext>
            </a:extLst>
          </p:cNvPr>
          <p:cNvSpPr>
            <a:spLocks noGrp="1"/>
          </p:cNvSpPr>
          <p:nvPr>
            <p:ph type="title"/>
          </p:nvPr>
        </p:nvSpPr>
        <p:spPr/>
        <p:txBody>
          <a:bodyPr/>
          <a:lstStyle/>
          <a:p>
            <a:r>
              <a:rPr lang="fr-FR" dirty="0"/>
              <a:t>Ressources techniques et financières</a:t>
            </a:r>
          </a:p>
        </p:txBody>
      </p:sp>
      <p:sp>
        <p:nvSpPr>
          <p:cNvPr id="4" name="Slide Number Placeholder 3">
            <a:extLst>
              <a:ext uri="{FF2B5EF4-FFF2-40B4-BE49-F238E27FC236}">
                <a16:creationId xmlns:a16="http://schemas.microsoft.com/office/drawing/2014/main" id="{52902EBE-5289-5F9D-2855-46C0DDA9820F}"/>
              </a:ext>
            </a:extLst>
          </p:cNvPr>
          <p:cNvSpPr>
            <a:spLocks noGrp="1"/>
          </p:cNvSpPr>
          <p:nvPr>
            <p:ph type="sldNum" sz="quarter" idx="12"/>
          </p:nvPr>
        </p:nvSpPr>
        <p:spPr/>
        <p:txBody>
          <a:bodyPr/>
          <a:lstStyle/>
          <a:p>
            <a:fld id="{50CB8F90-FBE1-4DD5-9E74-218D1D1D6DF4}" type="slidenum">
              <a:rPr lang="fr-FR" smtClean="0"/>
              <a:t>8</a:t>
            </a:fld>
            <a:endParaRPr lang="fr-FR"/>
          </a:p>
        </p:txBody>
      </p:sp>
      <p:graphicFrame>
        <p:nvGraphicFramePr>
          <p:cNvPr id="5" name="Table 4">
            <a:extLst>
              <a:ext uri="{FF2B5EF4-FFF2-40B4-BE49-F238E27FC236}">
                <a16:creationId xmlns:a16="http://schemas.microsoft.com/office/drawing/2014/main" id="{0982D7AC-271B-AF0D-F909-18076A25F052}"/>
              </a:ext>
            </a:extLst>
          </p:cNvPr>
          <p:cNvGraphicFramePr>
            <a:graphicFrameLocks noGrp="1"/>
          </p:cNvGraphicFramePr>
          <p:nvPr>
            <p:extLst>
              <p:ext uri="{D42A27DB-BD31-4B8C-83A1-F6EECF244321}">
                <p14:modId xmlns:p14="http://schemas.microsoft.com/office/powerpoint/2010/main" val="2737681245"/>
              </p:ext>
            </p:extLst>
          </p:nvPr>
        </p:nvGraphicFramePr>
        <p:xfrm>
          <a:off x="1464502" y="2489495"/>
          <a:ext cx="9183273" cy="1995833"/>
        </p:xfrm>
        <a:graphic>
          <a:graphicData uri="http://schemas.openxmlformats.org/drawingml/2006/table">
            <a:tbl>
              <a:tblPr>
                <a:tableStyleId>{5C22544A-7EE6-4342-B048-85BDC9FD1C3A}</a:tableStyleId>
              </a:tblPr>
              <a:tblGrid>
                <a:gridCol w="3412604">
                  <a:extLst>
                    <a:ext uri="{9D8B030D-6E8A-4147-A177-3AD203B41FA5}">
                      <a16:colId xmlns:a16="http://schemas.microsoft.com/office/drawing/2014/main" val="3898314339"/>
                    </a:ext>
                  </a:extLst>
                </a:gridCol>
                <a:gridCol w="1947967">
                  <a:extLst>
                    <a:ext uri="{9D8B030D-6E8A-4147-A177-3AD203B41FA5}">
                      <a16:colId xmlns:a16="http://schemas.microsoft.com/office/drawing/2014/main" val="1265589682"/>
                    </a:ext>
                  </a:extLst>
                </a:gridCol>
                <a:gridCol w="3822702">
                  <a:extLst>
                    <a:ext uri="{9D8B030D-6E8A-4147-A177-3AD203B41FA5}">
                      <a16:colId xmlns:a16="http://schemas.microsoft.com/office/drawing/2014/main" val="847557176"/>
                    </a:ext>
                  </a:extLst>
                </a:gridCol>
              </a:tblGrid>
              <a:tr h="455779">
                <a:tc>
                  <a:txBody>
                    <a:bodyPr/>
                    <a:lstStyle/>
                    <a:p>
                      <a:pPr algn="ctr" fontAlgn="b"/>
                      <a:r>
                        <a:rPr lang="fr-FR" sz="1100" b="1" u="none" strike="noStrike" dirty="0">
                          <a:effectLst/>
                        </a:rPr>
                        <a:t>Ressources Techniques et Financières</a:t>
                      </a:r>
                      <a:br>
                        <a:rPr lang="fr-FR" sz="1100" b="1" u="none" strike="noStrike" dirty="0">
                          <a:effectLst/>
                        </a:rPr>
                      </a:br>
                      <a:r>
                        <a:rPr lang="fr-FR" sz="1100" b="1" u="none" strike="noStrike" dirty="0">
                          <a:effectLst/>
                        </a:rPr>
                        <a:t>(coûts fixes)</a:t>
                      </a:r>
                      <a:endParaRPr lang="fr-FR"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b="1" u="none" strike="noStrike" dirty="0">
                          <a:effectLst/>
                        </a:rPr>
                        <a:t>Coût (€)</a:t>
                      </a:r>
                      <a:endParaRPr lang="fr-FR"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b="1" u="none" strike="noStrike" dirty="0">
                          <a:effectLst/>
                        </a:rPr>
                        <a:t>Note</a:t>
                      </a:r>
                      <a:endParaRPr lang="fr-FR" sz="11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571045211"/>
                  </a:ext>
                </a:extLst>
              </a:tr>
              <a:tr h="428193">
                <a:tc>
                  <a:txBody>
                    <a:bodyPr/>
                    <a:lstStyle/>
                    <a:p>
                      <a:pPr algn="ctr" fontAlgn="b"/>
                      <a:r>
                        <a:rPr lang="fr-FR" sz="1100" u="none" strike="noStrike" dirty="0">
                          <a:effectLst/>
                        </a:rPr>
                        <a:t>Station de travail Ingénieur</a:t>
                      </a:r>
                      <a:endParaRPr lang="fr-FR"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3500</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Poste de travail équipé d'un GPU très performant.</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3730637"/>
                  </a:ext>
                </a:extLst>
              </a:tr>
              <a:tr h="428193">
                <a:tc>
                  <a:txBody>
                    <a:bodyPr/>
                    <a:lstStyle/>
                    <a:p>
                      <a:pPr algn="ctr" fontAlgn="b"/>
                      <a:r>
                        <a:rPr lang="fr-FR" sz="1100" u="none" strike="noStrike">
                          <a:effectLst/>
                        </a:rPr>
                        <a:t>Station de travail développeur</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1500</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Poste de travail standard pour faire du développement.</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43344869"/>
                  </a:ext>
                </a:extLst>
              </a:tr>
              <a:tr h="455779">
                <a:tc>
                  <a:txBody>
                    <a:bodyPr/>
                    <a:lstStyle/>
                    <a:p>
                      <a:pPr algn="ctr" fontAlgn="b"/>
                      <a:r>
                        <a:rPr lang="fr-FR" sz="1100" u="none" strike="noStrike">
                          <a:effectLst/>
                        </a:rPr>
                        <a:t>Labellisation jeu de données</a:t>
                      </a:r>
                      <a:br>
                        <a:rPr lang="fr-FR" sz="1100" u="none" strike="noStrike">
                          <a:effectLst/>
                        </a:rPr>
                      </a:br>
                      <a:r>
                        <a:rPr lang="fr-FR" sz="1100" u="none" strike="noStrike">
                          <a:effectLst/>
                        </a:rPr>
                        <a:t>(service comme google data labelling)</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2500</a:t>
                      </a:r>
                      <a:endParaRPr lang="fr-FR"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Coûts d'annotation pour 100 000 images</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042661101"/>
                  </a:ext>
                </a:extLst>
              </a:tr>
              <a:tr h="227889">
                <a:tc>
                  <a:txBody>
                    <a:bodyPr/>
                    <a:lstStyle/>
                    <a:p>
                      <a:pPr algn="ctr" fontAlgn="b"/>
                      <a:r>
                        <a:rPr lang="fr-FR" sz="1100" u="none" strike="noStrike">
                          <a:effectLst/>
                        </a:rPr>
                        <a:t>TOTAL</a:t>
                      </a:r>
                      <a:endParaRPr lang="fr-FR" sz="11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7500</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 </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052983203"/>
                  </a:ext>
                </a:extLst>
              </a:tr>
            </a:tbl>
          </a:graphicData>
        </a:graphic>
      </p:graphicFrame>
      <p:graphicFrame>
        <p:nvGraphicFramePr>
          <p:cNvPr id="7" name="Table 6">
            <a:extLst>
              <a:ext uri="{FF2B5EF4-FFF2-40B4-BE49-F238E27FC236}">
                <a16:creationId xmlns:a16="http://schemas.microsoft.com/office/drawing/2014/main" id="{468037BA-609B-E2C5-146F-CCA3AA1C3199}"/>
              </a:ext>
            </a:extLst>
          </p:cNvPr>
          <p:cNvGraphicFramePr>
            <a:graphicFrameLocks noGrp="1"/>
          </p:cNvGraphicFramePr>
          <p:nvPr>
            <p:extLst>
              <p:ext uri="{D42A27DB-BD31-4B8C-83A1-F6EECF244321}">
                <p14:modId xmlns:p14="http://schemas.microsoft.com/office/powerpoint/2010/main" val="3806413638"/>
              </p:ext>
            </p:extLst>
          </p:nvPr>
        </p:nvGraphicFramePr>
        <p:xfrm>
          <a:off x="2896501" y="4600313"/>
          <a:ext cx="6204161" cy="1882826"/>
        </p:xfrm>
        <a:graphic>
          <a:graphicData uri="http://schemas.openxmlformats.org/drawingml/2006/table">
            <a:tbl>
              <a:tblPr>
                <a:tableStyleId>{5C22544A-7EE6-4342-B048-85BDC9FD1C3A}</a:tableStyleId>
              </a:tblPr>
              <a:tblGrid>
                <a:gridCol w="3949643">
                  <a:extLst>
                    <a:ext uri="{9D8B030D-6E8A-4147-A177-3AD203B41FA5}">
                      <a16:colId xmlns:a16="http://schemas.microsoft.com/office/drawing/2014/main" val="12471565"/>
                    </a:ext>
                  </a:extLst>
                </a:gridCol>
                <a:gridCol w="2254518">
                  <a:extLst>
                    <a:ext uri="{9D8B030D-6E8A-4147-A177-3AD203B41FA5}">
                      <a16:colId xmlns:a16="http://schemas.microsoft.com/office/drawing/2014/main" val="2824211403"/>
                    </a:ext>
                  </a:extLst>
                </a:gridCol>
              </a:tblGrid>
              <a:tr h="634634">
                <a:tc>
                  <a:txBody>
                    <a:bodyPr/>
                    <a:lstStyle/>
                    <a:p>
                      <a:pPr algn="ctr" fontAlgn="b"/>
                      <a:r>
                        <a:rPr lang="fr-FR" sz="1100" b="1" u="none" strike="noStrike" dirty="0">
                          <a:effectLst/>
                        </a:rPr>
                        <a:t>Ressources Techniques et Financières</a:t>
                      </a:r>
                      <a:br>
                        <a:rPr lang="fr-FR" sz="1100" b="1" u="none" strike="noStrike" dirty="0">
                          <a:effectLst/>
                        </a:rPr>
                      </a:br>
                      <a:r>
                        <a:rPr lang="fr-FR" sz="1100" b="1" u="none" strike="noStrike" dirty="0">
                          <a:effectLst/>
                        </a:rPr>
                        <a:t>(coûts annuels)</a:t>
                      </a:r>
                      <a:endParaRPr lang="fr-FR" sz="11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Coût (€/an)</a:t>
                      </a:r>
                      <a:endParaRPr lang="fr-FR" sz="1100" b="1"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584527655"/>
                  </a:ext>
                </a:extLst>
              </a:tr>
              <a:tr h="317317">
                <a:tc>
                  <a:txBody>
                    <a:bodyPr/>
                    <a:lstStyle/>
                    <a:p>
                      <a:pPr algn="ctr" fontAlgn="b"/>
                      <a:r>
                        <a:rPr lang="fr-FR" sz="1100" u="none" strike="noStrike">
                          <a:effectLst/>
                        </a:rPr>
                        <a:t>Hébergement du modèle sur Azure</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1000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12282420"/>
                  </a:ext>
                </a:extLst>
              </a:tr>
              <a:tr h="596223">
                <a:tc>
                  <a:txBody>
                    <a:bodyPr/>
                    <a:lstStyle/>
                    <a:p>
                      <a:pPr algn="ctr" fontAlgn="b"/>
                      <a:r>
                        <a:rPr lang="fr-FR" sz="1100" u="none" strike="noStrike">
                          <a:effectLst/>
                        </a:rPr>
                        <a:t>Hébergement de la base de données sur Azure</a:t>
                      </a:r>
                      <a:endParaRPr lang="fr-FR"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a:effectLst/>
                        </a:rPr>
                        <a:t>1000</a:t>
                      </a:r>
                      <a:endParaRPr lang="fr-FR"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412629550"/>
                  </a:ext>
                </a:extLst>
              </a:tr>
              <a:tr h="334652">
                <a:tc>
                  <a:txBody>
                    <a:bodyPr/>
                    <a:lstStyle/>
                    <a:p>
                      <a:pPr algn="ctr" fontAlgn="b"/>
                      <a:r>
                        <a:rPr lang="fr-FR" sz="1100" u="none" strike="noStrike">
                          <a:effectLst/>
                        </a:rPr>
                        <a:t>TOTAL</a:t>
                      </a:r>
                      <a:endParaRPr lang="fr-FR" sz="1100" b="1" i="0"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fr-FR" sz="1100" u="none" strike="noStrike" dirty="0">
                          <a:effectLst/>
                        </a:rPr>
                        <a:t>2000</a:t>
                      </a:r>
                      <a:endParaRPr lang="fr-FR"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53040741"/>
                  </a:ext>
                </a:extLst>
              </a:tr>
            </a:tbl>
          </a:graphicData>
        </a:graphic>
      </p:graphicFrame>
    </p:spTree>
    <p:extLst>
      <p:ext uri="{BB962C8B-B14F-4D97-AF65-F5344CB8AC3E}">
        <p14:creationId xmlns:p14="http://schemas.microsoft.com/office/powerpoint/2010/main" val="357929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9037-5846-A55C-D230-3B9088AAD807}"/>
              </a:ext>
            </a:extLst>
          </p:cNvPr>
          <p:cNvSpPr>
            <a:spLocks noGrp="1"/>
          </p:cNvSpPr>
          <p:nvPr>
            <p:ph type="title"/>
          </p:nvPr>
        </p:nvSpPr>
        <p:spPr>
          <a:xfrm>
            <a:off x="1154954" y="956333"/>
            <a:ext cx="9380147" cy="706964"/>
          </a:xfrm>
        </p:spPr>
        <p:txBody>
          <a:bodyPr/>
          <a:lstStyle/>
          <a:p>
            <a:r>
              <a:rPr lang="fr-FR" dirty="0"/>
              <a:t>Méthodes Agile: les valeurs</a:t>
            </a:r>
          </a:p>
        </p:txBody>
      </p:sp>
      <p:sp>
        <p:nvSpPr>
          <p:cNvPr id="3" name="Content Placeholder 2">
            <a:extLst>
              <a:ext uri="{FF2B5EF4-FFF2-40B4-BE49-F238E27FC236}">
                <a16:creationId xmlns:a16="http://schemas.microsoft.com/office/drawing/2014/main" id="{E84B6B7B-58FB-4DCE-9743-8AF1330A69A2}"/>
              </a:ext>
            </a:extLst>
          </p:cNvPr>
          <p:cNvSpPr>
            <a:spLocks noGrp="1"/>
          </p:cNvSpPr>
          <p:nvPr>
            <p:ph idx="1"/>
          </p:nvPr>
        </p:nvSpPr>
        <p:spPr>
          <a:xfrm>
            <a:off x="1475644" y="2911188"/>
            <a:ext cx="8825659" cy="3416300"/>
          </a:xfrm>
        </p:spPr>
        <p:txBody>
          <a:bodyPr/>
          <a:lstStyle/>
          <a:p>
            <a:pPr algn="ctr"/>
            <a:r>
              <a:rPr lang="fr-FR" dirty="0"/>
              <a:t>Privilégier les individus (clients, entreprises, développeurs de logiciels, etc.) aux outils et aux processus. Ils doivent être placés au centre du projet </a:t>
            </a:r>
          </a:p>
          <a:p>
            <a:pPr algn="ctr"/>
            <a:r>
              <a:rPr lang="fr-FR" dirty="0"/>
              <a:t>Plutôt que de se baser sur de la documentation, faire appel à un logiciel opérationnel et de qualité </a:t>
            </a:r>
          </a:p>
          <a:p>
            <a:pPr algn="ctr"/>
            <a:r>
              <a:rPr lang="fr-FR" dirty="0"/>
              <a:t>Ne pas se fier strictement au plan et au cadre de base, mais s’adapter aux changements et évolutions </a:t>
            </a:r>
          </a:p>
          <a:p>
            <a:pPr algn="ctr"/>
            <a:r>
              <a:rPr lang="fr-FR" dirty="0"/>
              <a:t>Toujours préférer la collaboration avec les clients plutôt que la négociation contractuelle</a:t>
            </a:r>
          </a:p>
        </p:txBody>
      </p:sp>
      <p:sp>
        <p:nvSpPr>
          <p:cNvPr id="4" name="Slide Number Placeholder 3">
            <a:extLst>
              <a:ext uri="{FF2B5EF4-FFF2-40B4-BE49-F238E27FC236}">
                <a16:creationId xmlns:a16="http://schemas.microsoft.com/office/drawing/2014/main" id="{1F74CF56-8559-9747-12FE-1052FA7BDD50}"/>
              </a:ext>
            </a:extLst>
          </p:cNvPr>
          <p:cNvSpPr>
            <a:spLocks noGrp="1"/>
          </p:cNvSpPr>
          <p:nvPr>
            <p:ph type="sldNum" sz="quarter" idx="12"/>
          </p:nvPr>
        </p:nvSpPr>
        <p:spPr/>
        <p:txBody>
          <a:bodyPr/>
          <a:lstStyle/>
          <a:p>
            <a:fld id="{50CB8F90-FBE1-4DD5-9E74-218D1D1D6DF4}" type="slidenum">
              <a:rPr lang="fr-FR" smtClean="0"/>
              <a:t>9</a:t>
            </a:fld>
            <a:endParaRPr lang="fr-FR"/>
          </a:p>
        </p:txBody>
      </p:sp>
    </p:spTree>
    <p:extLst>
      <p:ext uri="{BB962C8B-B14F-4D97-AF65-F5344CB8AC3E}">
        <p14:creationId xmlns:p14="http://schemas.microsoft.com/office/powerpoint/2010/main" val="268110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461</TotalTime>
  <Words>1758</Words>
  <Application>Microsoft Office PowerPoint</Application>
  <PresentationFormat>Widescreen</PresentationFormat>
  <Paragraphs>243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Montserrat</vt:lpstr>
      <vt:lpstr>Wingdings 3</vt:lpstr>
      <vt:lpstr>Ion Boardroom</vt:lpstr>
      <vt:lpstr>Réalisez le cadrage d’un projet IA </vt:lpstr>
      <vt:lpstr>Présentation de l’entreprise</vt:lpstr>
      <vt:lpstr>Présentation du projet</vt:lpstr>
      <vt:lpstr>L’application mobile en chiffres</vt:lpstr>
      <vt:lpstr>Gains attendus</vt:lpstr>
      <vt:lpstr>Ressources Humaines: Profils</vt:lpstr>
      <vt:lpstr>Ressources Humaines: Salaires</vt:lpstr>
      <vt:lpstr>Ressources techniques et financières</vt:lpstr>
      <vt:lpstr>Méthodes Agile: les valeurs</vt:lpstr>
      <vt:lpstr>Méthodes Agile: les principes</vt:lpstr>
      <vt:lpstr>Méthodes Agile: La méthode SCRUM</vt:lpstr>
      <vt:lpstr>Description fonctionnelle: User Stories</vt:lpstr>
      <vt:lpstr>Description fonctionnelle: User Stories</vt:lpstr>
      <vt:lpstr>Risques et plans de mitigation</vt:lpstr>
      <vt:lpstr>Risques et plans de mitigation: synthèse</vt:lpstr>
      <vt:lpstr>Enjeux légaux: CNIL</vt:lpstr>
      <vt:lpstr>Enjeux légaux: RGPD</vt:lpstr>
      <vt:lpstr>RGPD: Obligations légales</vt:lpstr>
      <vt:lpstr>Enjeux éthiques: biais des modèles IA</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Réalisez le cadrage d’un projet IA </dc:title>
  <dc:creator>Skrell</dc:creator>
  <cp:lastModifiedBy>Skrell</cp:lastModifiedBy>
  <cp:revision>57</cp:revision>
  <dcterms:created xsi:type="dcterms:W3CDTF">2022-07-05T10:49:07Z</dcterms:created>
  <dcterms:modified xsi:type="dcterms:W3CDTF">2022-07-06T11:57:30Z</dcterms:modified>
</cp:coreProperties>
</file>