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39734-3D86-4F2D-B255-154FFFCD9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829" y="1042208"/>
            <a:ext cx="7017027" cy="2677648"/>
          </a:xfrm>
        </p:spPr>
        <p:txBody>
          <a:bodyPr/>
          <a:lstStyle/>
          <a:p>
            <a:pPr algn="ctr"/>
            <a:r>
              <a:rPr lang="fr-FR" dirty="0"/>
              <a:t>Construisez 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683B9D-5002-4D84-88EA-28E9DBEBE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4  </a:t>
            </a:r>
          </a:p>
        </p:txBody>
      </p:sp>
    </p:spTree>
    <p:extLst>
      <p:ext uri="{BB962C8B-B14F-4D97-AF65-F5344CB8AC3E}">
        <p14:creationId xmlns:p14="http://schemas.microsoft.com/office/powerpoint/2010/main" val="424856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50B3C-CA7A-4A69-8982-13F48F6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8D6C5-29C9-4534-81E6-9E476458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les variables additionnelles </a:t>
            </a:r>
          </a:p>
        </p:txBody>
      </p:sp>
    </p:spTree>
    <p:extLst>
      <p:ext uri="{BB962C8B-B14F-4D97-AF65-F5344CB8AC3E}">
        <p14:creationId xmlns:p14="http://schemas.microsoft.com/office/powerpoint/2010/main" val="23385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89D67-859A-41C4-8276-D3A39614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Interprétabilité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91B17-75DC-4E04-BE5A-5ACB5415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47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F21BE-36C0-44DC-B930-964171BF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71EB0-93AE-484B-905C-11A78CDB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3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42090-2DFB-4D54-A134-3FE843D2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Problématique métier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7B19-80D8-4760-A07F-AB21ACC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64" y="2554557"/>
            <a:ext cx="3520723" cy="3210505"/>
          </a:xfrm>
          <a:prstGeom prst="rect">
            <a:avLst/>
          </a:prstGeom>
        </p:spPr>
      </p:pic>
      <p:pic>
        <p:nvPicPr>
          <p:cNvPr id="1026" name="Picture 2" descr="Home Credit - Wikipedia">
            <a:extLst>
              <a:ext uri="{FF2B5EF4-FFF2-40B4-BE49-F238E27FC236}">
                <a16:creationId xmlns:a16="http://schemas.microsoft.com/office/drawing/2014/main" id="{DE91AA3A-3D3C-4C6F-BB94-F5FEA501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94" y="2875481"/>
            <a:ext cx="3901985" cy="24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F771D-73C7-4084-A0EC-6E0E6FF6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80C891-D458-4A0F-8A51-E70A8860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08" y="2186608"/>
            <a:ext cx="6062584" cy="38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8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25359-7EFE-4100-8BF8-BBA5D05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C1AF2-3D06-4C2B-9B2C-ED825FDF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928" y="2468032"/>
            <a:ext cx="8825659" cy="3416300"/>
          </a:xfrm>
        </p:spPr>
        <p:txBody>
          <a:bodyPr/>
          <a:lstStyle/>
          <a:p>
            <a:r>
              <a:rPr lang="fr-FR" dirty="0"/>
              <a:t>Encodage des variables catégorielles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3997A9-0742-41F5-B947-FC618DF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44" y="3516148"/>
            <a:ext cx="2438400" cy="26384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0CD5C9-C54D-43A0-ADF6-45B18C95D625}"/>
              </a:ext>
            </a:extLst>
          </p:cNvPr>
          <p:cNvSpPr txBox="1"/>
          <p:nvPr/>
        </p:nvSpPr>
        <p:spPr>
          <a:xfrm>
            <a:off x="1685014" y="3115102"/>
            <a:ext cx="2341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Nombre de catégories uniques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FFB32B-493E-4C8B-9C32-DE0498037C3A}"/>
              </a:ext>
            </a:extLst>
          </p:cNvPr>
          <p:cNvSpPr txBox="1"/>
          <p:nvPr/>
        </p:nvSpPr>
        <p:spPr>
          <a:xfrm>
            <a:off x="6446247" y="2936455"/>
            <a:ext cx="234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Label </a:t>
            </a:r>
            <a:r>
              <a:rPr lang="fr-FR" sz="1100" dirty="0" err="1"/>
              <a:t>encoding</a:t>
            </a:r>
            <a:r>
              <a:rPr lang="fr-FR" sz="1100" dirty="0"/>
              <a:t> sur les variables catégorielles binaires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E64BF7-3872-4F32-A3F8-5F40FDAC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62" y="3353427"/>
            <a:ext cx="4238625" cy="12192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C708C7-1E0C-46FE-9605-B5682B05E7A3}"/>
              </a:ext>
            </a:extLst>
          </p:cNvPr>
          <p:cNvSpPr txBox="1"/>
          <p:nvPr/>
        </p:nvSpPr>
        <p:spPr>
          <a:xfrm>
            <a:off x="6527086" y="4773799"/>
            <a:ext cx="234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One-Hot</a:t>
            </a:r>
            <a:r>
              <a:rPr lang="fr-FR" sz="1100" dirty="0"/>
              <a:t> </a:t>
            </a:r>
            <a:r>
              <a:rPr lang="fr-FR" sz="1100" dirty="0" err="1"/>
              <a:t>encoding</a:t>
            </a:r>
            <a:r>
              <a:rPr lang="fr-FR" sz="1100" dirty="0"/>
              <a:t> sur les autres variables catégorielles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0E0FA0-EA70-4988-BE6F-D1F96411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1" y="5204686"/>
            <a:ext cx="2819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A5A33-746B-4044-9634-97A152C6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E34D7-EEF9-4A4D-B8F3-987B2293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68" y="2353034"/>
            <a:ext cx="8825659" cy="3416300"/>
          </a:xfrm>
        </p:spPr>
        <p:txBody>
          <a:bodyPr/>
          <a:lstStyle/>
          <a:p>
            <a:r>
              <a:rPr lang="fr-FR" dirty="0"/>
              <a:t>On retient les 5 variables les plus corrélées à la TARGET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C60080-5C8D-47C2-B9B7-D8FD8C84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94" y="2875804"/>
            <a:ext cx="3629025" cy="3905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64C6D1F-04AD-4F84-AEBF-1ADEC1D3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9983"/>
            <a:ext cx="4292379" cy="36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3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E4B01-8599-4434-ADE0-192F1858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CB2F5-5C2B-4258-B603-150EF713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50" y="2925528"/>
            <a:ext cx="2932016" cy="473655"/>
          </a:xfrm>
        </p:spPr>
        <p:txBody>
          <a:bodyPr/>
          <a:lstStyle/>
          <a:p>
            <a:r>
              <a:rPr lang="fr-FR" dirty="0"/>
              <a:t>Valeurs Manquantes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EE57FF-1E81-43D2-8021-6C52BD73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5" y="3572538"/>
            <a:ext cx="3467100" cy="139065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9F805A1-B048-48CE-BB83-8646275A98FF}"/>
              </a:ext>
            </a:extLst>
          </p:cNvPr>
          <p:cNvSpPr txBox="1">
            <a:spLocks/>
          </p:cNvSpPr>
          <p:nvPr/>
        </p:nvSpPr>
        <p:spPr>
          <a:xfrm>
            <a:off x="6630837" y="2924972"/>
            <a:ext cx="2932016" cy="47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Valeurs Aberrantes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4B0D258-B836-4AF1-BF52-2CD54D37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87" y="3458820"/>
            <a:ext cx="3145234" cy="21985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72D309-F2FF-414A-B115-9B80BC8D2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845" y="3458819"/>
            <a:ext cx="3205490" cy="22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70E2-9279-401A-9204-26BFD643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78AEE-F1C9-4F2A-9C2C-C6A81821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94" y="2555496"/>
            <a:ext cx="4069053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Nouvelles variables: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Revenu effectif</a:t>
            </a:r>
          </a:p>
          <a:p>
            <a:endParaRPr lang="fr-FR" dirty="0"/>
          </a:p>
          <a:p>
            <a:r>
              <a:rPr lang="fr-FR" dirty="0"/>
              <a:t>Ratio crédit / revenus</a:t>
            </a:r>
          </a:p>
          <a:p>
            <a:endParaRPr lang="fr-FR" dirty="0"/>
          </a:p>
          <a:p>
            <a:r>
              <a:rPr lang="fr-FR" dirty="0"/>
              <a:t>Durée de remboursement</a:t>
            </a:r>
          </a:p>
          <a:p>
            <a:endParaRPr lang="fr-FR" dirty="0"/>
          </a:p>
          <a:p>
            <a:r>
              <a:rPr lang="fr-FR" dirty="0"/>
              <a:t>Temps travaillé après 16 ans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C83DA80-F735-422F-AAAA-A75770A66F6C}"/>
              </a:ext>
            </a:extLst>
          </p:cNvPr>
          <p:cNvSpPr txBox="1">
            <a:spLocks/>
          </p:cNvSpPr>
          <p:nvPr/>
        </p:nvSpPr>
        <p:spPr>
          <a:xfrm>
            <a:off x="4917245" y="2404422"/>
            <a:ext cx="2783592" cy="151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dirty="0"/>
              <a:t>Balance de la variable cible (SMOTE):</a:t>
            </a:r>
          </a:p>
          <a:p>
            <a:pPr marL="0" indent="0" algn="ctr">
              <a:buFont typeface="Wingdings 3" charset="2"/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852408-3554-42E7-B8ED-CC490CB5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04" y="2881499"/>
            <a:ext cx="2814003" cy="37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323E-E72B-4F62-B4D6-A8E9AA23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77157" cy="706964"/>
          </a:xfrm>
        </p:spPr>
        <p:txBody>
          <a:bodyPr/>
          <a:lstStyle/>
          <a:p>
            <a:r>
              <a:rPr lang="fr-FR" dirty="0"/>
              <a:t>Comparaison des modèles et synthèse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E38E0-38E4-458D-BC37-D15212C6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734" y="2733261"/>
            <a:ext cx="4295665" cy="2264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Métriques:</a:t>
            </a:r>
          </a:p>
          <a:p>
            <a:r>
              <a:rPr lang="fr-FR" sz="2400" dirty="0"/>
              <a:t>Aire sous la courbe ROC</a:t>
            </a:r>
          </a:p>
          <a:p>
            <a:r>
              <a:rPr lang="fr-FR" sz="2400" dirty="0"/>
              <a:t>F-Score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49A2176-1015-44DD-A3D3-487360E9CAE2}"/>
              </a:ext>
            </a:extLst>
          </p:cNvPr>
          <p:cNvSpPr txBox="1">
            <a:spLocks/>
          </p:cNvSpPr>
          <p:nvPr/>
        </p:nvSpPr>
        <p:spPr>
          <a:xfrm>
            <a:off x="6598947" y="2733261"/>
            <a:ext cx="5491011" cy="3018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dirty="0"/>
              <a:t>Modèles:</a:t>
            </a:r>
          </a:p>
          <a:p>
            <a:r>
              <a:rPr lang="fr-FR" sz="2400" dirty="0"/>
              <a:t>Régression logistique</a:t>
            </a:r>
          </a:p>
          <a:p>
            <a:r>
              <a:rPr lang="fr-FR" sz="2400" dirty="0" err="1"/>
              <a:t>Random</a:t>
            </a:r>
            <a:r>
              <a:rPr lang="fr-FR" sz="2400" dirty="0"/>
              <a:t> </a:t>
            </a:r>
            <a:r>
              <a:rPr lang="fr-FR" sz="2400" dirty="0" err="1"/>
              <a:t>forest</a:t>
            </a:r>
            <a:endParaRPr lang="fr-FR" sz="2400" dirty="0"/>
          </a:p>
          <a:p>
            <a:r>
              <a:rPr lang="fr-FR" sz="2400" dirty="0"/>
              <a:t>SVM à noyau</a:t>
            </a:r>
          </a:p>
          <a:p>
            <a:r>
              <a:rPr lang="fr-FR" sz="2400" dirty="0"/>
              <a:t>Gradient </a:t>
            </a:r>
            <a:r>
              <a:rPr lang="fr-FR" sz="2400" dirty="0" err="1"/>
              <a:t>boosting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4709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50B3C-CA7A-4A69-8982-13F48F6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8D6C5-29C9-4534-81E6-9E476458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Sans les variables additionnelles </a:t>
            </a:r>
          </a:p>
        </p:txBody>
      </p:sp>
    </p:spTree>
    <p:extLst>
      <p:ext uri="{BB962C8B-B14F-4D97-AF65-F5344CB8AC3E}">
        <p14:creationId xmlns:p14="http://schemas.microsoft.com/office/powerpoint/2010/main" val="13707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41</TotalTime>
  <Words>129</Words>
  <Application>Microsoft Office PowerPoint</Application>
  <PresentationFormat>Grand écran</PresentationFormat>
  <Paragraphs>40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Montserrat</vt:lpstr>
      <vt:lpstr>Wingdings 3</vt:lpstr>
      <vt:lpstr>Salle d’ions</vt:lpstr>
      <vt:lpstr>Construisez un modèle de scoring</vt:lpstr>
      <vt:lpstr>Problématique métier</vt:lpstr>
      <vt:lpstr>Description du jeu de données</vt:lpstr>
      <vt:lpstr>Transformation du jeu de données</vt:lpstr>
      <vt:lpstr>Feature engineering</vt:lpstr>
      <vt:lpstr>Feature Engineering</vt:lpstr>
      <vt:lpstr>Feature Engineering</vt:lpstr>
      <vt:lpstr>Comparaison des modèles et synthèse</vt:lpstr>
      <vt:lpstr>Résultats</vt:lpstr>
      <vt:lpstr>Résultats</vt:lpstr>
      <vt:lpstr>Interprétabilité du modèle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Construisez un modèle de scoring</dc:title>
  <dc:creator>Skrell</dc:creator>
  <cp:lastModifiedBy>Skrell</cp:lastModifiedBy>
  <cp:revision>13</cp:revision>
  <dcterms:created xsi:type="dcterms:W3CDTF">2021-04-14T17:34:17Z</dcterms:created>
  <dcterms:modified xsi:type="dcterms:W3CDTF">2021-04-14T18:16:07Z</dcterms:modified>
</cp:coreProperties>
</file>