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89" y="4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39734-3D86-4F2D-B255-154FFFCD9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3829" y="1042208"/>
            <a:ext cx="7017027" cy="2677648"/>
          </a:xfrm>
        </p:spPr>
        <p:txBody>
          <a:bodyPr/>
          <a:lstStyle/>
          <a:p>
            <a:pPr algn="ctr"/>
            <a:r>
              <a:rPr lang="fr-FR" dirty="0"/>
              <a:t>Construisez un modèle de </a:t>
            </a:r>
            <a:r>
              <a:rPr lang="fr-FR" dirty="0" err="1"/>
              <a:t>scoring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683B9D-5002-4D84-88EA-28E9DBEBE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Formation Ingénieur IA – Projet 4  </a:t>
            </a:r>
          </a:p>
        </p:txBody>
      </p:sp>
    </p:spTree>
    <p:extLst>
      <p:ext uri="{BB962C8B-B14F-4D97-AF65-F5344CB8AC3E}">
        <p14:creationId xmlns:p14="http://schemas.microsoft.com/office/powerpoint/2010/main" val="424856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50B3C-CA7A-4A69-8982-13F48F68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47C0A21-6E3C-4924-BEE6-42DC17309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24" y="2213535"/>
            <a:ext cx="8825659" cy="3416300"/>
          </a:xfrm>
        </p:spPr>
        <p:txBody>
          <a:bodyPr/>
          <a:lstStyle/>
          <a:p>
            <a:r>
              <a:rPr lang="fr-FR" dirty="0"/>
              <a:t>Distribution des prédictions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AF03FE6-E7BE-4AD2-AF06-3F4C8B059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609" y="2729005"/>
            <a:ext cx="2805033" cy="376816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DFDE3EC-A707-46F7-A8F6-533BCDD40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970" y="2655439"/>
            <a:ext cx="2868426" cy="39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489D67-859A-41C4-8276-D3A39614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Interprétabilité du modèle: importance des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C91B17-75DC-4E04-BE5A-5ACB54157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13" y="3715123"/>
            <a:ext cx="8825659" cy="3416300"/>
          </a:xfrm>
        </p:spPr>
        <p:txBody>
          <a:bodyPr/>
          <a:lstStyle/>
          <a:p>
            <a:r>
              <a:rPr lang="fr-FR" dirty="0"/>
              <a:t>Régression logistique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C82790-A921-46B6-96D3-8C62362AA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2335306"/>
            <a:ext cx="3412341" cy="41234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51F7AC8-7816-4017-9B0A-8A83638C0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354" y="2335306"/>
            <a:ext cx="3605905" cy="42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7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489D67-859A-41C4-8276-D3A39614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Interprétabilité du modèle: importance des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C91B17-75DC-4E04-BE5A-5ACB54157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295" y="2298700"/>
            <a:ext cx="8825659" cy="3416300"/>
          </a:xfrm>
        </p:spPr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AD92AE-970A-4487-BC55-CCB589E71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349" y="2664447"/>
            <a:ext cx="3375772" cy="407953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6BA4282-3B60-4DF5-8C21-963874BFD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946" y="2469111"/>
            <a:ext cx="3375772" cy="4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87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489D67-859A-41C4-8276-D3A39614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Interprétabilité du modèle: importance des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C91B17-75DC-4E04-BE5A-5ACB54157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77" y="2146300"/>
            <a:ext cx="8825659" cy="3416300"/>
          </a:xfrm>
        </p:spPr>
        <p:txBody>
          <a:bodyPr/>
          <a:lstStyle/>
          <a:p>
            <a:r>
              <a:rPr lang="fr-FR" dirty="0"/>
              <a:t>Light Gradient </a:t>
            </a:r>
            <a:r>
              <a:rPr lang="fr-FR" dirty="0" err="1"/>
              <a:t>Boosting</a:t>
            </a:r>
            <a:r>
              <a:rPr lang="fr-FR" dirty="0"/>
              <a:t> Machine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738FFF-EE9F-4338-A059-2DFCBCDEC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37" y="2483224"/>
            <a:ext cx="3660398" cy="425655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A478850-11FC-4F87-9FA4-115757994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660" y="2483224"/>
            <a:ext cx="3583840" cy="425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80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39734-3D86-4F2D-B255-154FFFCD9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3829" y="1042208"/>
            <a:ext cx="7017027" cy="2677648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683B9D-5002-4D84-88EA-28E9DBEBE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Formation Ingénieur IA – Projet 4  </a:t>
            </a:r>
          </a:p>
        </p:txBody>
      </p:sp>
    </p:spTree>
    <p:extLst>
      <p:ext uri="{BB962C8B-B14F-4D97-AF65-F5344CB8AC3E}">
        <p14:creationId xmlns:p14="http://schemas.microsoft.com/office/powerpoint/2010/main" val="321112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742090-2DFB-4D54-A134-3FE843D2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/>
              </a:rPr>
              <a:t>Problématique métier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C17B19-80D8-4760-A07F-AB21ACC0D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64" y="2554557"/>
            <a:ext cx="3520723" cy="3210505"/>
          </a:xfrm>
          <a:prstGeom prst="rect">
            <a:avLst/>
          </a:prstGeom>
        </p:spPr>
      </p:pic>
      <p:pic>
        <p:nvPicPr>
          <p:cNvPr id="1026" name="Picture 2" descr="Home Credit - Wikipedia">
            <a:extLst>
              <a:ext uri="{FF2B5EF4-FFF2-40B4-BE49-F238E27FC236}">
                <a16:creationId xmlns:a16="http://schemas.microsoft.com/office/drawing/2014/main" id="{DE91AA3A-3D3C-4C6F-BB94-F5FEA5012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094" y="2875481"/>
            <a:ext cx="3901985" cy="241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57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5F771D-73C7-4084-A0EC-6E0E6FF6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jeu de données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80C891-D458-4A0F-8A51-E70A88607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708" y="2186608"/>
            <a:ext cx="6062584" cy="38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98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25359-7EFE-4100-8BF8-BBA5D05D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Transformation du 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EC1AF2-3D06-4C2B-9B2C-ED825FDF3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928" y="2468032"/>
            <a:ext cx="8825659" cy="3416300"/>
          </a:xfrm>
        </p:spPr>
        <p:txBody>
          <a:bodyPr/>
          <a:lstStyle/>
          <a:p>
            <a:r>
              <a:rPr lang="fr-FR" dirty="0"/>
              <a:t>Encodage des variables catégorielles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3997A9-0742-41F5-B947-FC618DFF0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644" y="3516148"/>
            <a:ext cx="2438400" cy="26384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30CD5C9-C54D-43A0-ADF6-45B18C95D625}"/>
              </a:ext>
            </a:extLst>
          </p:cNvPr>
          <p:cNvSpPr txBox="1"/>
          <p:nvPr/>
        </p:nvSpPr>
        <p:spPr>
          <a:xfrm>
            <a:off x="1685014" y="3115102"/>
            <a:ext cx="2341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Nombre de catégories uniques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FFB32B-493E-4C8B-9C32-DE0498037C3A}"/>
              </a:ext>
            </a:extLst>
          </p:cNvPr>
          <p:cNvSpPr txBox="1"/>
          <p:nvPr/>
        </p:nvSpPr>
        <p:spPr>
          <a:xfrm>
            <a:off x="6446247" y="2936455"/>
            <a:ext cx="2341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Label </a:t>
            </a:r>
            <a:r>
              <a:rPr lang="fr-FR" sz="1100" dirty="0" err="1"/>
              <a:t>encoding</a:t>
            </a:r>
            <a:r>
              <a:rPr lang="fr-FR" sz="1100" dirty="0"/>
              <a:t> sur les variables catégorielles binaires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0E64BF7-3872-4F32-A3F8-5F40FDACC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962" y="3353427"/>
            <a:ext cx="4238625" cy="12192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6C708C7-1E0C-46FE-9605-B5682B05E7A3}"/>
              </a:ext>
            </a:extLst>
          </p:cNvPr>
          <p:cNvSpPr txBox="1"/>
          <p:nvPr/>
        </p:nvSpPr>
        <p:spPr>
          <a:xfrm>
            <a:off x="6527086" y="4773799"/>
            <a:ext cx="2341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/>
              <a:t>One-Hot</a:t>
            </a:r>
            <a:r>
              <a:rPr lang="fr-FR" sz="1100" dirty="0"/>
              <a:t> </a:t>
            </a:r>
            <a:r>
              <a:rPr lang="fr-FR" sz="1100" dirty="0" err="1"/>
              <a:t>encoding</a:t>
            </a:r>
            <a:r>
              <a:rPr lang="fr-FR" sz="1100" dirty="0"/>
              <a:t> sur les autres variables catégorielles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F0E0FA0-EA70-4988-BE6F-D1F964110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361" y="5204686"/>
            <a:ext cx="2819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3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09FEE991-8D44-4F69-B24F-31FDC7618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974" y="2364917"/>
            <a:ext cx="5065059" cy="429614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A6A5A33-746B-4044-9634-97A152C6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2E34D7-EEF9-4A4D-B8F3-987B22933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63" y="5996504"/>
            <a:ext cx="8825659" cy="3416300"/>
          </a:xfrm>
        </p:spPr>
        <p:txBody>
          <a:bodyPr/>
          <a:lstStyle/>
          <a:p>
            <a:r>
              <a:rPr lang="fr-FR" dirty="0"/>
              <a:t>On retient les variables les plus corrélées à la TARGET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7F9AAFC-2DF4-420D-8405-A4CAF5BC2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082" y="2549945"/>
            <a:ext cx="2906517" cy="344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3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E4B01-8599-4434-ADE0-192F1858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CB2F5-5C2B-4258-B603-150EF713A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626" y="2661069"/>
            <a:ext cx="2932016" cy="473655"/>
          </a:xfrm>
        </p:spPr>
        <p:txBody>
          <a:bodyPr/>
          <a:lstStyle/>
          <a:p>
            <a:r>
              <a:rPr lang="fr-FR" dirty="0"/>
              <a:t>Valeurs Manquantes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9F805A1-B048-48CE-BB83-8646275A98FF}"/>
              </a:ext>
            </a:extLst>
          </p:cNvPr>
          <p:cNvSpPr txBox="1">
            <a:spLocks/>
          </p:cNvSpPr>
          <p:nvPr/>
        </p:nvSpPr>
        <p:spPr>
          <a:xfrm>
            <a:off x="6940119" y="2736713"/>
            <a:ext cx="2932016" cy="473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Valeurs Aberrantes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427DBFC-79D9-4B65-98C3-29A1837C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22" y="3484004"/>
            <a:ext cx="4000500" cy="17716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DB7196F-B13B-421A-AD6D-62FE08649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302" y="3484004"/>
            <a:ext cx="3521211" cy="233642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26ECDCD-7F0A-45B1-93B2-A07E4D8ED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5447" y="3524742"/>
            <a:ext cx="3524312" cy="24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9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A70E2-9279-401A-9204-26BFD643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378AEE-F1C9-4F2A-9C2C-C6A81821D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05" y="2610645"/>
            <a:ext cx="5871664" cy="3416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Nouvelles variables: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Revenu effectif</a:t>
            </a:r>
          </a:p>
          <a:p>
            <a:endParaRPr lang="fr-FR" dirty="0"/>
          </a:p>
          <a:p>
            <a:pPr lvl="1"/>
            <a:r>
              <a:rPr lang="fr-FR" dirty="0"/>
              <a:t>Ratio crédit / revenus</a:t>
            </a:r>
          </a:p>
          <a:p>
            <a:endParaRPr lang="fr-FR" dirty="0"/>
          </a:p>
          <a:p>
            <a:pPr lvl="1"/>
            <a:r>
              <a:rPr lang="fr-FR" dirty="0"/>
              <a:t>Durée de remboursement</a:t>
            </a:r>
          </a:p>
          <a:p>
            <a:endParaRPr lang="fr-FR" dirty="0"/>
          </a:p>
          <a:p>
            <a:pPr lvl="1"/>
            <a:r>
              <a:rPr lang="fr-FR" dirty="0"/>
              <a:t>Ratio temps travaillé / temps vécu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3F3FAF-CCA8-4E99-9798-BEBD59D22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924" y="2086153"/>
            <a:ext cx="2268912" cy="416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5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4323E-E72B-4F62-B4D6-A8E9AA23E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77157" cy="706964"/>
          </a:xfrm>
        </p:spPr>
        <p:txBody>
          <a:bodyPr/>
          <a:lstStyle/>
          <a:p>
            <a:r>
              <a:rPr lang="fr-FR" dirty="0"/>
              <a:t>Comparaison des modèles et synthèse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AE38E0-38E4-458D-BC37-D15212C6F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472" y="2238195"/>
            <a:ext cx="3490323" cy="46910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/>
              <a:t>Métriques:</a:t>
            </a:r>
          </a:p>
          <a:p>
            <a:pPr lvl="1"/>
            <a:r>
              <a:rPr lang="fr-FR" dirty="0"/>
              <a:t>Aire sous la courbe ROC</a:t>
            </a:r>
          </a:p>
          <a:p>
            <a:pPr lvl="1"/>
            <a:r>
              <a:rPr lang="fr-FR" dirty="0"/>
              <a:t>Précision</a:t>
            </a:r>
          </a:p>
          <a:p>
            <a:pPr lvl="1"/>
            <a:r>
              <a:rPr lang="fr-FR" dirty="0" err="1"/>
              <a:t>Recall</a:t>
            </a:r>
            <a:endParaRPr lang="fr-FR" dirty="0"/>
          </a:p>
          <a:p>
            <a:pPr lvl="1"/>
            <a:r>
              <a:rPr lang="fr-FR" dirty="0"/>
              <a:t>F-score</a:t>
            </a:r>
          </a:p>
          <a:p>
            <a:endParaRPr lang="fr-FR" dirty="0"/>
          </a:p>
          <a:p>
            <a:pPr marL="0" indent="0">
              <a:buFont typeface="Wingdings 3" charset="2"/>
              <a:buNone/>
            </a:pPr>
            <a:r>
              <a:rPr lang="fr-FR" sz="1800" dirty="0"/>
              <a:t>Modèles:</a:t>
            </a:r>
          </a:p>
          <a:p>
            <a:pPr lvl="1"/>
            <a:r>
              <a:rPr lang="fr-FR" dirty="0"/>
              <a:t>Régression logistique</a:t>
            </a:r>
          </a:p>
          <a:p>
            <a:pPr lvl="1"/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endParaRPr lang="fr-FR" dirty="0"/>
          </a:p>
          <a:p>
            <a:pPr lvl="1"/>
            <a:r>
              <a:rPr lang="fr-FR" dirty="0"/>
              <a:t>SVM à noyau</a:t>
            </a:r>
          </a:p>
          <a:p>
            <a:pPr lvl="1"/>
            <a:r>
              <a:rPr lang="fr-FR" dirty="0"/>
              <a:t>Gradient </a:t>
            </a:r>
            <a:r>
              <a:rPr lang="fr-FR" dirty="0" err="1"/>
              <a:t>boosting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49A2176-1015-44DD-A3D3-487360E9CAE2}"/>
              </a:ext>
            </a:extLst>
          </p:cNvPr>
          <p:cNvSpPr txBox="1">
            <a:spLocks/>
          </p:cNvSpPr>
          <p:nvPr/>
        </p:nvSpPr>
        <p:spPr>
          <a:xfrm>
            <a:off x="6581018" y="2737744"/>
            <a:ext cx="5491011" cy="3018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sz="24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48FF439-1C0F-4EBC-8C27-4C09B02B78D7}"/>
              </a:ext>
            </a:extLst>
          </p:cNvPr>
          <p:cNvSpPr txBox="1">
            <a:spLocks/>
          </p:cNvSpPr>
          <p:nvPr/>
        </p:nvSpPr>
        <p:spPr>
          <a:xfrm>
            <a:off x="8435892" y="2197125"/>
            <a:ext cx="2783592" cy="151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fr-FR" dirty="0"/>
              <a:t>Balance de la variable cible (SMOTE):</a:t>
            </a:r>
          </a:p>
          <a:p>
            <a:pPr marL="0" indent="0" algn="ctr">
              <a:buFont typeface="Wingdings 3" charset="2"/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4510BD0-3DD0-40A5-93AB-ED9B4A77E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234" y="2856119"/>
            <a:ext cx="2980610" cy="3852635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3980C00-A66C-4E4D-9EDE-CC3A7E0D17A8}"/>
              </a:ext>
            </a:extLst>
          </p:cNvPr>
          <p:cNvSpPr txBox="1">
            <a:spLocks/>
          </p:cNvSpPr>
          <p:nvPr/>
        </p:nvSpPr>
        <p:spPr>
          <a:xfrm>
            <a:off x="4697873" y="2798489"/>
            <a:ext cx="2783592" cy="151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fr-FR" dirty="0"/>
              <a:t>Imputation et normalisation: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5D704D4-7195-491B-82C1-618509454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947" y="3429000"/>
            <a:ext cx="34575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9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50B3C-CA7A-4A69-8982-13F48F68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A8D6C5-29C9-4534-81E6-9E476458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808" y="2191123"/>
            <a:ext cx="8825659" cy="3416300"/>
          </a:xfrm>
        </p:spPr>
        <p:txBody>
          <a:bodyPr/>
          <a:lstStyle/>
          <a:p>
            <a:r>
              <a:rPr lang="fr-FR" dirty="0"/>
              <a:t>Sans les variables additionnelles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CE0049-73FC-4A3C-A423-FC224617C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08" y="2687170"/>
            <a:ext cx="5010150" cy="3543300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E3E6B83-07F9-4951-B2C4-16C2E3733AFD}"/>
              </a:ext>
            </a:extLst>
          </p:cNvPr>
          <p:cNvSpPr txBox="1">
            <a:spLocks/>
          </p:cNvSpPr>
          <p:nvPr/>
        </p:nvSpPr>
        <p:spPr>
          <a:xfrm>
            <a:off x="6341036" y="2191123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Avec les variables additionnelles 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EEC4931-B181-4259-8EA9-43ECB62E6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25" y="2622239"/>
            <a:ext cx="50101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9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TM02900722[[fn=Salle Ion]]</Template>
  <TotalTime>182</TotalTime>
  <Words>170</Words>
  <Application>Microsoft Office PowerPoint</Application>
  <PresentationFormat>Grand écran</PresentationFormat>
  <Paragraphs>51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Montserrat</vt:lpstr>
      <vt:lpstr>Wingdings 3</vt:lpstr>
      <vt:lpstr>Salle d’ions</vt:lpstr>
      <vt:lpstr>Construisez un modèle de scoring</vt:lpstr>
      <vt:lpstr>Problématique métier</vt:lpstr>
      <vt:lpstr>Description du jeu de données</vt:lpstr>
      <vt:lpstr>Transformation du jeu de données</vt:lpstr>
      <vt:lpstr>Feature engineering</vt:lpstr>
      <vt:lpstr>Feature Engineering</vt:lpstr>
      <vt:lpstr>Feature Engineering</vt:lpstr>
      <vt:lpstr>Comparaison des modèles et synthèse</vt:lpstr>
      <vt:lpstr>Résultats</vt:lpstr>
      <vt:lpstr>Résultats</vt:lpstr>
      <vt:lpstr>Interprétabilité du modèle: importance des variables</vt:lpstr>
      <vt:lpstr>Interprétabilité du modèle: importance des variables</vt:lpstr>
      <vt:lpstr>Interprétabilité du modèle: importance des variables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Construisez un modèle de scoring</dc:title>
  <dc:creator>Skrell</dc:creator>
  <cp:lastModifiedBy>Skrell</cp:lastModifiedBy>
  <cp:revision>27</cp:revision>
  <dcterms:created xsi:type="dcterms:W3CDTF">2021-04-14T17:34:17Z</dcterms:created>
  <dcterms:modified xsi:type="dcterms:W3CDTF">2021-04-26T18:57:53Z</dcterms:modified>
</cp:coreProperties>
</file>