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0" r:id="rId14"/>
    <p:sldId id="271" r:id="rId15"/>
    <p:sldId id="272" r:id="rId16"/>
    <p:sldId id="273" r:id="rId17"/>
    <p:sldId id="268" r:id="rId18"/>
    <p:sldId id="269"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8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04921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167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78166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321047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70969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820968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423837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986349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58652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407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5173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06946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103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C79BCC-EE0A-4D8F-8733-F34289FA87C7}" type="datetimeFigureOut">
              <a:rPr lang="fr-FR" smtClean="0"/>
              <a:t>27/11/2020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9752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79BCC-EE0A-4D8F-8733-F34289FA87C7}" type="datetimeFigureOut">
              <a:rPr lang="fr-FR" smtClean="0"/>
              <a:t>27/11/2020</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1959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57427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1447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C79BCC-EE0A-4D8F-8733-F34289FA87C7}" type="datetimeFigureOut">
              <a:rPr lang="fr-FR" smtClean="0"/>
              <a:t>27/11/2020</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E5E47B-4D56-42B2-9B5D-76BF274B1BFA}" type="slidenum">
              <a:rPr lang="fr-FR" smtClean="0"/>
              <a:t>‹#›</a:t>
            </a:fld>
            <a:endParaRPr lang="fr-FR"/>
          </a:p>
        </p:txBody>
      </p:sp>
    </p:spTree>
    <p:extLst>
      <p:ext uri="{BB962C8B-B14F-4D97-AF65-F5344CB8AC3E}">
        <p14:creationId xmlns:p14="http://schemas.microsoft.com/office/powerpoint/2010/main" val="143689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a:t>Participez à un concours sur la Smart City</a:t>
            </a:r>
            <a:br>
              <a:rPr lang="fr-FR" b="1" dirty="0"/>
            </a:br>
            <a:endParaRPr lang="fr-FR" dirty="0"/>
          </a:p>
        </p:txBody>
      </p:sp>
      <p:sp>
        <p:nvSpPr>
          <p:cNvPr id="3" name="Subtitle 2"/>
          <p:cNvSpPr>
            <a:spLocks noGrp="1"/>
          </p:cNvSpPr>
          <p:nvPr>
            <p:ph type="subTitle" idx="1"/>
          </p:nvPr>
        </p:nvSpPr>
        <p:spPr/>
        <p:txBody>
          <a:bodyPr/>
          <a:lstStyle/>
          <a:p>
            <a:r>
              <a:rPr lang="fr-FR" dirty="0" smtClean="0"/>
              <a:t>Formation ingénieur IA – projet 2</a:t>
            </a:r>
            <a:endParaRPr lang="fr-FR" dirty="0"/>
          </a:p>
        </p:txBody>
      </p:sp>
    </p:spTree>
    <p:extLst>
      <p:ext uri="{BB962C8B-B14F-4D97-AF65-F5344CB8AC3E}">
        <p14:creationId xmlns:p14="http://schemas.microsoft.com/office/powerpoint/2010/main" val="384643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1) Analyse globale</a:t>
            </a:r>
            <a:endParaRPr lang="fr-FR" dirty="0"/>
          </a:p>
        </p:txBody>
      </p:sp>
      <p:pic>
        <p:nvPicPr>
          <p:cNvPr id="4" name="Picture 3"/>
          <p:cNvPicPr>
            <a:picLocks noChangeAspect="1"/>
          </p:cNvPicPr>
          <p:nvPr/>
        </p:nvPicPr>
        <p:blipFill>
          <a:blip r:embed="rId2"/>
          <a:stretch>
            <a:fillRect/>
          </a:stretch>
        </p:blipFill>
        <p:spPr>
          <a:xfrm>
            <a:off x="1973364" y="2052050"/>
            <a:ext cx="7646288" cy="4295767"/>
          </a:xfrm>
          <a:prstGeom prst="rect">
            <a:avLst/>
          </a:prstGeom>
        </p:spPr>
      </p:pic>
    </p:spTree>
    <p:extLst>
      <p:ext uri="{BB962C8B-B14F-4D97-AF65-F5344CB8AC3E}">
        <p14:creationId xmlns:p14="http://schemas.microsoft.com/office/powerpoint/2010/main" val="351489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167" y="427301"/>
            <a:ext cx="7886572" cy="3395393"/>
          </a:xfrm>
          <a:prstGeom prst="rect">
            <a:avLst/>
          </a:prstGeom>
        </p:spPr>
      </p:pic>
      <p:pic>
        <p:nvPicPr>
          <p:cNvPr id="3" name="Picture 2"/>
          <p:cNvPicPr>
            <a:picLocks noChangeAspect="1"/>
          </p:cNvPicPr>
          <p:nvPr/>
        </p:nvPicPr>
        <p:blipFill>
          <a:blip r:embed="rId3"/>
          <a:stretch>
            <a:fillRect/>
          </a:stretch>
        </p:blipFill>
        <p:spPr>
          <a:xfrm>
            <a:off x="1795142" y="3822693"/>
            <a:ext cx="7609233" cy="2389485"/>
          </a:xfrm>
          <a:prstGeom prst="rect">
            <a:avLst/>
          </a:prstGeom>
        </p:spPr>
      </p:pic>
      <p:pic>
        <p:nvPicPr>
          <p:cNvPr id="5" name="Picture 4"/>
          <p:cNvPicPr>
            <a:picLocks noChangeAspect="1"/>
          </p:cNvPicPr>
          <p:nvPr/>
        </p:nvPicPr>
        <p:blipFill>
          <a:blip r:embed="rId4"/>
          <a:stretch>
            <a:fillRect/>
          </a:stretch>
        </p:blipFill>
        <p:spPr>
          <a:xfrm>
            <a:off x="4195206" y="6237991"/>
            <a:ext cx="3456231" cy="134453"/>
          </a:xfrm>
          <a:prstGeom prst="rect">
            <a:avLst/>
          </a:prstGeom>
        </p:spPr>
      </p:pic>
    </p:spTree>
    <p:extLst>
      <p:ext uri="{BB962C8B-B14F-4D97-AF65-F5344CB8AC3E}">
        <p14:creationId xmlns:p14="http://schemas.microsoft.com/office/powerpoint/2010/main" val="92287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2) Arrondissements non périphériques </a:t>
            </a:r>
            <a:endParaRPr lang="fr-FR" dirty="0"/>
          </a:p>
        </p:txBody>
      </p:sp>
      <p:sp>
        <p:nvSpPr>
          <p:cNvPr id="5" name="TextBox 4"/>
          <p:cNvSpPr txBox="1"/>
          <p:nvPr/>
        </p:nvSpPr>
        <p:spPr>
          <a:xfrm>
            <a:off x="1008712" y="2222443"/>
            <a:ext cx="3848205" cy="369332"/>
          </a:xfrm>
          <a:prstGeom prst="rect">
            <a:avLst/>
          </a:prstGeom>
          <a:noFill/>
        </p:spPr>
        <p:txBody>
          <a:bodyPr wrap="square" rtlCol="0">
            <a:spAutoFit/>
          </a:bodyPr>
          <a:lstStyle/>
          <a:p>
            <a:r>
              <a:rPr lang="fr-FR" dirty="0" smtClean="0"/>
              <a:t>Le 4</a:t>
            </a:r>
            <a:r>
              <a:rPr lang="fr-FR" baseline="30000" dirty="0" smtClean="0"/>
              <a:t>e</a:t>
            </a:r>
            <a:r>
              <a:rPr lang="fr-FR" dirty="0" smtClean="0"/>
              <a:t>, un arrondissement typique</a:t>
            </a:r>
            <a:endParaRPr lang="fr-FR" dirty="0"/>
          </a:p>
        </p:txBody>
      </p:sp>
      <p:pic>
        <p:nvPicPr>
          <p:cNvPr id="3" name="Picture 2"/>
          <p:cNvPicPr>
            <a:picLocks noChangeAspect="1"/>
          </p:cNvPicPr>
          <p:nvPr/>
        </p:nvPicPr>
        <p:blipFill>
          <a:blip r:embed="rId2"/>
          <a:stretch>
            <a:fillRect/>
          </a:stretch>
        </p:blipFill>
        <p:spPr>
          <a:xfrm>
            <a:off x="5279262" y="1763192"/>
            <a:ext cx="5724427" cy="4859032"/>
          </a:xfrm>
          <a:prstGeom prst="rect">
            <a:avLst/>
          </a:prstGeom>
        </p:spPr>
      </p:pic>
      <p:pic>
        <p:nvPicPr>
          <p:cNvPr id="8" name="Picture 7"/>
          <p:cNvPicPr>
            <a:picLocks noChangeAspect="1"/>
          </p:cNvPicPr>
          <p:nvPr/>
        </p:nvPicPr>
        <p:blipFill>
          <a:blip r:embed="rId3"/>
          <a:stretch>
            <a:fillRect/>
          </a:stretch>
        </p:blipFill>
        <p:spPr>
          <a:xfrm>
            <a:off x="1346901" y="3244309"/>
            <a:ext cx="3171825" cy="2362200"/>
          </a:xfrm>
          <a:prstGeom prst="rect">
            <a:avLst/>
          </a:prstGeom>
        </p:spPr>
      </p:pic>
    </p:spTree>
    <p:extLst>
      <p:ext uri="{BB962C8B-B14F-4D97-AF65-F5344CB8AC3E}">
        <p14:creationId xmlns:p14="http://schemas.microsoft.com/office/powerpoint/2010/main" val="366438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24874" y="567472"/>
            <a:ext cx="6663802" cy="5797932"/>
          </a:xfrm>
          <a:prstGeom prst="rect">
            <a:avLst/>
          </a:prstGeom>
        </p:spPr>
      </p:pic>
      <p:sp>
        <p:nvSpPr>
          <p:cNvPr id="3" name="TextBox 2"/>
          <p:cNvSpPr txBox="1"/>
          <p:nvPr/>
        </p:nvSpPr>
        <p:spPr>
          <a:xfrm>
            <a:off x="617977" y="1377116"/>
            <a:ext cx="4186557" cy="369332"/>
          </a:xfrm>
          <a:prstGeom prst="rect">
            <a:avLst/>
          </a:prstGeom>
          <a:noFill/>
        </p:spPr>
        <p:txBody>
          <a:bodyPr wrap="square" rtlCol="0">
            <a:spAutoFit/>
          </a:bodyPr>
          <a:lstStyle/>
          <a:p>
            <a:r>
              <a:rPr lang="fr-FR" dirty="0" smtClean="0"/>
              <a:t>Le 2</a:t>
            </a:r>
            <a:r>
              <a:rPr lang="fr-FR" baseline="30000" dirty="0" smtClean="0"/>
              <a:t>e</a:t>
            </a:r>
            <a:r>
              <a:rPr lang="fr-FR" dirty="0" smtClean="0"/>
              <a:t>: arrondissement peu exigeant</a:t>
            </a:r>
            <a:endParaRPr lang="fr-FR" dirty="0"/>
          </a:p>
        </p:txBody>
      </p:sp>
      <p:pic>
        <p:nvPicPr>
          <p:cNvPr id="5" name="Picture 4"/>
          <p:cNvPicPr>
            <a:picLocks noChangeAspect="1"/>
          </p:cNvPicPr>
          <p:nvPr/>
        </p:nvPicPr>
        <p:blipFill>
          <a:blip r:embed="rId3"/>
          <a:stretch>
            <a:fillRect/>
          </a:stretch>
        </p:blipFill>
        <p:spPr>
          <a:xfrm>
            <a:off x="936409" y="2258408"/>
            <a:ext cx="3467100" cy="2647950"/>
          </a:xfrm>
          <a:prstGeom prst="rect">
            <a:avLst/>
          </a:prstGeom>
        </p:spPr>
      </p:pic>
    </p:spTree>
    <p:extLst>
      <p:ext uri="{BB962C8B-B14F-4D97-AF65-F5344CB8AC3E}">
        <p14:creationId xmlns:p14="http://schemas.microsoft.com/office/powerpoint/2010/main" val="298711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38" y="1182438"/>
            <a:ext cx="4186557" cy="646331"/>
          </a:xfrm>
          <a:prstGeom prst="rect">
            <a:avLst/>
          </a:prstGeom>
          <a:noFill/>
        </p:spPr>
        <p:txBody>
          <a:bodyPr wrap="square" rtlCol="0">
            <a:spAutoFit/>
          </a:bodyPr>
          <a:lstStyle/>
          <a:p>
            <a:pPr algn="ctr"/>
            <a:r>
              <a:rPr lang="fr-FR" dirty="0" smtClean="0"/>
              <a:t>7</a:t>
            </a:r>
            <a:r>
              <a:rPr lang="fr-FR" baseline="30000" dirty="0" smtClean="0"/>
              <a:t>e</a:t>
            </a:r>
            <a:r>
              <a:rPr lang="fr-FR" dirty="0" smtClean="0"/>
              <a:t> arrondissement: le cas du Champs de Mars</a:t>
            </a:r>
            <a:endParaRPr lang="fr-FR" dirty="0"/>
          </a:p>
        </p:txBody>
      </p:sp>
      <p:pic>
        <p:nvPicPr>
          <p:cNvPr id="3" name="Picture 2"/>
          <p:cNvPicPr>
            <a:picLocks noChangeAspect="1"/>
          </p:cNvPicPr>
          <p:nvPr/>
        </p:nvPicPr>
        <p:blipFill>
          <a:blip r:embed="rId2"/>
          <a:stretch>
            <a:fillRect/>
          </a:stretch>
        </p:blipFill>
        <p:spPr>
          <a:xfrm>
            <a:off x="863345" y="2346898"/>
            <a:ext cx="3448050" cy="2647950"/>
          </a:xfrm>
          <a:prstGeom prst="rect">
            <a:avLst/>
          </a:prstGeom>
        </p:spPr>
      </p:pic>
      <p:pic>
        <p:nvPicPr>
          <p:cNvPr id="4" name="Picture 3"/>
          <p:cNvPicPr>
            <a:picLocks noChangeAspect="1"/>
          </p:cNvPicPr>
          <p:nvPr/>
        </p:nvPicPr>
        <p:blipFill>
          <a:blip r:embed="rId3"/>
          <a:stretch>
            <a:fillRect/>
          </a:stretch>
        </p:blipFill>
        <p:spPr>
          <a:xfrm>
            <a:off x="4390903" y="475911"/>
            <a:ext cx="6829670" cy="5923693"/>
          </a:xfrm>
          <a:prstGeom prst="rect">
            <a:avLst/>
          </a:prstGeom>
        </p:spPr>
      </p:pic>
    </p:spTree>
    <p:extLst>
      <p:ext uri="{BB962C8B-B14F-4D97-AF65-F5344CB8AC3E}">
        <p14:creationId xmlns:p14="http://schemas.microsoft.com/office/powerpoint/2010/main" val="315647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3) Arrondissements périphériques</a:t>
            </a:r>
            <a:endParaRPr lang="fr-FR" dirty="0"/>
          </a:p>
        </p:txBody>
      </p:sp>
      <p:sp>
        <p:nvSpPr>
          <p:cNvPr id="3" name="TextBox 2"/>
          <p:cNvSpPr txBox="1"/>
          <p:nvPr/>
        </p:nvSpPr>
        <p:spPr>
          <a:xfrm>
            <a:off x="784537" y="2358128"/>
            <a:ext cx="4194519" cy="369332"/>
          </a:xfrm>
          <a:prstGeom prst="rect">
            <a:avLst/>
          </a:prstGeom>
          <a:noFill/>
        </p:spPr>
        <p:txBody>
          <a:bodyPr wrap="square" rtlCol="0">
            <a:spAutoFit/>
          </a:bodyPr>
          <a:lstStyle/>
          <a:p>
            <a:r>
              <a:rPr lang="fr-FR" dirty="0" smtClean="0"/>
              <a:t>Le 15</a:t>
            </a:r>
            <a:r>
              <a:rPr lang="fr-FR" baseline="30000" dirty="0" smtClean="0"/>
              <a:t>e</a:t>
            </a:r>
            <a:r>
              <a:rPr lang="fr-FR" dirty="0" smtClean="0"/>
              <a:t>, un arrondissement typique</a:t>
            </a:r>
            <a:endParaRPr lang="fr-FR" dirty="0"/>
          </a:p>
        </p:txBody>
      </p:sp>
      <p:pic>
        <p:nvPicPr>
          <p:cNvPr id="4" name="Picture 3"/>
          <p:cNvPicPr>
            <a:picLocks noChangeAspect="1"/>
          </p:cNvPicPr>
          <p:nvPr/>
        </p:nvPicPr>
        <p:blipFill>
          <a:blip r:embed="rId2"/>
          <a:stretch>
            <a:fillRect/>
          </a:stretch>
        </p:blipFill>
        <p:spPr>
          <a:xfrm>
            <a:off x="1187719" y="2918154"/>
            <a:ext cx="3791337" cy="2792422"/>
          </a:xfrm>
          <a:prstGeom prst="rect">
            <a:avLst/>
          </a:prstGeom>
        </p:spPr>
      </p:pic>
      <p:pic>
        <p:nvPicPr>
          <p:cNvPr id="5" name="Picture 4"/>
          <p:cNvPicPr>
            <a:picLocks noChangeAspect="1"/>
          </p:cNvPicPr>
          <p:nvPr/>
        </p:nvPicPr>
        <p:blipFill>
          <a:blip r:embed="rId3"/>
          <a:stretch>
            <a:fillRect/>
          </a:stretch>
        </p:blipFill>
        <p:spPr>
          <a:xfrm>
            <a:off x="5877754" y="1738643"/>
            <a:ext cx="5612376" cy="4927628"/>
          </a:xfrm>
          <a:prstGeom prst="rect">
            <a:avLst/>
          </a:prstGeom>
        </p:spPr>
      </p:pic>
    </p:spTree>
    <p:extLst>
      <p:ext uri="{BB962C8B-B14F-4D97-AF65-F5344CB8AC3E}">
        <p14:creationId xmlns:p14="http://schemas.microsoft.com/office/powerpoint/2010/main" val="168303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80" y="677744"/>
            <a:ext cx="9398992" cy="706964"/>
          </a:xfrm>
        </p:spPr>
        <p:txBody>
          <a:bodyPr/>
          <a:lstStyle/>
          <a:p>
            <a:r>
              <a:rPr lang="fr-FR" dirty="0" smtClean="0"/>
              <a:t>4) Cas particuliers: les bois</a:t>
            </a:r>
            <a:endParaRPr lang="fr-FR" dirty="0"/>
          </a:p>
        </p:txBody>
      </p:sp>
      <p:sp>
        <p:nvSpPr>
          <p:cNvPr id="3" name="TextBox 2"/>
          <p:cNvSpPr txBox="1"/>
          <p:nvPr/>
        </p:nvSpPr>
        <p:spPr>
          <a:xfrm>
            <a:off x="1090360" y="2346329"/>
            <a:ext cx="2896660" cy="369332"/>
          </a:xfrm>
          <a:prstGeom prst="rect">
            <a:avLst/>
          </a:prstGeom>
          <a:noFill/>
        </p:spPr>
        <p:txBody>
          <a:bodyPr wrap="square" rtlCol="0">
            <a:spAutoFit/>
          </a:bodyPr>
          <a:lstStyle/>
          <a:p>
            <a:r>
              <a:rPr lang="fr-FR" dirty="0" smtClean="0"/>
              <a:t>Le Bois de Vincennes</a:t>
            </a:r>
            <a:endParaRPr lang="fr-FR" dirty="0"/>
          </a:p>
        </p:txBody>
      </p:sp>
      <p:pic>
        <p:nvPicPr>
          <p:cNvPr id="4" name="Picture 3"/>
          <p:cNvPicPr>
            <a:picLocks noChangeAspect="1"/>
          </p:cNvPicPr>
          <p:nvPr/>
        </p:nvPicPr>
        <p:blipFill>
          <a:blip r:embed="rId2"/>
          <a:stretch>
            <a:fillRect/>
          </a:stretch>
        </p:blipFill>
        <p:spPr>
          <a:xfrm>
            <a:off x="1154954" y="3130529"/>
            <a:ext cx="3904207" cy="2910409"/>
          </a:xfrm>
          <a:prstGeom prst="rect">
            <a:avLst/>
          </a:prstGeom>
        </p:spPr>
      </p:pic>
      <p:pic>
        <p:nvPicPr>
          <p:cNvPr id="5" name="Picture 4"/>
          <p:cNvPicPr>
            <a:picLocks noChangeAspect="1"/>
          </p:cNvPicPr>
          <p:nvPr/>
        </p:nvPicPr>
        <p:blipFill>
          <a:blip r:embed="rId3"/>
          <a:stretch>
            <a:fillRect/>
          </a:stretch>
        </p:blipFill>
        <p:spPr>
          <a:xfrm>
            <a:off x="5389244" y="1384707"/>
            <a:ext cx="6014209" cy="5199071"/>
          </a:xfrm>
          <a:prstGeom prst="rect">
            <a:avLst/>
          </a:prstGeom>
        </p:spPr>
      </p:pic>
    </p:spTree>
    <p:extLst>
      <p:ext uri="{BB962C8B-B14F-4D97-AF65-F5344CB8AC3E}">
        <p14:creationId xmlns:p14="http://schemas.microsoft.com/office/powerpoint/2010/main" val="262780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08198"/>
            <a:ext cx="8761413" cy="706964"/>
          </a:xfrm>
        </p:spPr>
        <p:txBody>
          <a:bodyPr/>
          <a:lstStyle/>
          <a:p>
            <a:r>
              <a:rPr lang="fr-FR" dirty="0" smtClean="0"/>
              <a:t>5) Départements limitrophes</a:t>
            </a:r>
            <a:endParaRPr lang="fr-FR" dirty="0"/>
          </a:p>
        </p:txBody>
      </p:sp>
      <p:sp>
        <p:nvSpPr>
          <p:cNvPr id="4" name="TextBox 3"/>
          <p:cNvSpPr txBox="1"/>
          <p:nvPr/>
        </p:nvSpPr>
        <p:spPr>
          <a:xfrm>
            <a:off x="799826" y="2134667"/>
            <a:ext cx="3104039" cy="1200329"/>
          </a:xfrm>
          <a:prstGeom prst="rect">
            <a:avLst/>
          </a:prstGeom>
          <a:noFill/>
        </p:spPr>
        <p:txBody>
          <a:bodyPr wrap="square" rtlCol="0">
            <a:spAutoFit/>
          </a:bodyPr>
          <a:lstStyle/>
          <a:p>
            <a:r>
              <a:rPr lang="fr-FR" dirty="0" smtClean="0"/>
              <a:t>Les arbres référencés en Seine-Saint-Denis sont uniquement localisé dans des cimetières.</a:t>
            </a:r>
            <a:endParaRPr lang="fr-FR" dirty="0"/>
          </a:p>
        </p:txBody>
      </p:sp>
      <p:pic>
        <p:nvPicPr>
          <p:cNvPr id="5" name="Picture 4"/>
          <p:cNvPicPr>
            <a:picLocks noChangeAspect="1"/>
          </p:cNvPicPr>
          <p:nvPr/>
        </p:nvPicPr>
        <p:blipFill>
          <a:blip r:embed="rId2"/>
          <a:stretch>
            <a:fillRect/>
          </a:stretch>
        </p:blipFill>
        <p:spPr>
          <a:xfrm>
            <a:off x="1154954" y="3397137"/>
            <a:ext cx="3761908" cy="2850280"/>
          </a:xfrm>
          <a:prstGeom prst="rect">
            <a:avLst/>
          </a:prstGeom>
        </p:spPr>
      </p:pic>
      <p:pic>
        <p:nvPicPr>
          <p:cNvPr id="6" name="Picture 5"/>
          <p:cNvPicPr>
            <a:picLocks noChangeAspect="1"/>
          </p:cNvPicPr>
          <p:nvPr/>
        </p:nvPicPr>
        <p:blipFill>
          <a:blip r:embed="rId3"/>
          <a:stretch>
            <a:fillRect/>
          </a:stretch>
        </p:blipFill>
        <p:spPr>
          <a:xfrm>
            <a:off x="5471374" y="1415162"/>
            <a:ext cx="5996972" cy="5196350"/>
          </a:xfrm>
          <a:prstGeom prst="rect">
            <a:avLst/>
          </a:prstGeom>
        </p:spPr>
      </p:pic>
    </p:spTree>
    <p:extLst>
      <p:ext uri="{BB962C8B-B14F-4D97-AF65-F5344CB8AC3E}">
        <p14:creationId xmlns:p14="http://schemas.microsoft.com/office/powerpoint/2010/main" val="237391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6) Bilan des recommandations </a:t>
            </a:r>
            <a:endParaRPr lang="fr-FR" dirty="0"/>
          </a:p>
        </p:txBody>
      </p:sp>
      <p:sp>
        <p:nvSpPr>
          <p:cNvPr id="3" name="TextBox 2"/>
          <p:cNvSpPr txBox="1"/>
          <p:nvPr/>
        </p:nvSpPr>
        <p:spPr>
          <a:xfrm>
            <a:off x="914400" y="2271252"/>
            <a:ext cx="9834225" cy="3785652"/>
          </a:xfrm>
          <a:prstGeom prst="rect">
            <a:avLst/>
          </a:prstGeom>
          <a:noFill/>
        </p:spPr>
        <p:txBody>
          <a:bodyPr wrap="square" rtlCol="0">
            <a:spAutoFit/>
          </a:bodyPr>
          <a:lstStyle/>
          <a:p>
            <a:pPr algn="ctr"/>
            <a:r>
              <a:rPr lang="fr-FR" sz="2000" dirty="0" smtClean="0"/>
              <a:t>Les </a:t>
            </a:r>
            <a:r>
              <a:rPr lang="fr-FR" sz="2000" dirty="0"/>
              <a:t>domanialités représentent un enjeux </a:t>
            </a:r>
            <a:r>
              <a:rPr lang="fr-FR" sz="2000" dirty="0" smtClean="0"/>
              <a:t>majeur pour l’organisation des tournées: </a:t>
            </a:r>
          </a:p>
          <a:p>
            <a:pPr algn="ctr"/>
            <a:endParaRPr lang="fr-FR" sz="2000" dirty="0"/>
          </a:p>
          <a:p>
            <a:pPr algn="ctr"/>
            <a:r>
              <a:rPr lang="fr-FR" sz="2000" dirty="0" smtClean="0"/>
              <a:t>Celles </a:t>
            </a:r>
            <a:r>
              <a:rPr lang="fr-FR" sz="2000" dirty="0"/>
              <a:t>qui disposent de leurs propres contraintes en terme d'accessibilité doivent être traitées de manière prioritaire</a:t>
            </a:r>
            <a:r>
              <a:rPr lang="fr-FR" sz="2000" dirty="0" smtClean="0"/>
              <a:t>:</a:t>
            </a:r>
          </a:p>
          <a:p>
            <a:pPr algn="ctr"/>
            <a:endParaRPr lang="fr-FR" sz="2000" dirty="0"/>
          </a:p>
          <a:p>
            <a:pPr algn="ctr"/>
            <a:r>
              <a:rPr lang="fr-FR" sz="2000" dirty="0" smtClean="0"/>
              <a:t>a) </a:t>
            </a:r>
            <a:r>
              <a:rPr lang="fr-FR" sz="2000" dirty="0"/>
              <a:t>Quand un véhicule élévateur est nécessaire à l'entretient, les </a:t>
            </a:r>
            <a:r>
              <a:rPr lang="fr-FR" sz="2000" dirty="0" smtClean="0"/>
              <a:t>arbres </a:t>
            </a:r>
            <a:r>
              <a:rPr lang="fr-FR" sz="2000" dirty="0"/>
              <a:t>de la </a:t>
            </a:r>
            <a:r>
              <a:rPr lang="fr-FR" sz="2000" dirty="0" smtClean="0"/>
              <a:t>voirie </a:t>
            </a:r>
            <a:r>
              <a:rPr lang="fr-FR" sz="2000" dirty="0"/>
              <a:t>doivent être entretenus en dehors des horaires </a:t>
            </a:r>
            <a:r>
              <a:rPr lang="fr-FR" sz="2000" dirty="0" smtClean="0"/>
              <a:t>de </a:t>
            </a:r>
            <a:r>
              <a:rPr lang="fr-FR" sz="2000" dirty="0"/>
              <a:t>grand </a:t>
            </a:r>
            <a:r>
              <a:rPr lang="fr-FR" sz="2000" dirty="0" smtClean="0"/>
              <a:t>trafic (après 9h30 et avant 16h30).</a:t>
            </a:r>
          </a:p>
          <a:p>
            <a:pPr algn="ctr"/>
            <a:endParaRPr lang="fr-FR" sz="2000" dirty="0"/>
          </a:p>
          <a:p>
            <a:pPr algn="ctr"/>
            <a:r>
              <a:rPr lang="fr-FR" sz="2000" dirty="0" smtClean="0"/>
              <a:t>b) Les </a:t>
            </a:r>
            <a:r>
              <a:rPr lang="fr-FR" sz="2000" dirty="0"/>
              <a:t>arbres des écoles peuvent être entretenus en dehors des </a:t>
            </a:r>
            <a:r>
              <a:rPr lang="fr-FR" sz="2000" dirty="0" smtClean="0"/>
              <a:t>périodes </a:t>
            </a:r>
            <a:r>
              <a:rPr lang="fr-FR" sz="2000" dirty="0"/>
              <a:t>de </a:t>
            </a:r>
            <a:r>
              <a:rPr lang="fr-FR" sz="2000" dirty="0" smtClean="0"/>
              <a:t>cours </a:t>
            </a:r>
            <a:r>
              <a:rPr lang="fr-FR" sz="2000" dirty="0"/>
              <a:t>(mercredis et vacances scolaires).</a:t>
            </a:r>
          </a:p>
        </p:txBody>
      </p:sp>
    </p:spTree>
    <p:extLst>
      <p:ext uri="{BB962C8B-B14F-4D97-AF65-F5344CB8AC3E}">
        <p14:creationId xmlns:p14="http://schemas.microsoft.com/office/powerpoint/2010/main" val="5139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9657" y="1663617"/>
            <a:ext cx="9480263" cy="3600986"/>
          </a:xfrm>
          <a:prstGeom prst="rect">
            <a:avLst/>
          </a:prstGeom>
          <a:noFill/>
        </p:spPr>
        <p:txBody>
          <a:bodyPr wrap="square" rtlCol="0">
            <a:spAutoFit/>
          </a:bodyPr>
          <a:lstStyle/>
          <a:p>
            <a:r>
              <a:rPr lang="fr-FR" sz="2400" dirty="0" smtClean="0"/>
              <a:t>Peu </a:t>
            </a:r>
            <a:r>
              <a:rPr lang="fr-FR" sz="2400" dirty="0"/>
              <a:t>nombreux et particulièrement contraignants à entretenir, les arbres de plus de 20m pourront faire l'objet de tournées d'entretient séparées.</a:t>
            </a:r>
          </a:p>
          <a:p>
            <a:endParaRPr lang="fr-FR" sz="2400" dirty="0" smtClean="0"/>
          </a:p>
          <a:p>
            <a:r>
              <a:rPr lang="fr-FR" sz="2400" dirty="0" smtClean="0"/>
              <a:t>Les </a:t>
            </a:r>
            <a:r>
              <a:rPr lang="fr-FR" sz="2400" dirty="0"/>
              <a:t>arrondissements au centre de Paris (1er à 11e) sont les moins contraignants: il comportent peu d'arbres et les arbres sont présents uniquement dans les rues, les écoles, les crèches et les jardins publiques (faciles d'accès, horaires fixes</a:t>
            </a:r>
            <a:r>
              <a:rPr lang="fr-FR" sz="2400" dirty="0" smtClean="0"/>
              <a:t>).</a:t>
            </a:r>
          </a:p>
          <a:p>
            <a:pPr marL="285750" indent="-285750">
              <a:buFontTx/>
              <a:buChar char="-"/>
            </a:pPr>
            <a:endParaRPr lang="fr-FR" dirty="0"/>
          </a:p>
          <a:p>
            <a:endParaRPr lang="fr-FR" dirty="0"/>
          </a:p>
        </p:txBody>
      </p:sp>
    </p:spTree>
    <p:extLst>
      <p:ext uri="{BB962C8B-B14F-4D97-AF65-F5344CB8AC3E}">
        <p14:creationId xmlns:p14="http://schemas.microsoft.com/office/powerpoint/2010/main" val="17431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19" y="916262"/>
            <a:ext cx="10162284" cy="706964"/>
          </a:xfrm>
        </p:spPr>
        <p:txBody>
          <a:bodyPr/>
          <a:lstStyle/>
          <a:p>
            <a:pPr algn="ctr"/>
            <a:r>
              <a:rPr lang="fr-FR" dirty="0" smtClean="0"/>
              <a:t>I – Présentation générale du jeu de données</a:t>
            </a:r>
            <a:endParaRPr lang="fr-FR" dirty="0"/>
          </a:p>
        </p:txBody>
      </p:sp>
      <p:sp>
        <p:nvSpPr>
          <p:cNvPr id="3" name="Content Placeholder 2"/>
          <p:cNvSpPr>
            <a:spLocks noGrp="1"/>
          </p:cNvSpPr>
          <p:nvPr>
            <p:ph idx="1"/>
          </p:nvPr>
        </p:nvSpPr>
        <p:spPr>
          <a:xfrm>
            <a:off x="1154954" y="2603500"/>
            <a:ext cx="9928558" cy="1115607"/>
          </a:xfrm>
        </p:spPr>
        <p:txBody>
          <a:bodyPr/>
          <a:lstStyle/>
          <a:p>
            <a:r>
              <a:rPr lang="fr-FR" dirty="0" smtClean="0"/>
              <a:t>Le dataset contient 200137 arbres.</a:t>
            </a:r>
          </a:p>
          <a:p>
            <a:r>
              <a:rPr lang="fr-FR" dirty="0" smtClean="0"/>
              <a:t>Les colonnes qui constituent des redondances pour notre analyse ont été écartées</a:t>
            </a:r>
            <a:endParaRPr lang="fr-FR" dirty="0"/>
          </a:p>
        </p:txBody>
      </p:sp>
      <p:pic>
        <p:nvPicPr>
          <p:cNvPr id="4" name="Picture 3"/>
          <p:cNvPicPr>
            <a:picLocks noChangeAspect="1"/>
          </p:cNvPicPr>
          <p:nvPr/>
        </p:nvPicPr>
        <p:blipFill>
          <a:blip r:embed="rId2"/>
          <a:stretch>
            <a:fillRect/>
          </a:stretch>
        </p:blipFill>
        <p:spPr>
          <a:xfrm>
            <a:off x="1125445" y="3719107"/>
            <a:ext cx="9391650" cy="2066925"/>
          </a:xfrm>
          <a:prstGeom prst="rect">
            <a:avLst/>
          </a:prstGeom>
        </p:spPr>
      </p:pic>
    </p:spTree>
    <p:extLst>
      <p:ext uri="{BB962C8B-B14F-4D97-AF65-F5344CB8AC3E}">
        <p14:creationId xmlns:p14="http://schemas.microsoft.com/office/powerpoint/2010/main" val="3708013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4977" y="1327355"/>
            <a:ext cx="9344578" cy="3785652"/>
          </a:xfrm>
          <a:prstGeom prst="rect">
            <a:avLst/>
          </a:prstGeom>
          <a:noFill/>
        </p:spPr>
        <p:txBody>
          <a:bodyPr wrap="square" rtlCol="0">
            <a:spAutoFit/>
          </a:bodyPr>
          <a:lstStyle/>
          <a:p>
            <a:pPr algn="ctr"/>
            <a:r>
              <a:rPr lang="fr-FR" sz="2400" dirty="0" smtClean="0"/>
              <a:t>Les </a:t>
            </a:r>
            <a:r>
              <a:rPr lang="fr-FR" sz="2400" dirty="0"/>
              <a:t>arrondissements périphériques présentent plusieurs challenges</a:t>
            </a:r>
            <a:r>
              <a:rPr lang="fr-FR" sz="2400" dirty="0" smtClean="0"/>
              <a:t>:</a:t>
            </a:r>
          </a:p>
          <a:p>
            <a:pPr algn="ctr"/>
            <a:endParaRPr lang="fr-FR" sz="2400" dirty="0"/>
          </a:p>
          <a:p>
            <a:pPr algn="ctr"/>
            <a:r>
              <a:rPr lang="fr-FR" sz="2400" dirty="0"/>
              <a:t>  - Multiples domanialités, ce qui complexifie les contraintes d'autorisation et d'horaires d'accès</a:t>
            </a:r>
            <a:r>
              <a:rPr lang="fr-FR" sz="2400" dirty="0" smtClean="0"/>
              <a:t>.</a:t>
            </a:r>
          </a:p>
          <a:p>
            <a:pPr algn="ctr"/>
            <a:endParaRPr lang="fr-FR" sz="2400" dirty="0"/>
          </a:p>
          <a:p>
            <a:pPr algn="ctr"/>
            <a:r>
              <a:rPr lang="fr-FR" sz="2400" dirty="0"/>
              <a:t>  - Les arbres bordant le périphérique doivent être </a:t>
            </a:r>
            <a:r>
              <a:rPr lang="fr-FR" sz="2400" dirty="0" smtClean="0"/>
              <a:t>entretenus </a:t>
            </a:r>
            <a:r>
              <a:rPr lang="fr-FR" sz="2400" dirty="0"/>
              <a:t>avec précaution (pour éviter les éventuels accidents), et tenir compte du fait que le travail y est plus pénible (bruit et pollution).</a:t>
            </a:r>
          </a:p>
        </p:txBody>
      </p:sp>
    </p:spTree>
    <p:extLst>
      <p:ext uri="{BB962C8B-B14F-4D97-AF65-F5344CB8AC3E}">
        <p14:creationId xmlns:p14="http://schemas.microsoft.com/office/powerpoint/2010/main" val="198758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3608" y="831809"/>
            <a:ext cx="9893218" cy="4893647"/>
          </a:xfrm>
          <a:prstGeom prst="rect">
            <a:avLst/>
          </a:prstGeom>
          <a:noFill/>
        </p:spPr>
        <p:txBody>
          <a:bodyPr wrap="square" rtlCol="0">
            <a:spAutoFit/>
          </a:bodyPr>
          <a:lstStyle/>
          <a:p>
            <a:pPr algn="ctr"/>
            <a:r>
              <a:rPr lang="fr-FR" sz="2400" dirty="0"/>
              <a:t>- Certains lieux méritent une attention exceptionnelle: les lieux comme le Champs de </a:t>
            </a:r>
            <a:r>
              <a:rPr lang="fr-FR" sz="2400" dirty="0" smtClean="0"/>
              <a:t>Mars ou les Champs Elysées </a:t>
            </a:r>
            <a:r>
              <a:rPr lang="fr-FR" sz="2400" dirty="0"/>
              <a:t>doivent profiter d'un entretient beaucoup plus poussé, notamment en terme d'esthétique.</a:t>
            </a:r>
          </a:p>
          <a:p>
            <a:pPr algn="ctr"/>
            <a:endParaRPr lang="fr-FR" sz="2400" dirty="0"/>
          </a:p>
          <a:p>
            <a:pPr algn="ctr"/>
            <a:r>
              <a:rPr lang="fr-FR" sz="2400" dirty="0"/>
              <a:t>- Les bois peuvent présenter des contraintes d'accès supplémentaires pour l'entretient des arbres: l'absence de route dans les zones denses prohibe l'usage de véhicules élévateurs.</a:t>
            </a:r>
          </a:p>
          <a:p>
            <a:pPr algn="ctr"/>
            <a:endParaRPr lang="fr-FR" sz="2400" dirty="0"/>
          </a:p>
          <a:p>
            <a:pPr algn="ctr"/>
            <a:r>
              <a:rPr lang="fr-FR" sz="2400" dirty="0"/>
              <a:t>- </a:t>
            </a:r>
            <a:r>
              <a:rPr lang="fr-FR" sz="2400" dirty="0" smtClean="0"/>
              <a:t>Pour les </a:t>
            </a:r>
            <a:r>
              <a:rPr lang="fr-FR" sz="2400" dirty="0"/>
              <a:t>arbres des cimetières des départements </a:t>
            </a:r>
            <a:r>
              <a:rPr lang="fr-FR" sz="2400" dirty="0" smtClean="0"/>
              <a:t>limitrophes, </a:t>
            </a:r>
            <a:r>
              <a:rPr lang="fr-FR" sz="2400" dirty="0"/>
              <a:t>Il parait judicieux </a:t>
            </a:r>
            <a:r>
              <a:rPr lang="fr-FR" sz="2400" dirty="0" smtClean="0"/>
              <a:t>que l’entretient soit effectué par </a:t>
            </a:r>
            <a:r>
              <a:rPr lang="fr-FR" sz="2400" dirty="0"/>
              <a:t>les équipes les plus proches, pour limiter les frais liés au temps de transport. Cela peut impliquer de déléguer des </a:t>
            </a:r>
            <a:r>
              <a:rPr lang="fr-FR" sz="2400" dirty="0" smtClean="0"/>
              <a:t>budgets, </a:t>
            </a:r>
            <a:r>
              <a:rPr lang="fr-FR" sz="2400" dirty="0"/>
              <a:t>mais réduira les coûts.</a:t>
            </a:r>
          </a:p>
        </p:txBody>
      </p:sp>
    </p:spTree>
    <p:extLst>
      <p:ext uri="{BB962C8B-B14F-4D97-AF65-F5344CB8AC3E}">
        <p14:creationId xmlns:p14="http://schemas.microsoft.com/office/powerpoint/2010/main" val="202631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Qualité des données</a:t>
            </a:r>
            <a:endParaRPr lang="fr-FR" dirty="0"/>
          </a:p>
        </p:txBody>
      </p:sp>
      <p:pic>
        <p:nvPicPr>
          <p:cNvPr id="5" name="Picture 4"/>
          <p:cNvPicPr>
            <a:picLocks noChangeAspect="1"/>
          </p:cNvPicPr>
          <p:nvPr/>
        </p:nvPicPr>
        <p:blipFill>
          <a:blip r:embed="rId2"/>
          <a:stretch>
            <a:fillRect/>
          </a:stretch>
        </p:blipFill>
        <p:spPr>
          <a:xfrm>
            <a:off x="4456910" y="3226091"/>
            <a:ext cx="3228975" cy="1857375"/>
          </a:xfrm>
          <a:prstGeom prst="rect">
            <a:avLst/>
          </a:prstGeom>
        </p:spPr>
      </p:pic>
      <p:pic>
        <p:nvPicPr>
          <p:cNvPr id="6" name="Picture 5"/>
          <p:cNvPicPr>
            <a:picLocks noChangeAspect="1"/>
          </p:cNvPicPr>
          <p:nvPr/>
        </p:nvPicPr>
        <p:blipFill>
          <a:blip r:embed="rId3"/>
          <a:stretch>
            <a:fillRect/>
          </a:stretch>
        </p:blipFill>
        <p:spPr>
          <a:xfrm>
            <a:off x="8374205" y="3245140"/>
            <a:ext cx="2619375" cy="1819275"/>
          </a:xfrm>
          <a:prstGeom prst="rect">
            <a:avLst/>
          </a:prstGeom>
        </p:spPr>
      </p:pic>
      <p:pic>
        <p:nvPicPr>
          <p:cNvPr id="7" name="Picture 6"/>
          <p:cNvPicPr>
            <a:picLocks noChangeAspect="1"/>
          </p:cNvPicPr>
          <p:nvPr/>
        </p:nvPicPr>
        <p:blipFill>
          <a:blip r:embed="rId4"/>
          <a:stretch>
            <a:fillRect/>
          </a:stretch>
        </p:blipFill>
        <p:spPr>
          <a:xfrm>
            <a:off x="1198100" y="3106623"/>
            <a:ext cx="2914650" cy="2219325"/>
          </a:xfrm>
          <a:prstGeom prst="rect">
            <a:avLst/>
          </a:prstGeom>
        </p:spPr>
      </p:pic>
    </p:spTree>
    <p:extLst>
      <p:ext uri="{BB962C8B-B14F-4D97-AF65-F5344CB8AC3E}">
        <p14:creationId xmlns:p14="http://schemas.microsoft.com/office/powerpoint/2010/main" val="405927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393" y="1886509"/>
            <a:ext cx="8825658" cy="2677648"/>
          </a:xfrm>
        </p:spPr>
        <p:txBody>
          <a:bodyPr/>
          <a:lstStyle/>
          <a:p>
            <a:pPr algn="ctr"/>
            <a:r>
              <a:rPr lang="fr-FR" dirty="0"/>
              <a:t>II – Démarche méthodologique pour l’analyse de données</a:t>
            </a:r>
          </a:p>
        </p:txBody>
      </p:sp>
    </p:spTree>
    <p:extLst>
      <p:ext uri="{BB962C8B-B14F-4D97-AF65-F5344CB8AC3E}">
        <p14:creationId xmlns:p14="http://schemas.microsoft.com/office/powerpoint/2010/main" val="1287932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1) Traitement des valeurs aberrantes et manquantes</a:t>
            </a:r>
            <a:endParaRPr lang="fr-FR" dirty="0"/>
          </a:p>
        </p:txBody>
      </p:sp>
      <p:sp>
        <p:nvSpPr>
          <p:cNvPr id="3" name="Content Placeholder 2"/>
          <p:cNvSpPr>
            <a:spLocks noGrp="1"/>
          </p:cNvSpPr>
          <p:nvPr>
            <p:ph idx="1"/>
          </p:nvPr>
        </p:nvSpPr>
        <p:spPr>
          <a:xfrm>
            <a:off x="1458387" y="2861829"/>
            <a:ext cx="8825659" cy="3416300"/>
          </a:xfrm>
        </p:spPr>
        <p:txBody>
          <a:bodyPr>
            <a:normAutofit/>
          </a:bodyPr>
          <a:lstStyle/>
          <a:p>
            <a:r>
              <a:rPr lang="fr-FR" dirty="0"/>
              <a:t>Ajout d'une catégorie "espèce inconnue" pour éviter les erreurs de traitement sur les données non </a:t>
            </a:r>
            <a:r>
              <a:rPr lang="fr-FR" dirty="0" smtClean="0"/>
              <a:t>renseignées.</a:t>
            </a:r>
          </a:p>
          <a:p>
            <a:r>
              <a:rPr lang="fr-FR" dirty="0"/>
              <a:t>Traitement des colonnes numériques (hauteur et circonférence). </a:t>
            </a:r>
            <a:endParaRPr lang="fr-FR" dirty="0" smtClean="0"/>
          </a:p>
          <a:p>
            <a:r>
              <a:rPr lang="fr-FR" dirty="0" smtClean="0"/>
              <a:t>Ajout </a:t>
            </a:r>
            <a:r>
              <a:rPr lang="fr-FR" dirty="0"/>
              <a:t>des stades de développement manquants. Pour l'attribuer à un arbre, on calcule la moyenne des hauteurs des arbres de la même espèce, dans le même arrondissement, pour chaque stade de développement. Enfin, on assigne le stade dont la moyenne associée est la plus proche de la hauteur de l'arbre.</a:t>
            </a:r>
          </a:p>
        </p:txBody>
      </p:sp>
    </p:spTree>
    <p:extLst>
      <p:ext uri="{BB962C8B-B14F-4D97-AF65-F5344CB8AC3E}">
        <p14:creationId xmlns:p14="http://schemas.microsoft.com/office/powerpoint/2010/main" val="716820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Corrections effectuées</a:t>
            </a:r>
          </a:p>
        </p:txBody>
      </p:sp>
      <p:sp>
        <p:nvSpPr>
          <p:cNvPr id="3" name="Content Placeholder 2"/>
          <p:cNvSpPr>
            <a:spLocks noGrp="1"/>
          </p:cNvSpPr>
          <p:nvPr>
            <p:ph sz="half" idx="1"/>
          </p:nvPr>
        </p:nvSpPr>
        <p:spPr>
          <a:xfrm>
            <a:off x="1544497" y="2562155"/>
            <a:ext cx="4825158" cy="3416301"/>
          </a:xfrm>
        </p:spPr>
        <p:txBody>
          <a:bodyPr/>
          <a:lstStyle/>
          <a:p>
            <a:endParaRPr lang="fr-FR" dirty="0" smtClean="0"/>
          </a:p>
          <a:p>
            <a:r>
              <a:rPr lang="fr-FR" dirty="0" smtClean="0"/>
              <a:t>Sur les valeurs numériques</a:t>
            </a:r>
            <a:endParaRPr lang="fr-FR" dirty="0"/>
          </a:p>
        </p:txBody>
      </p:sp>
      <p:sp>
        <p:nvSpPr>
          <p:cNvPr id="4" name="Content Placeholder 3"/>
          <p:cNvSpPr>
            <a:spLocks noGrp="1"/>
          </p:cNvSpPr>
          <p:nvPr>
            <p:ph sz="half" idx="2"/>
          </p:nvPr>
        </p:nvSpPr>
        <p:spPr>
          <a:xfrm>
            <a:off x="6192310" y="2267263"/>
            <a:ext cx="4825159" cy="3416300"/>
          </a:xfrm>
        </p:spPr>
        <p:txBody>
          <a:bodyPr/>
          <a:lstStyle/>
          <a:p>
            <a:pPr marL="0" indent="0">
              <a:buNone/>
            </a:pPr>
            <a:endParaRPr lang="fr-FR" dirty="0" smtClean="0"/>
          </a:p>
          <a:p>
            <a:r>
              <a:rPr lang="fr-FR" dirty="0" smtClean="0"/>
              <a:t>Sur les stades de développement</a:t>
            </a:r>
            <a:endParaRPr lang="fr-FR" dirty="0"/>
          </a:p>
        </p:txBody>
      </p:sp>
      <p:pic>
        <p:nvPicPr>
          <p:cNvPr id="5" name="Picture 4"/>
          <p:cNvPicPr>
            <a:picLocks noChangeAspect="1"/>
          </p:cNvPicPr>
          <p:nvPr/>
        </p:nvPicPr>
        <p:blipFill>
          <a:blip r:embed="rId2"/>
          <a:stretch>
            <a:fillRect/>
          </a:stretch>
        </p:blipFill>
        <p:spPr>
          <a:xfrm>
            <a:off x="1462381" y="3522592"/>
            <a:ext cx="3638550" cy="1495425"/>
          </a:xfrm>
          <a:prstGeom prst="rect">
            <a:avLst/>
          </a:prstGeom>
        </p:spPr>
      </p:pic>
      <p:pic>
        <p:nvPicPr>
          <p:cNvPr id="6" name="Picture 5"/>
          <p:cNvPicPr>
            <a:picLocks noChangeAspect="1"/>
          </p:cNvPicPr>
          <p:nvPr/>
        </p:nvPicPr>
        <p:blipFill>
          <a:blip r:embed="rId3"/>
          <a:stretch>
            <a:fillRect/>
          </a:stretch>
        </p:blipFill>
        <p:spPr>
          <a:xfrm>
            <a:off x="6935988" y="3222890"/>
            <a:ext cx="2980379" cy="2755566"/>
          </a:xfrm>
          <a:prstGeom prst="rect">
            <a:avLst/>
          </a:prstGeom>
        </p:spPr>
      </p:pic>
    </p:spTree>
    <p:extLst>
      <p:ext uri="{BB962C8B-B14F-4D97-AF65-F5344CB8AC3E}">
        <p14:creationId xmlns:p14="http://schemas.microsoft.com/office/powerpoint/2010/main" val="254213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Bilan des corrections</a:t>
            </a:r>
            <a:endParaRPr lang="fr-FR" dirty="0"/>
          </a:p>
        </p:txBody>
      </p:sp>
      <p:pic>
        <p:nvPicPr>
          <p:cNvPr id="4" name="Picture 3"/>
          <p:cNvPicPr>
            <a:picLocks noChangeAspect="1"/>
          </p:cNvPicPr>
          <p:nvPr/>
        </p:nvPicPr>
        <p:blipFill>
          <a:blip r:embed="rId2"/>
          <a:stretch>
            <a:fillRect/>
          </a:stretch>
        </p:blipFill>
        <p:spPr>
          <a:xfrm>
            <a:off x="1315325" y="2953454"/>
            <a:ext cx="2943225" cy="2181225"/>
          </a:xfrm>
          <a:prstGeom prst="rect">
            <a:avLst/>
          </a:prstGeom>
        </p:spPr>
      </p:pic>
      <p:pic>
        <p:nvPicPr>
          <p:cNvPr id="5" name="Picture 4"/>
          <p:cNvPicPr>
            <a:picLocks noChangeAspect="1"/>
          </p:cNvPicPr>
          <p:nvPr/>
        </p:nvPicPr>
        <p:blipFill>
          <a:blip r:embed="rId3"/>
          <a:stretch>
            <a:fillRect/>
          </a:stretch>
        </p:blipFill>
        <p:spPr>
          <a:xfrm>
            <a:off x="4614457" y="3065512"/>
            <a:ext cx="3086100" cy="1866900"/>
          </a:xfrm>
          <a:prstGeom prst="rect">
            <a:avLst/>
          </a:prstGeom>
        </p:spPr>
      </p:pic>
      <p:pic>
        <p:nvPicPr>
          <p:cNvPr id="6" name="Picture 5"/>
          <p:cNvPicPr>
            <a:picLocks noChangeAspect="1"/>
          </p:cNvPicPr>
          <p:nvPr/>
        </p:nvPicPr>
        <p:blipFill>
          <a:blip r:embed="rId4"/>
          <a:stretch>
            <a:fillRect/>
          </a:stretch>
        </p:blipFill>
        <p:spPr>
          <a:xfrm>
            <a:off x="8188488" y="3115378"/>
            <a:ext cx="2695575" cy="1857375"/>
          </a:xfrm>
          <a:prstGeom prst="rect">
            <a:avLst/>
          </a:prstGeom>
        </p:spPr>
      </p:pic>
    </p:spTree>
    <p:extLst>
      <p:ext uri="{BB962C8B-B14F-4D97-AF65-F5344CB8AC3E}">
        <p14:creationId xmlns:p14="http://schemas.microsoft.com/office/powerpoint/2010/main" val="2152767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8468" cy="706964"/>
          </a:xfrm>
        </p:spPr>
        <p:txBody>
          <a:bodyPr/>
          <a:lstStyle/>
          <a:p>
            <a:r>
              <a:rPr lang="fr-FR" dirty="0" smtClean="0"/>
              <a:t>2) Variables analysées et méthodologie</a:t>
            </a:r>
            <a:endParaRPr lang="fr-FR" dirty="0"/>
          </a:p>
        </p:txBody>
      </p:sp>
      <p:sp>
        <p:nvSpPr>
          <p:cNvPr id="3" name="Content Placeholder 2"/>
          <p:cNvSpPr>
            <a:spLocks noGrp="1"/>
          </p:cNvSpPr>
          <p:nvPr>
            <p:ph idx="1"/>
          </p:nvPr>
        </p:nvSpPr>
        <p:spPr>
          <a:xfrm>
            <a:off x="1437763" y="2697810"/>
            <a:ext cx="8825659" cy="3416300"/>
          </a:xfrm>
        </p:spPr>
        <p:txBody>
          <a:bodyPr/>
          <a:lstStyle/>
          <a:p>
            <a:r>
              <a:rPr lang="fr-FR" dirty="0" smtClean="0"/>
              <a:t>Dans le but de faciliter les tournées d’entretient, les données relatives à chaque arrondissement ont été étudiées</a:t>
            </a:r>
          </a:p>
          <a:p>
            <a:r>
              <a:rPr lang="fr-FR" dirty="0" smtClean="0"/>
              <a:t>Les variables analysées seront les distributions de la hauteur et de la circonférence, le stade de développement et la domanialité.</a:t>
            </a:r>
          </a:p>
          <a:p>
            <a:r>
              <a:rPr lang="fr-FR" dirty="0" smtClean="0"/>
              <a:t>Des graphique en barres sont utilisées pour représenter les distributions</a:t>
            </a:r>
          </a:p>
          <a:p>
            <a:r>
              <a:rPr lang="fr-FR" dirty="0" smtClean="0"/>
              <a:t>La proportion et la répartition des stades de développement et de la domanialité se fera sous la forme de cartes</a:t>
            </a:r>
            <a:endParaRPr lang="fr-FR" dirty="0"/>
          </a:p>
        </p:txBody>
      </p:sp>
    </p:spTree>
    <p:extLst>
      <p:ext uri="{BB962C8B-B14F-4D97-AF65-F5344CB8AC3E}">
        <p14:creationId xmlns:p14="http://schemas.microsoft.com/office/powerpoint/2010/main" val="69761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06" y="1607680"/>
            <a:ext cx="8825658" cy="2677648"/>
          </a:xfrm>
        </p:spPr>
        <p:txBody>
          <a:bodyPr/>
          <a:lstStyle/>
          <a:p>
            <a:pPr algn="ctr"/>
            <a:r>
              <a:rPr lang="fr-FR" dirty="0"/>
              <a:t>III </a:t>
            </a:r>
            <a:r>
              <a:rPr lang="fr-FR" dirty="0" smtClean="0"/>
              <a:t>- Synthèse </a:t>
            </a:r>
            <a:r>
              <a:rPr lang="fr-FR" dirty="0"/>
              <a:t>de l'analyse de données </a:t>
            </a:r>
          </a:p>
        </p:txBody>
      </p:sp>
    </p:spTree>
    <p:extLst>
      <p:ext uri="{BB962C8B-B14F-4D97-AF65-F5344CB8AC3E}">
        <p14:creationId xmlns:p14="http://schemas.microsoft.com/office/powerpoint/2010/main" val="574795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369</TotalTime>
  <Words>627</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Participez à un concours sur la Smart City </vt:lpstr>
      <vt:lpstr>I – Présentation générale du jeu de données</vt:lpstr>
      <vt:lpstr>Qualité des données</vt:lpstr>
      <vt:lpstr>II – Démarche méthodologique pour l’analyse de données</vt:lpstr>
      <vt:lpstr>1) Traitement des valeurs aberrantes et manquantes</vt:lpstr>
      <vt:lpstr>Corrections effectuées</vt:lpstr>
      <vt:lpstr>Bilan des corrections</vt:lpstr>
      <vt:lpstr>2) Variables analysées et méthodologie</vt:lpstr>
      <vt:lpstr>III - Synthèse de l'analyse de données </vt:lpstr>
      <vt:lpstr>1) Analyse globale</vt:lpstr>
      <vt:lpstr>PowerPoint Presentation</vt:lpstr>
      <vt:lpstr>2) Arrondissements non périphériques </vt:lpstr>
      <vt:lpstr>PowerPoint Presentation</vt:lpstr>
      <vt:lpstr>PowerPoint Presentation</vt:lpstr>
      <vt:lpstr>3) Arrondissements périphériques</vt:lpstr>
      <vt:lpstr>4) Cas particuliers: les bois</vt:lpstr>
      <vt:lpstr>5) Départements limitrophes</vt:lpstr>
      <vt:lpstr>6) Bilan des recommandations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Participez à un concours sur la Smart City </dc:title>
  <dc:creator>SKR</dc:creator>
  <cp:lastModifiedBy>SKR</cp:lastModifiedBy>
  <cp:revision>30</cp:revision>
  <dcterms:created xsi:type="dcterms:W3CDTF">2020-11-25T15:24:46Z</dcterms:created>
  <dcterms:modified xsi:type="dcterms:W3CDTF">2020-11-27T20:37:42Z</dcterms:modified>
</cp:coreProperties>
</file>