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398"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0492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25/11/2020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167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781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321047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70969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25/11/2020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820968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25/11/2020</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423837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986349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58652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407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25/11/2020</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5173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79BCC-EE0A-4D8F-8733-F34289FA87C7}" type="datetimeFigureOut">
              <a:rPr lang="fr-FR" smtClean="0"/>
              <a:t>25/11/2020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0694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79BCC-EE0A-4D8F-8733-F34289FA87C7}" type="datetimeFigureOut">
              <a:rPr lang="fr-FR" smtClean="0"/>
              <a:t>25/11/2020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103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79BCC-EE0A-4D8F-8733-F34289FA87C7}" type="datetimeFigureOut">
              <a:rPr lang="fr-FR" smtClean="0"/>
              <a:t>25/11/2020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9752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79BCC-EE0A-4D8F-8733-F34289FA87C7}" type="datetimeFigureOut">
              <a:rPr lang="fr-FR" smtClean="0"/>
              <a:t>25/11/2020</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1959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25/11/2020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5742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25/11/2020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1447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C79BCC-EE0A-4D8F-8733-F34289FA87C7}" type="datetimeFigureOut">
              <a:rPr lang="fr-FR" smtClean="0"/>
              <a:t>25/11/2020</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E5E47B-4D56-42B2-9B5D-76BF274B1BFA}" type="slidenum">
              <a:rPr lang="fr-FR" smtClean="0"/>
              <a:t>‹#›</a:t>
            </a:fld>
            <a:endParaRPr lang="fr-FR"/>
          </a:p>
        </p:txBody>
      </p:sp>
    </p:spTree>
    <p:extLst>
      <p:ext uri="{BB962C8B-B14F-4D97-AF65-F5344CB8AC3E}">
        <p14:creationId xmlns:p14="http://schemas.microsoft.com/office/powerpoint/2010/main" val="143689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a:t>Participez à un concours sur la Smart City</a:t>
            </a:r>
            <a:br>
              <a:rPr lang="fr-FR" b="1" dirty="0"/>
            </a:br>
            <a:endParaRPr lang="fr-FR" dirty="0"/>
          </a:p>
        </p:txBody>
      </p:sp>
      <p:sp>
        <p:nvSpPr>
          <p:cNvPr id="3" name="Subtitle 2"/>
          <p:cNvSpPr>
            <a:spLocks noGrp="1"/>
          </p:cNvSpPr>
          <p:nvPr>
            <p:ph type="subTitle" idx="1"/>
          </p:nvPr>
        </p:nvSpPr>
        <p:spPr/>
        <p:txBody>
          <a:bodyPr/>
          <a:lstStyle/>
          <a:p>
            <a:r>
              <a:rPr lang="fr-FR" dirty="0" smtClean="0"/>
              <a:t>Formation ingénieur IA – projet 2</a:t>
            </a:r>
            <a:endParaRPr lang="fr-FR" dirty="0"/>
          </a:p>
        </p:txBody>
      </p:sp>
    </p:spTree>
    <p:extLst>
      <p:ext uri="{BB962C8B-B14F-4D97-AF65-F5344CB8AC3E}">
        <p14:creationId xmlns:p14="http://schemas.microsoft.com/office/powerpoint/2010/main" val="384643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19" y="916262"/>
            <a:ext cx="10162284" cy="706964"/>
          </a:xfrm>
        </p:spPr>
        <p:txBody>
          <a:bodyPr/>
          <a:lstStyle/>
          <a:p>
            <a:pPr algn="ctr"/>
            <a:r>
              <a:rPr lang="fr-FR" dirty="0" smtClean="0"/>
              <a:t>I – Présentation générale du jeu de données</a:t>
            </a:r>
            <a:endParaRPr lang="fr-FR" dirty="0"/>
          </a:p>
        </p:txBody>
      </p:sp>
      <p:sp>
        <p:nvSpPr>
          <p:cNvPr id="3" name="Content Placeholder 2"/>
          <p:cNvSpPr>
            <a:spLocks noGrp="1"/>
          </p:cNvSpPr>
          <p:nvPr>
            <p:ph idx="1"/>
          </p:nvPr>
        </p:nvSpPr>
        <p:spPr>
          <a:xfrm>
            <a:off x="1154954" y="2603500"/>
            <a:ext cx="9928558" cy="1115607"/>
          </a:xfrm>
        </p:spPr>
        <p:txBody>
          <a:bodyPr/>
          <a:lstStyle/>
          <a:p>
            <a:r>
              <a:rPr lang="fr-FR" dirty="0" smtClean="0"/>
              <a:t>Le dataset contient 200137 arbres.</a:t>
            </a:r>
          </a:p>
          <a:p>
            <a:r>
              <a:rPr lang="fr-FR" dirty="0" smtClean="0"/>
              <a:t>Les colonnes qui constituent des redondances pour notre analyse ont été écartées</a:t>
            </a:r>
            <a:endParaRPr lang="fr-FR" dirty="0"/>
          </a:p>
        </p:txBody>
      </p:sp>
      <p:pic>
        <p:nvPicPr>
          <p:cNvPr id="4" name="Picture 3"/>
          <p:cNvPicPr>
            <a:picLocks noChangeAspect="1"/>
          </p:cNvPicPr>
          <p:nvPr/>
        </p:nvPicPr>
        <p:blipFill>
          <a:blip r:embed="rId2"/>
          <a:stretch>
            <a:fillRect/>
          </a:stretch>
        </p:blipFill>
        <p:spPr>
          <a:xfrm>
            <a:off x="1125445" y="3719107"/>
            <a:ext cx="9391650" cy="2066925"/>
          </a:xfrm>
          <a:prstGeom prst="rect">
            <a:avLst/>
          </a:prstGeom>
        </p:spPr>
      </p:pic>
    </p:spTree>
    <p:extLst>
      <p:ext uri="{BB962C8B-B14F-4D97-AF65-F5344CB8AC3E}">
        <p14:creationId xmlns:p14="http://schemas.microsoft.com/office/powerpoint/2010/main" val="370801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Qualité des données</a:t>
            </a:r>
            <a:endParaRPr lang="fr-FR" dirty="0"/>
          </a:p>
        </p:txBody>
      </p:sp>
      <p:pic>
        <p:nvPicPr>
          <p:cNvPr id="5" name="Picture 4"/>
          <p:cNvPicPr>
            <a:picLocks noChangeAspect="1"/>
          </p:cNvPicPr>
          <p:nvPr/>
        </p:nvPicPr>
        <p:blipFill>
          <a:blip r:embed="rId2"/>
          <a:stretch>
            <a:fillRect/>
          </a:stretch>
        </p:blipFill>
        <p:spPr>
          <a:xfrm>
            <a:off x="4456910" y="3226091"/>
            <a:ext cx="3228975" cy="1857375"/>
          </a:xfrm>
          <a:prstGeom prst="rect">
            <a:avLst/>
          </a:prstGeom>
        </p:spPr>
      </p:pic>
      <p:pic>
        <p:nvPicPr>
          <p:cNvPr id="6" name="Picture 5"/>
          <p:cNvPicPr>
            <a:picLocks noChangeAspect="1"/>
          </p:cNvPicPr>
          <p:nvPr/>
        </p:nvPicPr>
        <p:blipFill>
          <a:blip r:embed="rId3"/>
          <a:stretch>
            <a:fillRect/>
          </a:stretch>
        </p:blipFill>
        <p:spPr>
          <a:xfrm>
            <a:off x="8374205" y="3245140"/>
            <a:ext cx="2619375" cy="1819275"/>
          </a:xfrm>
          <a:prstGeom prst="rect">
            <a:avLst/>
          </a:prstGeom>
        </p:spPr>
      </p:pic>
      <p:pic>
        <p:nvPicPr>
          <p:cNvPr id="7" name="Picture 6"/>
          <p:cNvPicPr>
            <a:picLocks noChangeAspect="1"/>
          </p:cNvPicPr>
          <p:nvPr/>
        </p:nvPicPr>
        <p:blipFill>
          <a:blip r:embed="rId4"/>
          <a:stretch>
            <a:fillRect/>
          </a:stretch>
        </p:blipFill>
        <p:spPr>
          <a:xfrm>
            <a:off x="1198100" y="3106623"/>
            <a:ext cx="2914650" cy="2219325"/>
          </a:xfrm>
          <a:prstGeom prst="rect">
            <a:avLst/>
          </a:prstGeom>
        </p:spPr>
      </p:pic>
    </p:spTree>
    <p:extLst>
      <p:ext uri="{BB962C8B-B14F-4D97-AF65-F5344CB8AC3E}">
        <p14:creationId xmlns:p14="http://schemas.microsoft.com/office/powerpoint/2010/main" val="405927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393" y="1886509"/>
            <a:ext cx="8825658" cy="2677648"/>
          </a:xfrm>
        </p:spPr>
        <p:txBody>
          <a:bodyPr/>
          <a:lstStyle/>
          <a:p>
            <a:pPr algn="ctr"/>
            <a:r>
              <a:rPr lang="fr-FR" dirty="0"/>
              <a:t>II – Démarche méthodologique pour l’analyse de données</a:t>
            </a:r>
          </a:p>
        </p:txBody>
      </p:sp>
    </p:spTree>
    <p:extLst>
      <p:ext uri="{BB962C8B-B14F-4D97-AF65-F5344CB8AC3E}">
        <p14:creationId xmlns:p14="http://schemas.microsoft.com/office/powerpoint/2010/main" val="128793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1) Traitement des valeurs aberrantes et manquantes</a:t>
            </a:r>
            <a:endParaRPr lang="fr-FR" dirty="0"/>
          </a:p>
        </p:txBody>
      </p:sp>
      <p:sp>
        <p:nvSpPr>
          <p:cNvPr id="3" name="Content Placeholder 2"/>
          <p:cNvSpPr>
            <a:spLocks noGrp="1"/>
          </p:cNvSpPr>
          <p:nvPr>
            <p:ph idx="1"/>
          </p:nvPr>
        </p:nvSpPr>
        <p:spPr>
          <a:xfrm>
            <a:off x="1458387" y="2861829"/>
            <a:ext cx="8825659" cy="3416300"/>
          </a:xfrm>
        </p:spPr>
        <p:txBody>
          <a:bodyPr>
            <a:normAutofit/>
          </a:bodyPr>
          <a:lstStyle/>
          <a:p>
            <a:r>
              <a:rPr lang="fr-FR" dirty="0"/>
              <a:t>Ajout d'une catégorie "espèce inconnue" pour éviter les erreurs de traitement sur les données non </a:t>
            </a:r>
            <a:r>
              <a:rPr lang="fr-FR" dirty="0" smtClean="0"/>
              <a:t>renseignées.</a:t>
            </a:r>
          </a:p>
          <a:p>
            <a:r>
              <a:rPr lang="fr-FR" dirty="0"/>
              <a:t>Traitement des colonnes numériques (hauteur et circonférence). </a:t>
            </a:r>
            <a:endParaRPr lang="fr-FR" dirty="0" smtClean="0"/>
          </a:p>
          <a:p>
            <a:r>
              <a:rPr lang="fr-FR" dirty="0" smtClean="0"/>
              <a:t>Ajout </a:t>
            </a:r>
            <a:r>
              <a:rPr lang="fr-FR" dirty="0"/>
              <a:t>des stades de développement manquants. Pour l'attribuer à un arbre, on calcule la moyenne des hauteurs des arbres de la même espèce, dans le même arrondissement, pour chaque stade de développement. Enfin, on assigne le stade dont la moyenne associée est la plus proche de la hauteur de l'arbre.</a:t>
            </a:r>
            <a:endParaRPr lang="fr-FR" dirty="0"/>
          </a:p>
        </p:txBody>
      </p:sp>
    </p:spTree>
    <p:extLst>
      <p:ext uri="{BB962C8B-B14F-4D97-AF65-F5344CB8AC3E}">
        <p14:creationId xmlns:p14="http://schemas.microsoft.com/office/powerpoint/2010/main" val="71682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Corrections effectuées</a:t>
            </a:r>
          </a:p>
        </p:txBody>
      </p:sp>
      <p:sp>
        <p:nvSpPr>
          <p:cNvPr id="3" name="Content Placeholder 2"/>
          <p:cNvSpPr>
            <a:spLocks noGrp="1"/>
          </p:cNvSpPr>
          <p:nvPr>
            <p:ph sz="half" idx="1"/>
          </p:nvPr>
        </p:nvSpPr>
        <p:spPr>
          <a:xfrm>
            <a:off x="1544497" y="2562155"/>
            <a:ext cx="4825158" cy="3416301"/>
          </a:xfrm>
        </p:spPr>
        <p:txBody>
          <a:bodyPr/>
          <a:lstStyle/>
          <a:p>
            <a:endParaRPr lang="fr-FR" dirty="0" smtClean="0"/>
          </a:p>
          <a:p>
            <a:r>
              <a:rPr lang="fr-FR" dirty="0" smtClean="0"/>
              <a:t>Sur les valeurs numériques</a:t>
            </a:r>
            <a:endParaRPr lang="fr-FR" dirty="0"/>
          </a:p>
        </p:txBody>
      </p:sp>
      <p:sp>
        <p:nvSpPr>
          <p:cNvPr id="4" name="Content Placeholder 3"/>
          <p:cNvSpPr>
            <a:spLocks noGrp="1"/>
          </p:cNvSpPr>
          <p:nvPr>
            <p:ph sz="half" idx="2"/>
          </p:nvPr>
        </p:nvSpPr>
        <p:spPr>
          <a:xfrm>
            <a:off x="6192310" y="2267263"/>
            <a:ext cx="4825159" cy="3416300"/>
          </a:xfrm>
        </p:spPr>
        <p:txBody>
          <a:bodyPr/>
          <a:lstStyle/>
          <a:p>
            <a:pPr marL="0" indent="0">
              <a:buNone/>
            </a:pPr>
            <a:endParaRPr lang="fr-FR" dirty="0" smtClean="0"/>
          </a:p>
          <a:p>
            <a:r>
              <a:rPr lang="fr-FR" dirty="0" smtClean="0"/>
              <a:t>Sur les stades de développement</a:t>
            </a:r>
            <a:endParaRPr lang="fr-FR" dirty="0"/>
          </a:p>
        </p:txBody>
      </p:sp>
      <p:pic>
        <p:nvPicPr>
          <p:cNvPr id="5" name="Picture 4"/>
          <p:cNvPicPr>
            <a:picLocks noChangeAspect="1"/>
          </p:cNvPicPr>
          <p:nvPr/>
        </p:nvPicPr>
        <p:blipFill>
          <a:blip r:embed="rId2"/>
          <a:stretch>
            <a:fillRect/>
          </a:stretch>
        </p:blipFill>
        <p:spPr>
          <a:xfrm>
            <a:off x="1462381" y="3522592"/>
            <a:ext cx="3638550" cy="1495425"/>
          </a:xfrm>
          <a:prstGeom prst="rect">
            <a:avLst/>
          </a:prstGeom>
        </p:spPr>
      </p:pic>
      <p:pic>
        <p:nvPicPr>
          <p:cNvPr id="6" name="Picture 5"/>
          <p:cNvPicPr>
            <a:picLocks noChangeAspect="1"/>
          </p:cNvPicPr>
          <p:nvPr/>
        </p:nvPicPr>
        <p:blipFill>
          <a:blip r:embed="rId3"/>
          <a:stretch>
            <a:fillRect/>
          </a:stretch>
        </p:blipFill>
        <p:spPr>
          <a:xfrm>
            <a:off x="6935988" y="3222890"/>
            <a:ext cx="2980379" cy="2755566"/>
          </a:xfrm>
          <a:prstGeom prst="rect">
            <a:avLst/>
          </a:prstGeom>
        </p:spPr>
      </p:pic>
    </p:spTree>
    <p:extLst>
      <p:ext uri="{BB962C8B-B14F-4D97-AF65-F5344CB8AC3E}">
        <p14:creationId xmlns:p14="http://schemas.microsoft.com/office/powerpoint/2010/main" val="2542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Bilan des corrections</a:t>
            </a:r>
            <a:endParaRPr lang="fr-FR" dirty="0"/>
          </a:p>
        </p:txBody>
      </p:sp>
      <p:pic>
        <p:nvPicPr>
          <p:cNvPr id="4" name="Picture 3"/>
          <p:cNvPicPr>
            <a:picLocks noChangeAspect="1"/>
          </p:cNvPicPr>
          <p:nvPr/>
        </p:nvPicPr>
        <p:blipFill>
          <a:blip r:embed="rId2"/>
          <a:stretch>
            <a:fillRect/>
          </a:stretch>
        </p:blipFill>
        <p:spPr>
          <a:xfrm>
            <a:off x="1315325" y="2953454"/>
            <a:ext cx="2943225" cy="2181225"/>
          </a:xfrm>
          <a:prstGeom prst="rect">
            <a:avLst/>
          </a:prstGeom>
        </p:spPr>
      </p:pic>
      <p:pic>
        <p:nvPicPr>
          <p:cNvPr id="5" name="Picture 4"/>
          <p:cNvPicPr>
            <a:picLocks noChangeAspect="1"/>
          </p:cNvPicPr>
          <p:nvPr/>
        </p:nvPicPr>
        <p:blipFill>
          <a:blip r:embed="rId3"/>
          <a:stretch>
            <a:fillRect/>
          </a:stretch>
        </p:blipFill>
        <p:spPr>
          <a:xfrm>
            <a:off x="4614457" y="3065512"/>
            <a:ext cx="3086100" cy="1866900"/>
          </a:xfrm>
          <a:prstGeom prst="rect">
            <a:avLst/>
          </a:prstGeom>
        </p:spPr>
      </p:pic>
      <p:pic>
        <p:nvPicPr>
          <p:cNvPr id="6" name="Picture 5"/>
          <p:cNvPicPr>
            <a:picLocks noChangeAspect="1"/>
          </p:cNvPicPr>
          <p:nvPr/>
        </p:nvPicPr>
        <p:blipFill>
          <a:blip r:embed="rId4"/>
          <a:stretch>
            <a:fillRect/>
          </a:stretch>
        </p:blipFill>
        <p:spPr>
          <a:xfrm>
            <a:off x="8188488" y="3115378"/>
            <a:ext cx="2695575" cy="1857375"/>
          </a:xfrm>
          <a:prstGeom prst="rect">
            <a:avLst/>
          </a:prstGeom>
        </p:spPr>
      </p:pic>
    </p:spTree>
    <p:extLst>
      <p:ext uri="{BB962C8B-B14F-4D97-AF65-F5344CB8AC3E}">
        <p14:creationId xmlns:p14="http://schemas.microsoft.com/office/powerpoint/2010/main" val="215276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8468" cy="706964"/>
          </a:xfrm>
        </p:spPr>
        <p:txBody>
          <a:bodyPr/>
          <a:lstStyle/>
          <a:p>
            <a:r>
              <a:rPr lang="fr-FR" dirty="0" smtClean="0"/>
              <a:t>2) Variables analysées et méthodologie</a:t>
            </a:r>
            <a:endParaRPr lang="fr-FR" dirty="0"/>
          </a:p>
        </p:txBody>
      </p:sp>
      <p:sp>
        <p:nvSpPr>
          <p:cNvPr id="3" name="Content Placeholder 2"/>
          <p:cNvSpPr>
            <a:spLocks noGrp="1"/>
          </p:cNvSpPr>
          <p:nvPr>
            <p:ph idx="1"/>
          </p:nvPr>
        </p:nvSpPr>
        <p:spPr>
          <a:xfrm>
            <a:off x="1437763" y="2697810"/>
            <a:ext cx="8825659" cy="3416300"/>
          </a:xfrm>
        </p:spPr>
        <p:txBody>
          <a:bodyPr/>
          <a:lstStyle/>
          <a:p>
            <a:r>
              <a:rPr lang="fr-FR" dirty="0" smtClean="0"/>
              <a:t>Dans le but de faciliter les tournées d’entretient, les données relatives à chaque arrondissement ont été étudiées</a:t>
            </a:r>
          </a:p>
          <a:p>
            <a:r>
              <a:rPr lang="fr-FR" dirty="0" smtClean="0"/>
              <a:t>Les variables analysées seront les distributions de la hauteur et de la circonférence, le stade de développement et la domanialité.</a:t>
            </a:r>
          </a:p>
          <a:p>
            <a:r>
              <a:rPr lang="fr-FR" dirty="0" smtClean="0"/>
              <a:t>Des graphique en barres sont utilisées pour représenter les distributions</a:t>
            </a:r>
          </a:p>
          <a:p>
            <a:r>
              <a:rPr lang="fr-FR" dirty="0" smtClean="0"/>
              <a:t>La proportion et la répartition des stades de développement et de la domanialité se fera sous la forme de cartes</a:t>
            </a:r>
            <a:endParaRPr lang="fr-FR" dirty="0"/>
          </a:p>
        </p:txBody>
      </p:sp>
    </p:spTree>
    <p:extLst>
      <p:ext uri="{BB962C8B-B14F-4D97-AF65-F5344CB8AC3E}">
        <p14:creationId xmlns:p14="http://schemas.microsoft.com/office/powerpoint/2010/main" val="69761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06" y="1607680"/>
            <a:ext cx="8825658" cy="2677648"/>
          </a:xfrm>
        </p:spPr>
        <p:txBody>
          <a:bodyPr/>
          <a:lstStyle/>
          <a:p>
            <a:pPr algn="ctr"/>
            <a:r>
              <a:rPr lang="fr-FR" dirty="0"/>
              <a:t>III </a:t>
            </a:r>
            <a:r>
              <a:rPr lang="fr-FR" dirty="0" smtClean="0"/>
              <a:t>- Synthèse </a:t>
            </a:r>
            <a:r>
              <a:rPr lang="fr-FR" dirty="0"/>
              <a:t>de l'analyse de données </a:t>
            </a:r>
          </a:p>
        </p:txBody>
      </p:sp>
    </p:spTree>
    <p:extLst>
      <p:ext uri="{BB962C8B-B14F-4D97-AF65-F5344CB8AC3E}">
        <p14:creationId xmlns:p14="http://schemas.microsoft.com/office/powerpoint/2010/main" val="57479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241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Participez à un concours sur la Smart City </vt:lpstr>
      <vt:lpstr>I – Présentation générale du jeu de données</vt:lpstr>
      <vt:lpstr>Qualité des données</vt:lpstr>
      <vt:lpstr>II – Démarche méthodologique pour l’analyse de données</vt:lpstr>
      <vt:lpstr>1) Traitement des valeurs aberrantes et manquantes</vt:lpstr>
      <vt:lpstr>Corrections effectuées</vt:lpstr>
      <vt:lpstr>Bilan des corrections</vt:lpstr>
      <vt:lpstr>2) Variables analysées et méthodologie</vt:lpstr>
      <vt:lpstr>III - Synthèse de l'analyse de données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Participez à un concours sur la Smart City </dc:title>
  <dc:creator>SKR</dc:creator>
  <cp:lastModifiedBy>SKR</cp:lastModifiedBy>
  <cp:revision>10</cp:revision>
  <dcterms:created xsi:type="dcterms:W3CDTF">2020-11-25T15:24:46Z</dcterms:created>
  <dcterms:modified xsi:type="dcterms:W3CDTF">2020-11-25T16:01:10Z</dcterms:modified>
</cp:coreProperties>
</file>