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58" r:id="rId6"/>
    <p:sldId id="261" r:id="rId7"/>
    <p:sldId id="264" r:id="rId8"/>
    <p:sldId id="262" r:id="rId9"/>
    <p:sldId id="276" r:id="rId10"/>
    <p:sldId id="275" r:id="rId11"/>
    <p:sldId id="265" r:id="rId12"/>
    <p:sldId id="272" r:id="rId13"/>
    <p:sldId id="266" r:id="rId14"/>
    <p:sldId id="268" r:id="rId15"/>
    <p:sldId id="277" r:id="rId16"/>
    <p:sldId id="273" r:id="rId17"/>
    <p:sldId id="269" r:id="rId18"/>
    <p:sldId id="270" r:id="rId19"/>
    <p:sldId id="27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65044-C79A-4855-BE9F-A3D903091492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EFC0C-9F63-413D-8703-E62B7394A2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58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A3903BB-173D-46A6-9BE3-74A3FBC096B1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DEBE-A1B6-471B-9410-915725EA9EE3}" type="datetime1">
              <a:rPr lang="fr-FR" smtClean="0"/>
              <a:t>11/11/2021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19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288E-C8D2-43CF-A0EA-27E603428730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88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2818-5956-4C80-AF18-EAC0634BE73F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59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6D68-E671-4C91-8B31-D91DD65D00B7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23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290E-B364-4AF0-AD2E-9FD25991060B}" type="datetime1">
              <a:rPr lang="fr-FR" smtClean="0"/>
              <a:t>11/11/2021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76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EFD2-EC2A-4256-A4EC-C73ABEBC05EF}" type="datetime1">
              <a:rPr lang="fr-FR" smtClean="0"/>
              <a:t>11/11/2021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4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44191CA-D411-4141-9FCF-F05B36465ED4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64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7AE6C1-4855-4350-96B4-AAD9D7659B9C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46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F55F-B11D-440A-8394-5686DD8D9F4F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69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609-15C2-4A5F-816B-F03F0AF72A58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5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CF6D-39D8-4668-B48A-66E0F5309891}" type="datetime1">
              <a:rPr lang="fr-FR" smtClean="0"/>
              <a:t>11/11/2021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15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D490-B170-4DE5-9CD4-933913BE22A9}" type="datetime1">
              <a:rPr lang="fr-FR" smtClean="0"/>
              <a:t>11/11/2021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79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3D9-37A3-4280-9A26-86766529D6A7}" type="datetime1">
              <a:rPr lang="fr-FR" smtClean="0"/>
              <a:t>11/11/2021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5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8E5A-73D7-434D-B46E-7ACFC5ACDAC9}" type="datetime1">
              <a:rPr lang="fr-FR" smtClean="0"/>
              <a:t>11/11/2021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22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142E-71CC-465C-BE19-A8E370C144CA}" type="datetime1">
              <a:rPr lang="fr-FR" smtClean="0"/>
              <a:t>11/11/2021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19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209E-EF37-467F-9D50-DD22F973D48D}" type="datetime1">
              <a:rPr lang="fr-FR" smtClean="0"/>
              <a:t>11/11/2021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7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01D8EBA-1A2E-462C-9FFF-D54C99684A75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1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C3F9-0CC9-4A56-B2F6-5D315A7DF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Détectez les </a:t>
            </a:r>
            <a:r>
              <a:rPr lang="fr-FR" dirty="0" err="1"/>
              <a:t>bad</a:t>
            </a:r>
            <a:r>
              <a:rPr lang="fr-FR" dirty="0"/>
              <a:t> buzz </a:t>
            </a:r>
            <a:r>
              <a:rPr lang="fr-FR" dirty="0" err="1"/>
              <a:t>grace</a:t>
            </a:r>
            <a:r>
              <a:rPr lang="fr-FR" dirty="0"/>
              <a:t> au </a:t>
            </a:r>
            <a:r>
              <a:rPr lang="fr-FR" dirty="0" err="1"/>
              <a:t>Deeplearning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33A47-AC36-46EB-A1C7-AEBBF8F14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ingénieur IA – Projet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9B74A-1D9E-4CB6-B37A-94AA9000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62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77C2-C342-4D44-B5BA-A07293C6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avec embeddings:</a:t>
            </a:r>
            <a:br>
              <a:rPr lang="fr-FR" dirty="0"/>
            </a:br>
            <a:r>
              <a:rPr lang="fr-FR" dirty="0"/>
              <a:t>  Préparation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7FB0-93DC-4749-9E90-D907D33A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textes sont encodés en séquences, c’est-à-dire en vecteurs de dimension égale à la longueur du texte le plus long du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r>
              <a:rPr lang="fr-FR" dirty="0"/>
              <a:t>    vocabulaire = {None:0, ‘hello’: 1, ‘world’: 2, ‘</a:t>
            </a:r>
            <a:r>
              <a:rPr lang="fr-FR" dirty="0" err="1"/>
              <a:t>everyone</a:t>
            </a:r>
            <a:r>
              <a:rPr lang="fr-FR" dirty="0"/>
              <a:t>’: 3}</a:t>
            </a:r>
          </a:p>
          <a:p>
            <a:pPr marL="0" indent="0">
              <a:buNone/>
            </a:pPr>
            <a:r>
              <a:rPr lang="fr-FR" dirty="0"/>
              <a:t>    « hello world » =&gt; (1, 2)</a:t>
            </a:r>
          </a:p>
          <a:p>
            <a:pPr marL="0" indent="0">
              <a:buNone/>
            </a:pPr>
            <a:r>
              <a:rPr lang="fr-FR" dirty="0"/>
              <a:t>    « hello </a:t>
            </a:r>
            <a:r>
              <a:rPr lang="fr-FR" dirty="0" err="1"/>
              <a:t>everyone</a:t>
            </a:r>
            <a:r>
              <a:rPr lang="fr-FR" dirty="0"/>
              <a:t> » =&gt; (1, 3)</a:t>
            </a:r>
          </a:p>
          <a:p>
            <a:pPr marL="0" indent="0">
              <a:buNone/>
            </a:pPr>
            <a:r>
              <a:rPr lang="fr-FR" dirty="0"/>
              <a:t>    « hello » =&gt; (1,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5478A-4E5A-4BC9-8213-0638CC08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24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84CD-FC19-479F-9C46-D1671AB6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avec embeddings: GLOVE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0448-F33F-4F9A-8D2F-138ED5A5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Glove (ou </a:t>
            </a:r>
            <a:r>
              <a:rPr lang="en-US" dirty="0"/>
              <a:t>Global Vectors for Word Representation)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d’apprentissage</a:t>
            </a:r>
            <a:r>
              <a:rPr lang="en-US" dirty="0"/>
              <a:t> non </a:t>
            </a:r>
            <a:r>
              <a:rPr lang="en-US" dirty="0" err="1"/>
              <a:t>supervisé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de representer </a:t>
            </a:r>
            <a:r>
              <a:rPr lang="en-US" dirty="0" err="1"/>
              <a:t>chaque</a:t>
            </a:r>
            <a:r>
              <a:rPr lang="en-US" dirty="0"/>
              <a:t> mot d’un corpus sous la </a:t>
            </a:r>
            <a:r>
              <a:rPr lang="en-US" dirty="0" err="1"/>
              <a:t>forme</a:t>
            </a:r>
            <a:r>
              <a:rPr lang="en-US" dirty="0"/>
              <a:t> d’un </a:t>
            </a:r>
            <a:r>
              <a:rPr lang="en-US" dirty="0" err="1"/>
              <a:t>vecteur</a:t>
            </a:r>
            <a:r>
              <a:rPr lang="en-US" dirty="0"/>
              <a:t> de dimension </a:t>
            </a:r>
            <a:r>
              <a:rPr lang="en-US" dirty="0" err="1"/>
              <a:t>finie</a:t>
            </a:r>
            <a:r>
              <a:rPr lang="en-US" dirty="0"/>
              <a:t>. </a:t>
            </a:r>
            <a:r>
              <a:rPr lang="en-US" dirty="0" err="1"/>
              <a:t>L’entraînement</a:t>
            </a:r>
            <a:r>
              <a:rPr lang="en-US" dirty="0"/>
              <a:t> repose sur les </a:t>
            </a:r>
            <a:r>
              <a:rPr lang="en-US" dirty="0" err="1"/>
              <a:t>fréquences</a:t>
            </a:r>
            <a:r>
              <a:rPr lang="en-US" dirty="0"/>
              <a:t> </a:t>
            </a:r>
            <a:r>
              <a:rPr lang="en-US" dirty="0" err="1"/>
              <a:t>d’apparition</a:t>
            </a:r>
            <a:r>
              <a:rPr lang="en-US" dirty="0"/>
              <a:t> des </a:t>
            </a:r>
            <a:r>
              <a:rPr lang="en-US" dirty="0" err="1"/>
              <a:t>paires</a:t>
            </a:r>
            <a:r>
              <a:rPr lang="en-US" dirty="0"/>
              <a:t> de mots dans les documents.</a:t>
            </a:r>
          </a:p>
          <a:p>
            <a:r>
              <a:rPr lang="en-US" dirty="0"/>
              <a:t>Ce </a:t>
            </a:r>
            <a:r>
              <a:rPr lang="en-US" dirty="0" err="1"/>
              <a:t>modèle</a:t>
            </a:r>
            <a:r>
              <a:rPr lang="en-US" dirty="0"/>
              <a:t> a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proposé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2014 par des </a:t>
            </a:r>
            <a:r>
              <a:rPr lang="en-US" dirty="0" err="1"/>
              <a:t>chercheurs</a:t>
            </a:r>
            <a:r>
              <a:rPr lang="en-US" dirty="0"/>
              <a:t> de Stanford. Dans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, </a:t>
            </a:r>
            <a:r>
              <a:rPr lang="en-US" dirty="0" err="1"/>
              <a:t>j’utilise</a:t>
            </a:r>
            <a:r>
              <a:rPr lang="en-US" dirty="0"/>
              <a:t> un 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pré-entraîné</a:t>
            </a:r>
            <a:r>
              <a:rPr lang="en-US" dirty="0"/>
              <a:t> sur un dataset semblable. Le </a:t>
            </a:r>
            <a:r>
              <a:rPr lang="en-US" dirty="0" err="1"/>
              <a:t>lexique</a:t>
            </a:r>
            <a:r>
              <a:rPr lang="en-US" dirty="0"/>
              <a:t> </a:t>
            </a:r>
            <a:r>
              <a:rPr lang="en-US" dirty="0" err="1"/>
              <a:t>commun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d’environ</a:t>
            </a:r>
            <a:r>
              <a:rPr lang="en-US" dirty="0"/>
              <a:t> 200 000 mots.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151BB-BCCB-4809-A761-57FF3582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1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08A2-8985-49C7-BAF3-CBE3E8AF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hyperparamètres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1CEE-A329-4ACC-88C0-B97BDAE5B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learning</a:t>
            </a:r>
            <a:r>
              <a:rPr lang="fr-FR" dirty="0"/>
              <a:t> rate par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2CE12-9BF8-4C6F-A192-1AE915FA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12</a:t>
            </a:fld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92ECC-B815-4EFB-B320-2E92BCF02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127664"/>
            <a:ext cx="7404746" cy="30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7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D4B3-1060-4328-94D0-AC2E63BF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utilisant GLOVE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1B19-4258-4EB2-834E-09F5C704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421" y="2464953"/>
            <a:ext cx="5356682" cy="492991"/>
          </a:xfrm>
        </p:spPr>
        <p:txBody>
          <a:bodyPr/>
          <a:lstStyle/>
          <a:p>
            <a:r>
              <a:rPr lang="fr-FR" dirty="0"/>
              <a:t>Long Short </a:t>
            </a:r>
            <a:r>
              <a:rPr lang="fr-FR" dirty="0" err="1"/>
              <a:t>Term</a:t>
            </a:r>
            <a:r>
              <a:rPr lang="fr-FR" dirty="0"/>
              <a:t> Memory (LSTM)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7CF3-20ED-46BF-9FAE-0CE9E871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13</a:t>
            </a:fld>
            <a:endParaRPr lang="fr-F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35100C-4516-4FC0-AFEB-75B94BDE775A}"/>
              </a:ext>
            </a:extLst>
          </p:cNvPr>
          <p:cNvSpPr txBox="1">
            <a:spLocks/>
          </p:cNvSpPr>
          <p:nvPr/>
        </p:nvSpPr>
        <p:spPr>
          <a:xfrm>
            <a:off x="683897" y="2464954"/>
            <a:ext cx="5356682" cy="49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Réseau de neurones convolutif (CNN)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DD4F1-4C63-4A83-A8D6-A9551C36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85" y="3198668"/>
            <a:ext cx="4905375" cy="285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B5DC89-BE38-4DF0-A7C2-A7A1A1F0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21" y="3198668"/>
            <a:ext cx="5164433" cy="26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6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84CD-FC19-479F-9C46-D1671AB6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76556" cy="706964"/>
          </a:xfrm>
        </p:spPr>
        <p:txBody>
          <a:bodyPr/>
          <a:lstStyle/>
          <a:p>
            <a:r>
              <a:rPr lang="fr-FR" dirty="0"/>
              <a:t>Modèles avec embeddings: Word2Vec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151BB-BCCB-4809-A761-57FF3582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14</a:t>
            </a:fld>
            <a:endParaRPr lang="fr-F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CE9E-32DF-4E8E-9FD3-A684E31C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 fontScale="92500"/>
          </a:bodyPr>
          <a:lstStyle/>
          <a:p>
            <a:r>
              <a:rPr lang="fr-FR" dirty="0"/>
              <a:t>Word2Vec est un groupe de modèle développés par Google. Ce sont également </a:t>
            </a:r>
            <a:r>
              <a:rPr lang="en-US" dirty="0"/>
              <a:t>des </a:t>
            </a:r>
            <a:r>
              <a:rPr lang="en-US" dirty="0" err="1"/>
              <a:t>modèles</a:t>
            </a:r>
            <a:r>
              <a:rPr lang="en-US" dirty="0"/>
              <a:t> </a:t>
            </a:r>
            <a:r>
              <a:rPr lang="en-US" dirty="0" err="1"/>
              <a:t>d’apprentissage</a:t>
            </a:r>
            <a:r>
              <a:rPr lang="en-US" dirty="0"/>
              <a:t> non </a:t>
            </a:r>
            <a:r>
              <a:rPr lang="en-US" dirty="0" err="1"/>
              <a:t>supervisé</a:t>
            </a:r>
            <a:r>
              <a:rPr lang="en-US" dirty="0"/>
              <a:t> qui </a:t>
            </a:r>
            <a:r>
              <a:rPr lang="en-US" dirty="0" err="1"/>
              <a:t>permettent</a:t>
            </a:r>
            <a:r>
              <a:rPr lang="en-US" dirty="0"/>
              <a:t> de representer des mots dans un </a:t>
            </a:r>
            <a:r>
              <a:rPr lang="en-US" dirty="0" err="1"/>
              <a:t>espace</a:t>
            </a:r>
            <a:r>
              <a:rPr lang="en-US" dirty="0"/>
              <a:t> </a:t>
            </a:r>
            <a:r>
              <a:rPr lang="en-US" dirty="0" err="1"/>
              <a:t>vectoriel</a:t>
            </a:r>
            <a:r>
              <a:rPr lang="en-US" dirty="0"/>
              <a:t>. </a:t>
            </a:r>
          </a:p>
          <a:p>
            <a:r>
              <a:rPr lang="en-US" dirty="0"/>
              <a:t>2 architectures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possibles</a:t>
            </a:r>
            <a:r>
              <a:rPr lang="en-US" dirty="0"/>
              <a:t>: CBOW (continuous bag of words)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prédire</a:t>
            </a:r>
            <a:r>
              <a:rPr lang="en-US" dirty="0"/>
              <a:t> un mot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voisins</a:t>
            </a:r>
            <a:r>
              <a:rPr lang="en-US" dirty="0"/>
              <a:t>, et Skip-gram de </a:t>
            </a:r>
            <a:r>
              <a:rPr lang="en-US" dirty="0" err="1"/>
              <a:t>prédire</a:t>
            </a:r>
            <a:r>
              <a:rPr lang="en-US" dirty="0"/>
              <a:t> les </a:t>
            </a:r>
            <a:r>
              <a:rPr lang="en-US" dirty="0" err="1"/>
              <a:t>voisins</a:t>
            </a:r>
            <a:r>
              <a:rPr lang="en-US" dirty="0"/>
              <a:t> d’un mot.</a:t>
            </a:r>
          </a:p>
          <a:p>
            <a:r>
              <a:rPr lang="fr-FR" dirty="0"/>
              <a:t>Ces architectures sont symétriques. Dans les deux cas, le modèle de plongement résultant est la dernière couche cachée du modèle.</a:t>
            </a:r>
          </a:p>
          <a:p>
            <a:r>
              <a:rPr lang="fr-FR" dirty="0"/>
              <a:t>Pour pouvoir faire une comparaison équitable des modèles, j’ai réalisé un nouveau prétraitement des données, en utilisant cette fois-ci le dictionnaire du modèle Word2Vec entraîné par Google sur des données issues de </a:t>
            </a:r>
            <a:r>
              <a:rPr lang="fr-FR" dirty="0" err="1"/>
              <a:t>Wikipedia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87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4306-CD0B-4A22-88E5-A908F4E7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E81B0-E3DD-4D0E-B7E8-C53DC05C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15</a:t>
            </a:fld>
            <a:endParaRPr lang="fr-FR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98B06A-3863-4E26-B68E-F58EE0E21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94827"/>
              </p:ext>
            </p:extLst>
          </p:nvPr>
        </p:nvGraphicFramePr>
        <p:xfrm>
          <a:off x="1062182" y="2687320"/>
          <a:ext cx="9494984" cy="306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746">
                  <a:extLst>
                    <a:ext uri="{9D8B030D-6E8A-4147-A177-3AD203B41FA5}">
                      <a16:colId xmlns:a16="http://schemas.microsoft.com/office/drawing/2014/main" val="2238988865"/>
                    </a:ext>
                  </a:extLst>
                </a:gridCol>
                <a:gridCol w="2373746">
                  <a:extLst>
                    <a:ext uri="{9D8B030D-6E8A-4147-A177-3AD203B41FA5}">
                      <a16:colId xmlns:a16="http://schemas.microsoft.com/office/drawing/2014/main" val="2851860022"/>
                    </a:ext>
                  </a:extLst>
                </a:gridCol>
                <a:gridCol w="2373746">
                  <a:extLst>
                    <a:ext uri="{9D8B030D-6E8A-4147-A177-3AD203B41FA5}">
                      <a16:colId xmlns:a16="http://schemas.microsoft.com/office/drawing/2014/main" val="3614908687"/>
                    </a:ext>
                  </a:extLst>
                </a:gridCol>
                <a:gridCol w="2373746">
                  <a:extLst>
                    <a:ext uri="{9D8B030D-6E8A-4147-A177-3AD203B41FA5}">
                      <a16:colId xmlns:a16="http://schemas.microsoft.com/office/drawing/2014/main" val="2488043498"/>
                    </a:ext>
                  </a:extLst>
                </a:gridCol>
              </a:tblGrid>
              <a:tr h="7673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Loss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de calcul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29156"/>
                  </a:ext>
                </a:extLst>
              </a:tr>
              <a:tr h="7673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CNN + 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0.79655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0.436982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3,5min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84705"/>
                  </a:ext>
                </a:extLst>
              </a:tr>
              <a:tr h="7673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LSTM + 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0.80350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0.426784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59046"/>
                  </a:ext>
                </a:extLst>
              </a:tr>
              <a:tr h="7673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LSTM + 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0.79690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0.434156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04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5FC2-022B-4EDA-A1F9-6EBA94B9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des erreurs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4EA8-B36B-4456-9FEF-8A0A18FD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17" y="2294407"/>
            <a:ext cx="6295474" cy="50030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Corrélation entre longueur du texte et taux d’erreur: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15FCD-6984-477D-AA57-DF24B98E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16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BD638-76EB-4ED3-A38C-A6EBC5464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31" y="3187520"/>
            <a:ext cx="4303517" cy="2870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33DDC7-2A1A-4FC9-AF14-D651C2BF1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2976"/>
            <a:ext cx="4682471" cy="316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37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AED1-92B1-4D11-B4DF-C68432C6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51176" cy="706964"/>
          </a:xfrm>
        </p:spPr>
        <p:txBody>
          <a:bodyPr/>
          <a:lstStyle/>
          <a:p>
            <a:r>
              <a:rPr lang="fr-FR" dirty="0"/>
              <a:t>Déploiement Azure du meilleur modèle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4EA0E-AD11-4E7A-8699-E17FACFF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17</a:t>
            </a:fld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F7EF2-D961-46B9-B146-ED9DE881ED59}"/>
              </a:ext>
            </a:extLst>
          </p:cNvPr>
          <p:cNvSpPr txBox="1"/>
          <p:nvPr/>
        </p:nvSpPr>
        <p:spPr>
          <a:xfrm>
            <a:off x="381001" y="2745908"/>
            <a:ext cx="4710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Etapes: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Création d’un groupe de ressources</a:t>
            </a:r>
          </a:p>
          <a:p>
            <a:pPr marL="285750" indent="-285750">
              <a:buFontTx/>
              <a:buChar char="-"/>
            </a:pPr>
            <a:r>
              <a:rPr lang="fr-FR" dirty="0"/>
              <a:t>Création d’une instance de calcul</a:t>
            </a:r>
          </a:p>
          <a:p>
            <a:pPr marL="285750" indent="-285750">
              <a:buFontTx/>
              <a:buChar char="-"/>
            </a:pPr>
            <a:r>
              <a:rPr lang="fr-FR" dirty="0"/>
              <a:t>Création d’un environnement </a:t>
            </a:r>
          </a:p>
          <a:p>
            <a:pPr marL="285750" indent="-285750">
              <a:buFontTx/>
              <a:buChar char="-"/>
            </a:pPr>
            <a:r>
              <a:rPr lang="fr-FR" dirty="0"/>
              <a:t>Installation des dépendances</a:t>
            </a:r>
          </a:p>
          <a:p>
            <a:pPr marL="285750" indent="-285750">
              <a:buFontTx/>
              <a:buChar char="-"/>
            </a:pPr>
            <a:r>
              <a:rPr lang="fr-FR" dirty="0"/>
              <a:t>Enregistrement du modèle</a:t>
            </a:r>
          </a:p>
          <a:p>
            <a:pPr marL="285750" indent="-285750">
              <a:buFontTx/>
              <a:buChar char="-"/>
            </a:pPr>
            <a:r>
              <a:rPr lang="fr-FR" dirty="0"/>
              <a:t>Script pour utiliser le modèle</a:t>
            </a:r>
          </a:p>
          <a:p>
            <a:pPr marL="285750" indent="-285750">
              <a:buFontTx/>
              <a:buChar char="-"/>
            </a:pPr>
            <a:r>
              <a:rPr lang="fr-FR" dirty="0"/>
              <a:t>Déploiement du modèle</a:t>
            </a:r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EAAC-367A-40E1-AA27-52BD678FD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731" y="2913631"/>
            <a:ext cx="6269616" cy="27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8DE8-A04B-4073-B829-F8A4F341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Requêtes au modèle déployé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CFFA2-06BA-4C96-8552-219C4823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18</a:t>
            </a:fld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7F701-5906-457B-BA76-394F8E8294AB}"/>
              </a:ext>
            </a:extLst>
          </p:cNvPr>
          <p:cNvSpPr txBox="1"/>
          <p:nvPr/>
        </p:nvSpPr>
        <p:spPr>
          <a:xfrm>
            <a:off x="2029314" y="2847069"/>
            <a:ext cx="428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Script de test: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3A2C-73FF-4113-882C-37175CC1DB1C}"/>
              </a:ext>
            </a:extLst>
          </p:cNvPr>
          <p:cNvSpPr txBox="1"/>
          <p:nvPr/>
        </p:nvSpPr>
        <p:spPr>
          <a:xfrm>
            <a:off x="7474528" y="2847069"/>
            <a:ext cx="310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833135-2F48-4785-B685-A8C62441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4" y="3468518"/>
            <a:ext cx="5997005" cy="2070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5AF4B3-C2DA-48A1-8225-2C1666A9E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9136"/>
            <a:ext cx="57245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3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7FE1-E1A5-4518-BC4A-83355E51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81" y="1063416"/>
            <a:ext cx="11286038" cy="706964"/>
          </a:xfrm>
        </p:spPr>
        <p:txBody>
          <a:bodyPr/>
          <a:lstStyle/>
          <a:p>
            <a:r>
              <a:rPr lang="fr-FR" dirty="0"/>
              <a:t>Requêtes à l'API Cognitive Services </a:t>
            </a:r>
            <a:r>
              <a:rPr lang="fr-FR" dirty="0" err="1"/>
              <a:t>Text</a:t>
            </a:r>
            <a:r>
              <a:rPr lang="fr-FR" dirty="0"/>
              <a:t>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182E-D249-4299-A1D4-42639C740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081" y="2326409"/>
            <a:ext cx="8825659" cy="155286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Cette API n’est pas open-source. Il s’agit d’un service permettant de faire l’analyse de sentiment de documents. Elle effectue un classification en selon trois catégories: positif, neutre et négatif.</a:t>
            </a:r>
          </a:p>
          <a:p>
            <a:r>
              <a:rPr lang="fr-FR" dirty="0"/>
              <a:t>Sont déploiement ne nécessite pas de script, il est effectué dans l’interface graphique du portail Azure,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A9FD9-BBCD-4D75-8010-4D63372F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19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D3170-F57F-434C-97DF-FDABAAA940CD}"/>
              </a:ext>
            </a:extLst>
          </p:cNvPr>
          <p:cNvSpPr txBox="1"/>
          <p:nvPr/>
        </p:nvSpPr>
        <p:spPr>
          <a:xfrm>
            <a:off x="221673" y="3879273"/>
            <a:ext cx="297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Script pour utiliser l’API: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488ED-C0DC-4370-847A-CF1F0886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50" y="4391802"/>
            <a:ext cx="4381068" cy="1844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39E439-26F7-4658-8CB7-E8A79409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314" y="3879273"/>
            <a:ext cx="5784311" cy="235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3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ABA9-A010-4266-A437-07A93B43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66CA9-36FC-476A-8B9A-8EE6A542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62" y="2974214"/>
            <a:ext cx="4997554" cy="2275053"/>
          </a:xfrm>
          <a:prstGeom prst="rect">
            <a:avLst/>
          </a:prstGeom>
        </p:spPr>
      </p:pic>
      <p:pic>
        <p:nvPicPr>
          <p:cNvPr id="1026" name="Picture 2" descr="Twitter assouplit encore la règle des 140 caractères - L'Éclaireur Fnac">
            <a:extLst>
              <a:ext uri="{FF2B5EF4-FFF2-40B4-BE49-F238E27FC236}">
                <a16:creationId xmlns:a16="http://schemas.microsoft.com/office/drawing/2014/main" id="{C8A12E7C-6566-46E3-BB0E-E8A92C09A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78" y="3086506"/>
            <a:ext cx="3936398" cy="205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F5EF-2221-4B96-BF97-77DF80E0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646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C3F9-0CC9-4A56-B2F6-5D315A7DF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944" y="1063416"/>
            <a:ext cx="8825658" cy="2677648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9B74A-1D9E-4CB6-B37A-94AA9000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7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27B2-7BC5-4D2E-8454-02A345C1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E973-B049-46B1-B94A-FD9EEA17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86" y="2369483"/>
            <a:ext cx="3854745" cy="55139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Exemples de textes: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5F79C3-C6D8-4884-8524-E55B63FC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27" y="3080998"/>
            <a:ext cx="8277225" cy="27241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47E038-89BC-48BC-8993-AAAA4BBA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36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27B2-7BC5-4D2E-8454-02A345C1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E973-B049-46B1-B94A-FD9EEA17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55" y="2603500"/>
            <a:ext cx="3854745" cy="55139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Distribution de la variable cible: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17A7C-65BB-4F2E-9700-317161AFA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58" y="3154897"/>
            <a:ext cx="4840201" cy="30725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6CD5A-DC75-4109-8046-CBEDFA56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81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4B56-9F70-4A15-AB18-9FE1547B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des données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46EE-9F30-4CCC-960A-4213EA0C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5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8FFE45-B22E-4F15-8124-078C57A9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35" y="2182970"/>
            <a:ext cx="9641129" cy="39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0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7B5-91F6-47BD-B5B8-581A9316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Traitements additionnels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7BE51-131F-4AB2-B91D-B3B6DDF6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613" y="2612175"/>
            <a:ext cx="11294773" cy="1633649"/>
          </a:xfrm>
        </p:spPr>
        <p:txBody>
          <a:bodyPr/>
          <a:lstStyle/>
          <a:p>
            <a:r>
              <a:rPr lang="fr-FR" dirty="0" err="1"/>
              <a:t>Stemming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/>
              <a:t>Cette méthode consiste à ne garder que le radical des mots (par exemple supprimer les terminaisons en « -</a:t>
            </a:r>
            <a:r>
              <a:rPr lang="fr-FR" dirty="0" err="1"/>
              <a:t>ed</a:t>
            </a:r>
            <a:r>
              <a:rPr lang="fr-FR" dirty="0"/>
              <a:t> » , « -</a:t>
            </a:r>
            <a:r>
              <a:rPr lang="fr-FR" dirty="0" err="1"/>
              <a:t>ly</a:t>
            </a:r>
            <a:r>
              <a:rPr lang="fr-FR" dirty="0"/>
              <a:t> » ou « -</a:t>
            </a:r>
            <a:r>
              <a:rPr lang="fr-FR" dirty="0" err="1"/>
              <a:t>ing</a:t>
            </a:r>
            <a:r>
              <a:rPr lang="fr-FR" dirty="0"/>
              <a:t> » des mots Anglais). Les algorithmes les plus performants aujourd’hui apprennent des règles plus complexes à partir de jeux d’entraînement (entrainement supervisé).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3E381-B390-4C56-85D3-D6CFBD12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6</a:t>
            </a:fld>
            <a:endParaRPr lang="fr-F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3A5D08-E42A-4F07-BED6-34C576CB0D07}"/>
              </a:ext>
            </a:extLst>
          </p:cNvPr>
          <p:cNvSpPr txBox="1">
            <a:spLocks/>
          </p:cNvSpPr>
          <p:nvPr/>
        </p:nvSpPr>
        <p:spPr>
          <a:xfrm>
            <a:off x="448613" y="4557082"/>
            <a:ext cx="11079828" cy="151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Lemmatisation:</a:t>
            </a:r>
          </a:p>
          <a:p>
            <a:pPr marL="0" indent="0">
              <a:buNone/>
            </a:pPr>
            <a:r>
              <a:rPr lang="fr-FR" dirty="0"/>
              <a:t>Cette méthode consiste à ne garder que la forme canonique des mots. Les modèles apprennent en cherchant les mots au sens similaire. En anglais, « </a:t>
            </a:r>
            <a:r>
              <a:rPr lang="fr-FR" dirty="0" err="1"/>
              <a:t>walking</a:t>
            </a:r>
            <a:r>
              <a:rPr lang="fr-FR" dirty="0"/>
              <a:t> » deviendra « </a:t>
            </a:r>
            <a:r>
              <a:rPr lang="fr-FR" dirty="0" err="1"/>
              <a:t>walk</a:t>
            </a:r>
            <a:r>
              <a:rPr lang="fr-FR" dirty="0"/>
              <a:t> », comme avec le </a:t>
            </a:r>
            <a:r>
              <a:rPr lang="fr-FR" dirty="0" err="1"/>
              <a:t>stemming</a:t>
            </a:r>
            <a:r>
              <a:rPr lang="fr-FR" dirty="0"/>
              <a:t>. Mais en plus, « </a:t>
            </a:r>
            <a:r>
              <a:rPr lang="fr-FR" dirty="0" err="1"/>
              <a:t>better</a:t>
            </a:r>
            <a:r>
              <a:rPr lang="fr-FR" dirty="0"/>
              <a:t> » deviendra « good ».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819505-FCCA-4D11-9BEC-9351F7F239A7}"/>
              </a:ext>
            </a:extLst>
          </p:cNvPr>
          <p:cNvSpPr txBox="1">
            <a:spLocks/>
          </p:cNvSpPr>
          <p:nvPr/>
        </p:nvSpPr>
        <p:spPr>
          <a:xfrm>
            <a:off x="448613" y="5124792"/>
            <a:ext cx="11079828" cy="151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826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77C2-C342-4D44-B5BA-A07293C6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de référence:</a:t>
            </a:r>
            <a:br>
              <a:rPr lang="fr-FR" dirty="0"/>
            </a:br>
            <a:r>
              <a:rPr lang="fr-FR" dirty="0"/>
              <a:t>Préparation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7FB0-93DC-4749-9E90-D907D33A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données sont représentées en bag-of-</a:t>
            </a:r>
            <a:r>
              <a:rPr lang="fr-FR" dirty="0" err="1"/>
              <a:t>words</a:t>
            </a:r>
            <a:r>
              <a:rPr lang="fr-FR" dirty="0"/>
              <a:t>, c’est-à-dire transformés en vecteurs de dimension égale à la taille du vocabulaire.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r>
              <a:rPr lang="fr-FR" dirty="0"/>
              <a:t>    vocabulaire = {‘hello’: 0, ‘world’: 1, ‘</a:t>
            </a:r>
            <a:r>
              <a:rPr lang="fr-FR" dirty="0" err="1"/>
              <a:t>everyone</a:t>
            </a:r>
            <a:r>
              <a:rPr lang="fr-FR" dirty="0"/>
              <a:t>’: 2}</a:t>
            </a:r>
          </a:p>
          <a:p>
            <a:pPr marL="0" indent="0">
              <a:buNone/>
            </a:pPr>
            <a:r>
              <a:rPr lang="fr-FR" dirty="0"/>
              <a:t>    « hello world » =&gt; (1, 1, 0)</a:t>
            </a:r>
          </a:p>
          <a:p>
            <a:pPr marL="0" indent="0">
              <a:buNone/>
            </a:pPr>
            <a:r>
              <a:rPr lang="fr-FR" dirty="0"/>
              <a:t>    « hello </a:t>
            </a:r>
            <a:r>
              <a:rPr lang="fr-FR" dirty="0" err="1"/>
              <a:t>everyone</a:t>
            </a:r>
            <a:r>
              <a:rPr lang="fr-FR" dirty="0"/>
              <a:t> » =&gt; (1, 0,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5478A-4E5A-4BC9-8213-0638CC08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25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D47B-1B77-4FC1-80E3-9BE4355C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28071" cy="706964"/>
          </a:xfrm>
        </p:spPr>
        <p:txBody>
          <a:bodyPr/>
          <a:lstStyle/>
          <a:p>
            <a:r>
              <a:rPr lang="fr-FR" dirty="0"/>
              <a:t>Modèles de référence: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0F0BD-EA49-4187-8FB9-62BCDEB3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8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27821-18F6-429A-BC64-0279E0C4C396}"/>
              </a:ext>
            </a:extLst>
          </p:cNvPr>
          <p:cNvSpPr txBox="1"/>
          <p:nvPr/>
        </p:nvSpPr>
        <p:spPr>
          <a:xfrm>
            <a:off x="5271616" y="3105834"/>
            <a:ext cx="2255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Optimisation des hyperparamètres: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C1F02-4C55-4CC8-8DF2-BA0157899572}"/>
              </a:ext>
            </a:extLst>
          </p:cNvPr>
          <p:cNvSpPr txBox="1"/>
          <p:nvPr/>
        </p:nvSpPr>
        <p:spPr>
          <a:xfrm>
            <a:off x="317678" y="2194126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C392C-747B-463B-8FFE-3241C461B832}"/>
              </a:ext>
            </a:extLst>
          </p:cNvPr>
          <p:cNvSpPr txBox="1"/>
          <p:nvPr/>
        </p:nvSpPr>
        <p:spPr>
          <a:xfrm>
            <a:off x="1604291" y="5515000"/>
            <a:ext cx="346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9E74B8-C6B8-4865-8277-B18D6B8A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02" y="2341817"/>
            <a:ext cx="4499020" cy="2454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3C7C79-B71F-4124-ADD3-D640D46B6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97" y="2606797"/>
            <a:ext cx="4429125" cy="1924050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8CBC996-B8EC-46FF-A814-6A7B3AB65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96736"/>
              </p:ext>
            </p:extLst>
          </p:nvPr>
        </p:nvGraphicFramePr>
        <p:xfrm>
          <a:off x="2985037" y="503117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0474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573387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3195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Traitement additionnel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Temps de calcul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4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Aucun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0.74330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1h18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7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Stemming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0.74460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52min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8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Lemmatisation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0.74370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1h10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5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2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D47B-1B77-4FC1-80E3-9BE4355C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28071" cy="706964"/>
          </a:xfrm>
        </p:spPr>
        <p:txBody>
          <a:bodyPr/>
          <a:lstStyle/>
          <a:p>
            <a:r>
              <a:rPr lang="fr-FR" dirty="0"/>
              <a:t>Modèles de référence:</a:t>
            </a:r>
            <a:br>
              <a:rPr lang="fr-FR" dirty="0"/>
            </a:br>
            <a:r>
              <a:rPr lang="fr-FR" dirty="0"/>
              <a:t>  Réseau de Neurones simple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0F0BD-EA49-4187-8FB9-62BCDEB3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9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C1F02-4C55-4CC8-8DF2-BA0157899572}"/>
              </a:ext>
            </a:extLst>
          </p:cNvPr>
          <p:cNvSpPr txBox="1"/>
          <p:nvPr/>
        </p:nvSpPr>
        <p:spPr>
          <a:xfrm>
            <a:off x="653961" y="2284278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C392C-747B-463B-8FFE-3241C461B832}"/>
              </a:ext>
            </a:extLst>
          </p:cNvPr>
          <p:cNvSpPr txBox="1"/>
          <p:nvPr/>
        </p:nvSpPr>
        <p:spPr>
          <a:xfrm>
            <a:off x="1604291" y="5515000"/>
            <a:ext cx="346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Résultats: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8CBC996-B8EC-46FF-A814-6A7B3AB65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20812"/>
              </p:ext>
            </p:extLst>
          </p:nvPr>
        </p:nvGraphicFramePr>
        <p:xfrm>
          <a:off x="2985037" y="503117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0474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573387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3195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Traitement additionnel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Temps de calcul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4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Aucun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0.76795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1h12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7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Stemming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0.76415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56min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8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Lemmatisation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0.76780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1h07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5464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F3E1C79-A347-4A29-A25B-665F9D02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76" y="2815638"/>
            <a:ext cx="5724525" cy="163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853400-5FF1-48B0-8744-6CBF0D6A0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503" y="2815638"/>
            <a:ext cx="48672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17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416</TotalTime>
  <Words>777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 Boardroom</vt:lpstr>
      <vt:lpstr>Détectez les bad buzz grace au Deeplearning</vt:lpstr>
      <vt:lpstr>Présentation du projet</vt:lpstr>
      <vt:lpstr>Présentation du jeu de données</vt:lpstr>
      <vt:lpstr>Présentation du jeu de données</vt:lpstr>
      <vt:lpstr>Prétraitement des données</vt:lpstr>
      <vt:lpstr>Traitements additionnels</vt:lpstr>
      <vt:lpstr>Modèles de référence: Préparation des données</vt:lpstr>
      <vt:lpstr>Modèles de référence: Random Forests</vt:lpstr>
      <vt:lpstr>Modèles de référence:   Réseau de Neurones simple</vt:lpstr>
      <vt:lpstr>Modèles avec embeddings:   Préparation des données</vt:lpstr>
      <vt:lpstr>Modèles avec embeddings: GLOVE</vt:lpstr>
      <vt:lpstr>Optimisation des hyperparamètres</vt:lpstr>
      <vt:lpstr>Modèles utilisant GLOVE</vt:lpstr>
      <vt:lpstr>Modèles avec embeddings: Word2Vec</vt:lpstr>
      <vt:lpstr>Résultats</vt:lpstr>
      <vt:lpstr>Source des erreurs</vt:lpstr>
      <vt:lpstr>Déploiement Azure du meilleur modèle</vt:lpstr>
      <vt:lpstr>Requêtes au modèle déployé</vt:lpstr>
      <vt:lpstr>Requêtes à l'API Cognitive Services Text Analytics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Détectez les bad buzz grace au Deeplearning</dc:title>
  <dc:creator>Skrell</dc:creator>
  <cp:lastModifiedBy>Skrell</cp:lastModifiedBy>
  <cp:revision>31</cp:revision>
  <dcterms:created xsi:type="dcterms:W3CDTF">2021-11-10T15:04:24Z</dcterms:created>
  <dcterms:modified xsi:type="dcterms:W3CDTF">2021-11-11T19:00:50Z</dcterms:modified>
</cp:coreProperties>
</file>