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77541-CE66-4689-8E13-AF54226F7B07}">
  <a:tblStyle styleId="{C1E77541-CE66-4689-8E13-AF54226F7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5677d5c8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5677d5c8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32ac2da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32ac2da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32ac2da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32ac2da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0c96b39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0c96b39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80eb10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80eb10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32ac2da2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32ac2da2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32ac2da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32ac2da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5677d5c8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5677d5c8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5677d5c8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5677d5c8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5677d5c8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5677d5c8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36a77a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36a77a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36a77ab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36a77ab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36a77ab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36a77ab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6a77ab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6a77ab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36a77ab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36a77ab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36a77ab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36a77ab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677d5c8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5677d5c8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32ac2da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32ac2da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title"/>
          </p:nvPr>
        </p:nvSpPr>
        <p:spPr>
          <a:xfrm>
            <a:off x="675750" y="315800"/>
            <a:ext cx="70305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Smart Power Management System</a:t>
            </a:r>
            <a:endParaRPr sz="32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B7B7B7"/>
                </a:solidFill>
              </a:rPr>
              <a:t>Review n° 2</a:t>
            </a:r>
            <a:endParaRPr sz="3200">
              <a:solidFill>
                <a:srgbClr val="B7B7B7"/>
              </a:solidFill>
            </a:endParaRPr>
          </a:p>
        </p:txBody>
      </p:sp>
      <p:sp>
        <p:nvSpPr>
          <p:cNvPr id="278" name="Google Shape;278;p13"/>
          <p:cNvSpPr txBox="1"/>
          <p:nvPr>
            <p:ph idx="4294967295" type="title"/>
          </p:nvPr>
        </p:nvSpPr>
        <p:spPr>
          <a:xfrm>
            <a:off x="191050" y="4065875"/>
            <a:ext cx="33171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12-11-2020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INSA Toulouse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250" y="1578050"/>
            <a:ext cx="3317100" cy="248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50" y="4245075"/>
            <a:ext cx="325250" cy="3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50" y="4649300"/>
            <a:ext cx="325250" cy="3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>
            <p:ph idx="4294967295" type="title"/>
          </p:nvPr>
        </p:nvSpPr>
        <p:spPr>
          <a:xfrm>
            <a:off x="6297550" y="3444275"/>
            <a:ext cx="27012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Team 1 - Buck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3" name="Google Shape;283;p13"/>
          <p:cNvSpPr txBox="1"/>
          <p:nvPr>
            <p:ph idx="4294967295" type="title"/>
          </p:nvPr>
        </p:nvSpPr>
        <p:spPr>
          <a:xfrm>
            <a:off x="6939525" y="3983075"/>
            <a:ext cx="15210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Xavier Bourlot</a:t>
            </a:r>
            <a:endParaRPr sz="145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Thibault Jean</a:t>
            </a:r>
            <a:endParaRPr sz="145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Clarisse Calmo</a:t>
            </a:r>
            <a:endParaRPr sz="145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Xiaohu Zhang</a:t>
            </a:r>
            <a:endParaRPr sz="145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284" name="Google Shape;2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6250" y="0"/>
            <a:ext cx="1428700" cy="1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>
            <p:ph type="title"/>
          </p:nvPr>
        </p:nvSpPr>
        <p:spPr>
          <a:xfrm>
            <a:off x="1360000" y="240325"/>
            <a:ext cx="64029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FINAL </a:t>
            </a:r>
            <a:r>
              <a:rPr lang="fr" sz="3200">
                <a:solidFill>
                  <a:srgbClr val="D9D9D9"/>
                </a:solidFill>
              </a:rPr>
              <a:t>HARDWARE SCHEMATIC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73" name="Google Shape;3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00" y="324725"/>
            <a:ext cx="480700" cy="4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6846"/>
            <a:ext cx="9143999" cy="459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1173925" y="240325"/>
            <a:ext cx="64029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ESTIMATED COSTS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80" name="Google Shape;380;p23"/>
          <p:cNvPicPr preferRelativeResize="0"/>
          <p:nvPr/>
        </p:nvPicPr>
        <p:blipFill rotWithShape="1">
          <a:blip r:embed="rId3">
            <a:alphaModFix/>
          </a:blip>
          <a:srcRect b="0" l="5524" r="16998" t="0"/>
          <a:stretch/>
        </p:blipFill>
        <p:spPr>
          <a:xfrm>
            <a:off x="4572000" y="1299650"/>
            <a:ext cx="38671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3"/>
          <p:cNvSpPr txBox="1"/>
          <p:nvPr/>
        </p:nvSpPr>
        <p:spPr>
          <a:xfrm>
            <a:off x="123900" y="1196675"/>
            <a:ext cx="44481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 - Major costs come from </a:t>
            </a:r>
            <a:r>
              <a:rPr lang="fr" sz="1600" u="sng">
                <a:latin typeface="Nunito"/>
                <a:ea typeface="Nunito"/>
                <a:cs typeface="Nunito"/>
                <a:sym typeface="Nunito"/>
              </a:rPr>
              <a:t>power components</a:t>
            </a:r>
            <a:endParaRPr sz="1600" u="sng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→ power conversion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fr" sz="1600" u="sng">
                <a:latin typeface="Nunito"/>
                <a:ea typeface="Nunito"/>
                <a:cs typeface="Nunito"/>
                <a:sym typeface="Nunito"/>
              </a:rPr>
              <a:t>EMI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(filtering) generates important costs too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→ common mode choke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latin typeface="Nunito"/>
                <a:ea typeface="Nunito"/>
                <a:cs typeface="Nunito"/>
                <a:sym typeface="Nunito"/>
              </a:rPr>
              <a:t>Costs reduction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envisaged :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 - Eliminate the external charge pump by restricting the duty cycle in software.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latin typeface="Nunito"/>
                <a:ea typeface="Nunito"/>
                <a:cs typeface="Nunito"/>
                <a:sym typeface="Nunito"/>
              </a:rPr>
              <a:t>Unsupported costs 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The Nucleo card is shared between the BMS &amp; Buck team.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175" y="240325"/>
            <a:ext cx="782351" cy="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/>
          <p:nvPr>
            <p:ph type="title"/>
          </p:nvPr>
        </p:nvSpPr>
        <p:spPr>
          <a:xfrm>
            <a:off x="150" y="177575"/>
            <a:ext cx="91440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PCB ROUTING -2D</a:t>
            </a:r>
            <a:endParaRPr/>
          </a:p>
        </p:txBody>
      </p:sp>
      <p:pic>
        <p:nvPicPr>
          <p:cNvPr id="388" name="Google Shape;3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400" y="292425"/>
            <a:ext cx="480700" cy="4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0375"/>
            <a:ext cx="8839200" cy="383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150" y="177575"/>
            <a:ext cx="91440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PCB ROUTING</a:t>
            </a:r>
            <a:r>
              <a:rPr lang="fr" sz="3200">
                <a:solidFill>
                  <a:srgbClr val="D9D9D9"/>
                </a:solidFill>
              </a:rPr>
              <a:t> -3D</a:t>
            </a:r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 rotWithShape="1">
          <a:blip r:embed="rId3">
            <a:alphaModFix/>
          </a:blip>
          <a:srcRect b="-42262" l="0" r="0" t="-31801"/>
          <a:stretch/>
        </p:blipFill>
        <p:spPr>
          <a:xfrm>
            <a:off x="2702650" y="-92475"/>
            <a:ext cx="5779649" cy="4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5"/>
          <p:cNvPicPr preferRelativeResize="0"/>
          <p:nvPr/>
        </p:nvPicPr>
        <p:blipFill rotWithShape="1">
          <a:blip r:embed="rId4">
            <a:alphaModFix/>
          </a:blip>
          <a:srcRect b="12214" l="0" r="0" t="5750"/>
          <a:stretch/>
        </p:blipFill>
        <p:spPr>
          <a:xfrm>
            <a:off x="2702650" y="3289950"/>
            <a:ext cx="577965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400" y="292425"/>
            <a:ext cx="480700" cy="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5"/>
          <p:cNvSpPr txBox="1"/>
          <p:nvPr/>
        </p:nvSpPr>
        <p:spPr>
          <a:xfrm>
            <a:off x="325625" y="1509750"/>
            <a:ext cx="22869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View of the last version of our PCB design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title"/>
          </p:nvPr>
        </p:nvSpPr>
        <p:spPr>
          <a:xfrm>
            <a:off x="1438475" y="174175"/>
            <a:ext cx="64029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SOFTWARE </a:t>
            </a:r>
            <a:r>
              <a:rPr lang="fr" sz="3200">
                <a:solidFill>
                  <a:srgbClr val="D9D9D9"/>
                </a:solidFill>
              </a:rPr>
              <a:t>ADVANCEMENT</a:t>
            </a:r>
            <a:endParaRPr sz="3200">
              <a:solidFill>
                <a:srgbClr val="B7B7B7"/>
              </a:solidFill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848575" y="1043875"/>
            <a:ext cx="7385700" cy="3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Tasks performed since our last meeting : </a:t>
            </a:r>
            <a:endParaRPr b="1"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Finalize the low level architecture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Software architecture class diagram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Identify functions, constants and variables.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Start the development with STM32CubeIDE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Initialize our </a:t>
            </a:r>
            <a:r>
              <a:rPr lang="fr" sz="1800">
                <a:latin typeface="Nunito"/>
                <a:ea typeface="Nunito"/>
                <a:cs typeface="Nunito"/>
                <a:sym typeface="Nunito"/>
              </a:rPr>
              <a:t>peripherals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Write the functions content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Make tests with a Nucleo card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Test the PWM and ADC with DMA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5" name="Google Shape;4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75" y="200737"/>
            <a:ext cx="596375" cy="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type="title"/>
          </p:nvPr>
        </p:nvSpPr>
        <p:spPr>
          <a:xfrm>
            <a:off x="1009275" y="225950"/>
            <a:ext cx="75768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SOFTWARE ARCHITECTURE DIAGRAM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411" name="Google Shape;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75" y="857175"/>
            <a:ext cx="4494350" cy="41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75" y="210600"/>
            <a:ext cx="680200" cy="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7"/>
          <p:cNvSpPr txBox="1"/>
          <p:nvPr/>
        </p:nvSpPr>
        <p:spPr>
          <a:xfrm>
            <a:off x="32175" y="1501475"/>
            <a:ext cx="4448100" cy="2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We are developing the software with a : 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 3-layers architecture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fr" sz="1300">
                <a:latin typeface="Nunito"/>
                <a:ea typeface="Nunito"/>
                <a:cs typeface="Nunito"/>
                <a:sym typeface="Nunito"/>
              </a:rPr>
              <a:t>High level layer dedicated to management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Nunito"/>
                <a:ea typeface="Nunito"/>
                <a:cs typeface="Nunito"/>
                <a:sym typeface="Nunito"/>
              </a:rPr>
              <a:t>- Middle level layer dedicated to regulation to meet the buck specifications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Nunito"/>
                <a:ea typeface="Nunito"/>
                <a:cs typeface="Nunito"/>
                <a:sym typeface="Nunito"/>
              </a:rPr>
              <a:t>- Low level layer as a link with the hardware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2-parts structure </a:t>
            </a:r>
            <a:br>
              <a:rPr lang="fr" sz="1600">
                <a:latin typeface="Nunito"/>
                <a:ea typeface="Nunito"/>
                <a:cs typeface="Nunito"/>
                <a:sym typeface="Nunito"/>
              </a:rPr>
            </a:br>
            <a:r>
              <a:rPr lang="fr" sz="1300">
                <a:latin typeface="Nunito"/>
                <a:ea typeface="Nunito"/>
                <a:cs typeface="Nunito"/>
                <a:sym typeface="Nunito"/>
              </a:rPr>
              <a:t>- Internal part for processing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Nunito"/>
                <a:ea typeface="Nunito"/>
                <a:cs typeface="Nunito"/>
                <a:sym typeface="Nunito"/>
              </a:rPr>
              <a:t>	-External user API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/>
          </p:nvPr>
        </p:nvSpPr>
        <p:spPr>
          <a:xfrm>
            <a:off x="2598725" y="169150"/>
            <a:ext cx="4769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TIME MANAGEMENT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419" name="Google Shape;4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75" y="169150"/>
            <a:ext cx="828051" cy="8280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8"/>
          <p:cNvSpPr txBox="1"/>
          <p:nvPr/>
        </p:nvSpPr>
        <p:spPr>
          <a:xfrm>
            <a:off x="464425" y="1347300"/>
            <a:ext cx="83676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Now, we are around 60% of the allotted time and we met the goals of our initial planning.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Team feelings :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◆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comfortable with the subject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◆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confident for the final steps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Work pace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: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◆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a considerable increment is done each week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◆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documentation &amp; report are 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regularly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updated in 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parallel of development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/>
        </p:nvSpPr>
        <p:spPr>
          <a:xfrm>
            <a:off x="721225" y="1068100"/>
            <a:ext cx="78159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Nunito"/>
                <a:ea typeface="Nunito"/>
                <a:cs typeface="Nunito"/>
                <a:sym typeface="Nunito"/>
              </a:rPr>
              <a:t>The future steps of the project are : 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Complete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software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structure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Finish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final software architecture report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Pursue and document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software unitary tests</a:t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Make further hardware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tests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in lab rooms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Send the PCB files for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production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&amp; validate design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500">
                <a:latin typeface="Nunito"/>
                <a:ea typeface="Nunito"/>
                <a:cs typeface="Nunito"/>
                <a:sym typeface="Nunito"/>
              </a:rPr>
            </a:b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29"/>
          <p:cNvSpPr txBox="1"/>
          <p:nvPr>
            <p:ph type="title"/>
          </p:nvPr>
        </p:nvSpPr>
        <p:spPr>
          <a:xfrm>
            <a:off x="1310525" y="259525"/>
            <a:ext cx="61773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Next steps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775" y="341003"/>
            <a:ext cx="568025" cy="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400" y="635313"/>
            <a:ext cx="1368475" cy="1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0"/>
          <p:cNvSpPr txBox="1"/>
          <p:nvPr>
            <p:ph idx="4294967295" type="title"/>
          </p:nvPr>
        </p:nvSpPr>
        <p:spPr>
          <a:xfrm>
            <a:off x="2544375" y="745300"/>
            <a:ext cx="35976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Thank you for your attention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434" name="Google Shape;434;p3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6441375" y="2788925"/>
            <a:ext cx="887050" cy="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0"/>
          <p:cNvSpPr txBox="1"/>
          <p:nvPr>
            <p:ph idx="4294967295" type="title"/>
          </p:nvPr>
        </p:nvSpPr>
        <p:spPr>
          <a:xfrm>
            <a:off x="1100550" y="2967375"/>
            <a:ext cx="5637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434343"/>
                </a:solidFill>
              </a:rPr>
              <a:t>Do you have any question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436" name="Google Shape;4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725" y="3721950"/>
            <a:ext cx="1100550" cy="11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52100" y="635313"/>
            <a:ext cx="1368475" cy="13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14"/>
          <p:cNvGraphicFramePr/>
          <p:nvPr/>
        </p:nvGraphicFramePr>
        <p:xfrm>
          <a:off x="1986175" y="1160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{C1E77541-CE66-4689-8E13-AF54226F7B07}</a:tableStyleId>
              </a:tblPr>
              <a:tblGrid>
                <a:gridCol w="2088650"/>
                <a:gridCol w="3337700"/>
              </a:tblGrid>
              <a:tr h="47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>
                          <a:solidFill>
                            <a:srgbClr val="B7B7B7"/>
                          </a:solidFill>
                        </a:rPr>
                        <a:t>Team members</a:t>
                      </a:r>
                      <a:endParaRPr b="1" sz="19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>
                          <a:solidFill>
                            <a:srgbClr val="B7B7B7"/>
                          </a:solidFill>
                        </a:rPr>
                        <a:t>Roles</a:t>
                      </a:r>
                      <a:endParaRPr b="1" sz="19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BOURLOT Xavier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Inspector of finished products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CALMO Clarisse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Electronics Engineer / Super Manager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JEAN Thibault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Software and Hardware Engineer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ZHANG Xiaohu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Analog Electronic Engineer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0" name="Google Shape;2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650" y="97650"/>
            <a:ext cx="833100" cy="8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 txBox="1"/>
          <p:nvPr>
            <p:ph type="title"/>
          </p:nvPr>
        </p:nvSpPr>
        <p:spPr>
          <a:xfrm>
            <a:off x="2202750" y="128325"/>
            <a:ext cx="47385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TEAM PRESENTATION</a:t>
            </a:r>
            <a:endParaRPr sz="3200">
              <a:solidFill>
                <a:srgbClr val="B7B7B7"/>
              </a:solidFill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833075" y="3256963"/>
            <a:ext cx="26979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D9D9D9"/>
                </a:solidFill>
              </a:rPr>
              <a:t>TEAM SKILLS :</a:t>
            </a:r>
            <a:endParaRPr sz="2800">
              <a:solidFill>
                <a:srgbClr val="D9D9D9"/>
              </a:solidFill>
            </a:endParaRPr>
          </a:p>
        </p:txBody>
      </p:sp>
      <p:pic>
        <p:nvPicPr>
          <p:cNvPr id="293" name="Google Shape;2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50" y="3410373"/>
            <a:ext cx="526275" cy="5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/>
          <p:nvPr/>
        </p:nvSpPr>
        <p:spPr>
          <a:xfrm>
            <a:off x="3530975" y="3455175"/>
            <a:ext cx="36270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Electronic system conception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Software programming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Prototyping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Routing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Project management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Cooking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2202750" y="128325"/>
            <a:ext cx="47385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SYSTEM OVERVIEW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000" y="128325"/>
            <a:ext cx="714099" cy="7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/>
          <p:nvPr/>
        </p:nvSpPr>
        <p:spPr>
          <a:xfrm>
            <a:off x="-138900" y="1068750"/>
            <a:ext cx="8850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Smart Power Management System :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fr" sz="1500">
                <a:latin typeface="Nunito"/>
                <a:ea typeface="Nunito"/>
                <a:cs typeface="Nunito"/>
                <a:sym typeface="Nunito"/>
              </a:rPr>
            </a:b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intelligent system capable of providing energy, either from power network or from solar panel.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2" name="Google Shape;302;p15"/>
          <p:cNvCxnSpPr/>
          <p:nvPr/>
        </p:nvCxnSpPr>
        <p:spPr>
          <a:xfrm>
            <a:off x="4286250" y="1705775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5"/>
          <p:cNvCxnSpPr/>
          <p:nvPr/>
        </p:nvCxnSpPr>
        <p:spPr>
          <a:xfrm rot="10800000">
            <a:off x="1898200" y="1968175"/>
            <a:ext cx="23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5"/>
          <p:cNvCxnSpPr/>
          <p:nvPr/>
        </p:nvCxnSpPr>
        <p:spPr>
          <a:xfrm rot="10800000">
            <a:off x="4202475" y="1968175"/>
            <a:ext cx="23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5"/>
          <p:cNvCxnSpPr/>
          <p:nvPr/>
        </p:nvCxnSpPr>
        <p:spPr>
          <a:xfrm>
            <a:off x="1891050" y="1950850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5"/>
          <p:cNvCxnSpPr/>
          <p:nvPr/>
        </p:nvCxnSpPr>
        <p:spPr>
          <a:xfrm>
            <a:off x="6581775" y="1976975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5"/>
          <p:cNvSpPr txBox="1"/>
          <p:nvPr/>
        </p:nvSpPr>
        <p:spPr>
          <a:xfrm>
            <a:off x="209700" y="2221875"/>
            <a:ext cx="3030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Solar Panel Supply Unit : </a:t>
            </a: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autonomous power block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4907325" y="2221875"/>
            <a:ext cx="31686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Communicating Plugs : </a:t>
            </a:r>
            <a:br>
              <a:rPr b="1" lang="fr" sz="1500">
                <a:latin typeface="Nunito"/>
                <a:ea typeface="Nunito"/>
                <a:cs typeface="Nunito"/>
                <a:sym typeface="Nunito"/>
              </a:rPr>
            </a:b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charges connecting points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9" name="Google Shape;309;p15"/>
          <p:cNvCxnSpPr/>
          <p:nvPr/>
        </p:nvCxnSpPr>
        <p:spPr>
          <a:xfrm flipH="1">
            <a:off x="1889550" y="2919675"/>
            <a:ext cx="15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5"/>
          <p:cNvSpPr txBox="1"/>
          <p:nvPr/>
        </p:nvSpPr>
        <p:spPr>
          <a:xfrm>
            <a:off x="517650" y="3402700"/>
            <a:ext cx="2414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Buck part :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b="1" lang="fr" sz="1500">
                <a:latin typeface="Nunito"/>
                <a:ea typeface="Nunito"/>
                <a:cs typeface="Nunito"/>
                <a:sym typeface="Nunito"/>
              </a:rPr>
            </a:b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Energy converter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952050" y="2307088"/>
            <a:ext cx="1173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7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fr" sz="4500"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2" name="Google Shape;312;p15"/>
          <p:cNvCxnSpPr/>
          <p:nvPr/>
        </p:nvCxnSpPr>
        <p:spPr>
          <a:xfrm>
            <a:off x="1898200" y="2921650"/>
            <a:ext cx="65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5"/>
          <p:cNvCxnSpPr/>
          <p:nvPr/>
        </p:nvCxnSpPr>
        <p:spPr>
          <a:xfrm>
            <a:off x="1212400" y="2921650"/>
            <a:ext cx="65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5"/>
          <p:cNvCxnSpPr/>
          <p:nvPr/>
        </p:nvCxnSpPr>
        <p:spPr>
          <a:xfrm>
            <a:off x="1213925" y="2919675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5"/>
          <p:cNvCxnSpPr/>
          <p:nvPr/>
        </p:nvCxnSpPr>
        <p:spPr>
          <a:xfrm>
            <a:off x="2554300" y="2919675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15"/>
          <p:cNvSpPr txBox="1"/>
          <p:nvPr/>
        </p:nvSpPr>
        <p:spPr>
          <a:xfrm>
            <a:off x="2388050" y="2919675"/>
            <a:ext cx="594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...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1033925" y="2919675"/>
            <a:ext cx="594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...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517650" y="3308700"/>
            <a:ext cx="2855400" cy="874800"/>
          </a:xfrm>
          <a:prstGeom prst="ellipse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"/>
          <p:cNvSpPr txBox="1"/>
          <p:nvPr/>
        </p:nvSpPr>
        <p:spPr>
          <a:xfrm>
            <a:off x="3464000" y="3560200"/>
            <a:ext cx="4461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Our mission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: implementing this sub-system.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 b="0" l="-4723" r="0" t="4689"/>
          <a:stretch/>
        </p:blipFill>
        <p:spPr>
          <a:xfrm>
            <a:off x="99400" y="1130575"/>
            <a:ext cx="4409050" cy="377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16"/>
          <p:cNvCxnSpPr/>
          <p:nvPr/>
        </p:nvCxnSpPr>
        <p:spPr>
          <a:xfrm>
            <a:off x="4508467" y="2006965"/>
            <a:ext cx="30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16"/>
          <p:cNvSpPr txBox="1"/>
          <p:nvPr/>
        </p:nvSpPr>
        <p:spPr>
          <a:xfrm>
            <a:off x="4696331" y="1824239"/>
            <a:ext cx="1196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Nunito"/>
                <a:ea typeface="Nunito"/>
                <a:cs typeface="Nunito"/>
                <a:sym typeface="Nunito"/>
              </a:rPr>
              <a:t>Towards BMS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4019604" y="3225722"/>
            <a:ext cx="3384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3530881" y="3158178"/>
            <a:ext cx="163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Nunito"/>
                <a:ea typeface="Nunito"/>
                <a:cs typeface="Nunito"/>
                <a:sym typeface="Nunito"/>
              </a:rPr>
              <a:t>Microcontroller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6"/>
          <p:cNvSpPr txBox="1"/>
          <p:nvPr>
            <p:ph type="title"/>
          </p:nvPr>
        </p:nvSpPr>
        <p:spPr>
          <a:xfrm>
            <a:off x="2057175" y="176875"/>
            <a:ext cx="58578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HARDWARE ARCHITECTURE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30" name="Google Shape;3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824" y="199550"/>
            <a:ext cx="722350" cy="7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6"/>
          <p:cNvSpPr txBox="1"/>
          <p:nvPr/>
        </p:nvSpPr>
        <p:spPr>
          <a:xfrm>
            <a:off x="5668350" y="1378675"/>
            <a:ext cx="33852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-Power block located right after the solar panel.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-Energy delivery : up to 200W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-Various control modes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constant voltage,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constant current,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MPPT,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open loop (test mode)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/>
        </p:nvSpPr>
        <p:spPr>
          <a:xfrm>
            <a:off x="464775" y="1138975"/>
            <a:ext cx="43515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Software high level architecture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Management_Mode : Management of the different operating modes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Get_BuckOutputCurrent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Get_BuckOutputVoltage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Get_BuckOutputPower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Get_BuckInputVoltage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These different functions are there to retrieve the quantities useful for the regulation modes.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5084325" y="1107175"/>
            <a:ext cx="33894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Main specifications we are going to implement 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The power supply will be taken first from the photovoltaic panel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Management of the different regulation modes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Prevention against the risks of too much power and too much discharge of the batteries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7"/>
          <p:cNvSpPr txBox="1"/>
          <p:nvPr>
            <p:ph type="title"/>
          </p:nvPr>
        </p:nvSpPr>
        <p:spPr>
          <a:xfrm>
            <a:off x="1949075" y="128325"/>
            <a:ext cx="61773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SOFTWARE ARCHITECTURE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39" name="Google Shape;3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25" y="154887"/>
            <a:ext cx="596375" cy="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/>
        </p:nvSpPr>
        <p:spPr>
          <a:xfrm>
            <a:off x="1042225" y="1311975"/>
            <a:ext cx="78159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Nunito"/>
                <a:ea typeface="Nunito"/>
                <a:cs typeface="Nunito"/>
                <a:sym typeface="Nunito"/>
              </a:rPr>
              <a:t>The future step of the project are : 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Software development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on the project library as well as on the test functions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Finish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composant sizing &amp; selection</a:t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Continue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schematic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developpement and start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PCB layout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under Altium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Making further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simulations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under LTSpice</a:t>
            </a:r>
            <a:br>
              <a:rPr lang="fr" sz="1500">
                <a:latin typeface="Nunito"/>
                <a:ea typeface="Nunito"/>
                <a:cs typeface="Nunito"/>
                <a:sym typeface="Nunito"/>
              </a:rPr>
            </a:b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Writing a report for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final low level architecture</a:t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8"/>
          <p:cNvSpPr txBox="1"/>
          <p:nvPr>
            <p:ph type="title"/>
          </p:nvPr>
        </p:nvSpPr>
        <p:spPr>
          <a:xfrm>
            <a:off x="1310525" y="259525"/>
            <a:ext cx="61773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Next steps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46" name="Google Shape;3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775" y="341003"/>
            <a:ext cx="568025" cy="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2263375" y="169150"/>
            <a:ext cx="4769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Forecast schedule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52" name="Google Shape;3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75" y="169150"/>
            <a:ext cx="828051" cy="82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 txBox="1"/>
          <p:nvPr/>
        </p:nvSpPr>
        <p:spPr>
          <a:xfrm>
            <a:off x="464425" y="1500150"/>
            <a:ext cx="83676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This week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: finalize the low level architecture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In 2 weeks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: send the final schematic &amp; BOM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Next month 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: write a report with the final software architecture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In 2 months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: boards fabrication &amp; write a report with the unit tests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1438475" y="174175"/>
            <a:ext cx="64029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PREVIOUS REVIEW CONTENT</a:t>
            </a:r>
            <a:endParaRPr sz="3200">
              <a:solidFill>
                <a:srgbClr val="B7B7B7"/>
              </a:solidFill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794875" y="1429475"/>
            <a:ext cx="7252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Last month, we introduced a summary of the </a:t>
            </a:r>
            <a:r>
              <a:rPr lang="fr" sz="1800" u="sng">
                <a:latin typeface="Nunito"/>
                <a:ea typeface="Nunito"/>
                <a:cs typeface="Nunito"/>
                <a:sym typeface="Nunito"/>
              </a:rPr>
              <a:t>work initiated</a:t>
            </a:r>
            <a:r>
              <a:rPr lang="fr" sz="1800">
                <a:latin typeface="Nunito"/>
                <a:ea typeface="Nunito"/>
                <a:cs typeface="Nunito"/>
                <a:sym typeface="Nunito"/>
              </a:rPr>
              <a:t> 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An overview of the smart power management system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The team skills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The hardware &amp; software high level architecture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Our planning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25" y="174175"/>
            <a:ext cx="649500" cy="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title"/>
          </p:nvPr>
        </p:nvSpPr>
        <p:spPr>
          <a:xfrm>
            <a:off x="1438475" y="174175"/>
            <a:ext cx="64029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HARDWARE ADVANCEMENT</a:t>
            </a:r>
            <a:endParaRPr sz="3200">
              <a:solidFill>
                <a:srgbClr val="B7B7B7"/>
              </a:solidFill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794875" y="1227200"/>
            <a:ext cx="73857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Tasks performed since our last meeting : </a:t>
            </a:r>
            <a:r>
              <a:rPr lang="fr" sz="1800"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Finalize the low level architecture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Component selection &amp; sizing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Schematic development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LTSpice simulations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Edit project library in Altium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Edit the BOM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fr" sz="1800">
                <a:latin typeface="Nunito"/>
                <a:ea typeface="Nunito"/>
                <a:cs typeface="Nunito"/>
                <a:sym typeface="Nunito"/>
              </a:rPr>
              <a:t>Finalize the PCB routing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99" y="174175"/>
            <a:ext cx="722350" cy="7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