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embeddings/oleObject1.bin" ContentType="application/vnd.openxmlformats-officedocument.oleObject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sldIdLst>
    <p:sldId id="263" r:id="rId2"/>
    <p:sldId id="266" r:id="rId3"/>
    <p:sldId id="284" r:id="rId4"/>
    <p:sldId id="285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8" r:id="rId13"/>
    <p:sldId id="296" r:id="rId14"/>
    <p:sldId id="297" r:id="rId15"/>
    <p:sldId id="287" r:id="rId16"/>
    <p:sldId id="286" r:id="rId17"/>
    <p:sldId id="299" r:id="rId18"/>
    <p:sldId id="283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22" autoAdjust="0"/>
  </p:normalViewPr>
  <p:slideViewPr>
    <p:cSldViewPr>
      <p:cViewPr varScale="1">
        <p:scale>
          <a:sx n="78" d="100"/>
          <a:sy n="78" d="100"/>
        </p:scale>
        <p:origin x="-11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yimingzhang0107:Documents:Courses:Uppsala%20University:Analysis%20of%20Time%20Series:Final%20Presentation:Workbook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yimingzhang0107:Documents:Courses:Uppsala%20University:Analysis%20of%20Time%20Series:Final%20Presentation:Workbook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yimingzhang0107:Documents:Courses:Uppsala%20University:Analysis%20of%20Time%20Series:Final%20Presentation:Workbook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yimingzhang0107:Documents:Courses:Uppsala%20University:Analysis%20of%20Time%20Series:Final%20Presentation:Workbook1.xlsx" TargetMode="External"/><Relationship Id="rId2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Exchange</a:t>
            </a:r>
            <a:r>
              <a:rPr lang="en-US" baseline="0" dirty="0"/>
              <a:t> Rate of CNY (Jul. 2005-Dec.</a:t>
            </a:r>
            <a:r>
              <a:rPr lang="en-US" baseline="0" dirty="0" smtClean="0"/>
              <a:t>2008)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numRef>
              <c:f>Sheet1!$A$1:$A$42</c:f>
              <c:numCache>
                <c:formatCode>[$-409]mmm\-yy;@</c:formatCode>
                <c:ptCount val="42"/>
                <c:pt idx="0">
                  <c:v>38534.0</c:v>
                </c:pt>
                <c:pt idx="1">
                  <c:v>38565.0</c:v>
                </c:pt>
                <c:pt idx="2">
                  <c:v>38596.0</c:v>
                </c:pt>
                <c:pt idx="3">
                  <c:v>38626.0</c:v>
                </c:pt>
                <c:pt idx="4">
                  <c:v>38657.0</c:v>
                </c:pt>
                <c:pt idx="5">
                  <c:v>38687.0</c:v>
                </c:pt>
                <c:pt idx="6">
                  <c:v>38718.0</c:v>
                </c:pt>
                <c:pt idx="7">
                  <c:v>38749.0</c:v>
                </c:pt>
                <c:pt idx="8">
                  <c:v>38777.0</c:v>
                </c:pt>
                <c:pt idx="9">
                  <c:v>38808.0</c:v>
                </c:pt>
                <c:pt idx="10">
                  <c:v>38838.0</c:v>
                </c:pt>
                <c:pt idx="11">
                  <c:v>38869.0</c:v>
                </c:pt>
                <c:pt idx="12">
                  <c:v>38899.0</c:v>
                </c:pt>
                <c:pt idx="13">
                  <c:v>38930.0</c:v>
                </c:pt>
                <c:pt idx="14">
                  <c:v>38961.0</c:v>
                </c:pt>
                <c:pt idx="15">
                  <c:v>38991.0</c:v>
                </c:pt>
                <c:pt idx="16">
                  <c:v>39022.0</c:v>
                </c:pt>
                <c:pt idx="17">
                  <c:v>39052.0</c:v>
                </c:pt>
                <c:pt idx="18">
                  <c:v>39083.0</c:v>
                </c:pt>
                <c:pt idx="19">
                  <c:v>39114.0</c:v>
                </c:pt>
                <c:pt idx="20">
                  <c:v>39142.0</c:v>
                </c:pt>
                <c:pt idx="21">
                  <c:v>39173.0</c:v>
                </c:pt>
                <c:pt idx="22">
                  <c:v>39203.0</c:v>
                </c:pt>
                <c:pt idx="23">
                  <c:v>39234.0</c:v>
                </c:pt>
                <c:pt idx="24">
                  <c:v>39264.0</c:v>
                </c:pt>
                <c:pt idx="25">
                  <c:v>39295.0</c:v>
                </c:pt>
                <c:pt idx="26">
                  <c:v>39326.0</c:v>
                </c:pt>
                <c:pt idx="27">
                  <c:v>39356.0</c:v>
                </c:pt>
                <c:pt idx="28">
                  <c:v>39387.0</c:v>
                </c:pt>
                <c:pt idx="29">
                  <c:v>39417.0</c:v>
                </c:pt>
                <c:pt idx="30">
                  <c:v>39448.0</c:v>
                </c:pt>
                <c:pt idx="31">
                  <c:v>39479.0</c:v>
                </c:pt>
                <c:pt idx="32">
                  <c:v>39508.0</c:v>
                </c:pt>
                <c:pt idx="33">
                  <c:v>39539.0</c:v>
                </c:pt>
                <c:pt idx="34">
                  <c:v>39569.0</c:v>
                </c:pt>
                <c:pt idx="35">
                  <c:v>39600.0</c:v>
                </c:pt>
                <c:pt idx="36">
                  <c:v>39630.0</c:v>
                </c:pt>
                <c:pt idx="37">
                  <c:v>39661.0</c:v>
                </c:pt>
                <c:pt idx="38">
                  <c:v>39692.0</c:v>
                </c:pt>
                <c:pt idx="39">
                  <c:v>39722.0</c:v>
                </c:pt>
                <c:pt idx="40">
                  <c:v>39753.0</c:v>
                </c:pt>
                <c:pt idx="41">
                  <c:v>39783.0</c:v>
                </c:pt>
              </c:numCache>
            </c:numRef>
          </c:cat>
          <c:val>
            <c:numRef>
              <c:f>Sheet1!$B$1:$B$42</c:f>
              <c:numCache>
                <c:formatCode>General</c:formatCode>
                <c:ptCount val="42"/>
                <c:pt idx="0">
                  <c:v>8.2369</c:v>
                </c:pt>
                <c:pt idx="1">
                  <c:v>8.101900000000001</c:v>
                </c:pt>
                <c:pt idx="2">
                  <c:v>8.0922</c:v>
                </c:pt>
                <c:pt idx="3">
                  <c:v>8.088900000000001</c:v>
                </c:pt>
                <c:pt idx="4">
                  <c:v>8.084</c:v>
                </c:pt>
                <c:pt idx="5">
                  <c:v>8.0759</c:v>
                </c:pt>
                <c:pt idx="6">
                  <c:v>8.0669</c:v>
                </c:pt>
                <c:pt idx="7">
                  <c:v>8.049300000000001</c:v>
                </c:pt>
                <c:pt idx="8">
                  <c:v>8.035</c:v>
                </c:pt>
                <c:pt idx="9">
                  <c:v>8.0156</c:v>
                </c:pt>
                <c:pt idx="10">
                  <c:v>8.0152</c:v>
                </c:pt>
                <c:pt idx="11">
                  <c:v>8.0067</c:v>
                </c:pt>
                <c:pt idx="12">
                  <c:v>7.991</c:v>
                </c:pt>
                <c:pt idx="13">
                  <c:v>7.9733</c:v>
                </c:pt>
                <c:pt idx="14">
                  <c:v>7.9368</c:v>
                </c:pt>
                <c:pt idx="15">
                  <c:v>7.9032</c:v>
                </c:pt>
                <c:pt idx="16">
                  <c:v>7.8652</c:v>
                </c:pt>
                <c:pt idx="17">
                  <c:v>7.8238</c:v>
                </c:pt>
                <c:pt idx="18">
                  <c:v>7.7898</c:v>
                </c:pt>
                <c:pt idx="19">
                  <c:v>7.7546</c:v>
                </c:pt>
                <c:pt idx="20">
                  <c:v>7.739</c:v>
                </c:pt>
                <c:pt idx="21">
                  <c:v>7.7247</c:v>
                </c:pt>
                <c:pt idx="22">
                  <c:v>7.6704</c:v>
                </c:pt>
                <c:pt idx="23">
                  <c:v>7.633</c:v>
                </c:pt>
                <c:pt idx="24">
                  <c:v>7.5805</c:v>
                </c:pt>
                <c:pt idx="25">
                  <c:v>7.5753</c:v>
                </c:pt>
                <c:pt idx="26">
                  <c:v>7.5258</c:v>
                </c:pt>
                <c:pt idx="27">
                  <c:v>7.5012</c:v>
                </c:pt>
                <c:pt idx="28">
                  <c:v>7.4233</c:v>
                </c:pt>
                <c:pt idx="29">
                  <c:v>7.3676</c:v>
                </c:pt>
                <c:pt idx="30">
                  <c:v>7.2478</c:v>
                </c:pt>
                <c:pt idx="31">
                  <c:v>7.1601</c:v>
                </c:pt>
                <c:pt idx="32">
                  <c:v>7.0752</c:v>
                </c:pt>
                <c:pt idx="33">
                  <c:v>7.0007</c:v>
                </c:pt>
                <c:pt idx="34">
                  <c:v>6.9724</c:v>
                </c:pt>
                <c:pt idx="35">
                  <c:v>6.8971</c:v>
                </c:pt>
                <c:pt idx="36">
                  <c:v>6.8376</c:v>
                </c:pt>
                <c:pt idx="37">
                  <c:v>6.8515</c:v>
                </c:pt>
                <c:pt idx="38">
                  <c:v>6.8307</c:v>
                </c:pt>
                <c:pt idx="39">
                  <c:v>6.8316</c:v>
                </c:pt>
                <c:pt idx="40">
                  <c:v>6.8286</c:v>
                </c:pt>
                <c:pt idx="41">
                  <c:v>6.8424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6337656"/>
        <c:axId val="-2063886728"/>
      </c:lineChart>
      <c:dateAx>
        <c:axId val="-2066337656"/>
        <c:scaling>
          <c:orientation val="minMax"/>
        </c:scaling>
        <c:delete val="0"/>
        <c:axPos val="b"/>
        <c:numFmt formatCode="[$-409]mmm\-yy;@" sourceLinked="1"/>
        <c:majorTickMark val="out"/>
        <c:minorTickMark val="none"/>
        <c:tickLblPos val="nextTo"/>
        <c:crossAx val="-2063886728"/>
        <c:crosses val="autoZero"/>
        <c:auto val="1"/>
        <c:lblOffset val="100"/>
        <c:baseTimeUnit val="months"/>
      </c:dateAx>
      <c:valAx>
        <c:axId val="-2063886728"/>
        <c:scaling>
          <c:orientation val="minMax"/>
          <c:min val="6.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63376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Plot</a:t>
            </a:r>
            <a:r>
              <a:rPr lang="en-US" baseline="0" dirty="0"/>
              <a:t> of </a:t>
            </a:r>
            <a:r>
              <a:rPr lang="en-US" baseline="0" dirty="0" smtClean="0"/>
              <a:t>{</a:t>
            </a:r>
            <a:r>
              <a:rPr lang="en-US" i="1" baseline="0" dirty="0" err="1" smtClean="0"/>
              <a:t>X</a:t>
            </a:r>
            <a:r>
              <a:rPr lang="en-US" i="1" baseline="-25000" dirty="0" err="1" smtClean="0"/>
              <a:t>t</a:t>
            </a:r>
            <a:r>
              <a:rPr lang="en-US" i="0" baseline="0" dirty="0" smtClean="0"/>
              <a:t>}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Sheet2!$D$2:$D$42</c:f>
              <c:numCache>
                <c:formatCode>General</c:formatCode>
                <c:ptCount val="41"/>
                <c:pt idx="0">
                  <c:v>0.0165254574701805</c:v>
                </c:pt>
                <c:pt idx="1">
                  <c:v>0.00119796730414912</c:v>
                </c:pt>
                <c:pt idx="2">
                  <c:v>0.000407883276878795</c:v>
                </c:pt>
                <c:pt idx="3">
                  <c:v>0.000605951950476857</c:v>
                </c:pt>
                <c:pt idx="4">
                  <c:v>0.00100248153495386</c:v>
                </c:pt>
                <c:pt idx="5">
                  <c:v>0.00111504831039255</c:v>
                </c:pt>
                <c:pt idx="6">
                  <c:v>0.00218413856823263</c:v>
                </c:pt>
                <c:pt idx="7">
                  <c:v>0.00177813193831922</c:v>
                </c:pt>
                <c:pt idx="8">
                  <c:v>0.00241735629162454</c:v>
                </c:pt>
                <c:pt idx="9">
                  <c:v>4.99039349355357E-5</c:v>
                </c:pt>
                <c:pt idx="10">
                  <c:v>0.00106104779051863</c:v>
                </c:pt>
                <c:pt idx="11">
                  <c:v>0.00196278278007167</c:v>
                </c:pt>
                <c:pt idx="12">
                  <c:v>0.00221744858875006</c:v>
                </c:pt>
                <c:pt idx="13">
                  <c:v>0.00458828845001991</c:v>
                </c:pt>
                <c:pt idx="14">
                  <c:v>0.00424243060542873</c:v>
                </c:pt>
                <c:pt idx="15">
                  <c:v>0.00481977544486201</c:v>
                </c:pt>
                <c:pt idx="16">
                  <c:v>0.00527759526965976</c:v>
                </c:pt>
                <c:pt idx="17">
                  <c:v>0.00435518442147975</c:v>
                </c:pt>
                <c:pt idx="18">
                  <c:v>0.00452896993994578</c:v>
                </c:pt>
                <c:pt idx="19">
                  <c:v>0.00201373538385763</c:v>
                </c:pt>
                <c:pt idx="20">
                  <c:v>0.00184949321006567</c:v>
                </c:pt>
                <c:pt idx="21">
                  <c:v>0.00705422182032844</c:v>
                </c:pt>
                <c:pt idx="22">
                  <c:v>0.00488781244159453</c:v>
                </c:pt>
                <c:pt idx="23">
                  <c:v>0.0069017922768344</c:v>
                </c:pt>
                <c:pt idx="24">
                  <c:v>0.000686205967886266</c:v>
                </c:pt>
                <c:pt idx="25">
                  <c:v>0.00655583729506581</c:v>
                </c:pt>
                <c:pt idx="26">
                  <c:v>0.00327410953291718</c:v>
                </c:pt>
                <c:pt idx="27">
                  <c:v>0.0104393054983016</c:v>
                </c:pt>
                <c:pt idx="28">
                  <c:v>0.00753169358251737</c:v>
                </c:pt>
                <c:pt idx="29">
                  <c:v>0.0163940341218336</c:v>
                </c:pt>
                <c:pt idx="30">
                  <c:v>0.0121740271855064</c:v>
                </c:pt>
                <c:pt idx="31">
                  <c:v>0.0119282356744808</c:v>
                </c:pt>
                <c:pt idx="32">
                  <c:v>0.0105855676253435</c:v>
                </c:pt>
                <c:pt idx="33">
                  <c:v>0.00405064569707325</c:v>
                </c:pt>
                <c:pt idx="34">
                  <c:v>0.0108584649569681</c:v>
                </c:pt>
                <c:pt idx="35">
                  <c:v>0.00866424053193393</c:v>
                </c:pt>
                <c:pt idx="36">
                  <c:v>-0.00203081353444734</c:v>
                </c:pt>
                <c:pt idx="37">
                  <c:v>0.003040449054027</c:v>
                </c:pt>
                <c:pt idx="38">
                  <c:v>-0.000131749412807913</c:v>
                </c:pt>
                <c:pt idx="39">
                  <c:v>0.000439232229137554</c:v>
                </c:pt>
                <c:pt idx="40">
                  <c:v>-0.00201887275067292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1327160"/>
        <c:axId val="-2053128472"/>
      </c:lineChart>
      <c:catAx>
        <c:axId val="-2111327160"/>
        <c:scaling>
          <c:orientation val="minMax"/>
        </c:scaling>
        <c:delete val="1"/>
        <c:axPos val="b"/>
        <c:majorTickMark val="out"/>
        <c:minorTickMark val="none"/>
        <c:tickLblPos val="nextTo"/>
        <c:crossAx val="-2053128472"/>
        <c:crosses val="autoZero"/>
        <c:auto val="1"/>
        <c:lblAlgn val="ctr"/>
        <c:lblOffset val="100"/>
        <c:noMultiLvlLbl val="0"/>
      </c:catAx>
      <c:valAx>
        <c:axId val="-2053128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13271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Plot</a:t>
            </a:r>
            <a:r>
              <a:rPr lang="en-US" baseline="0" dirty="0"/>
              <a:t> of </a:t>
            </a:r>
            <a:r>
              <a:rPr lang="en-US" i="1" baseline="0" dirty="0" err="1" smtClean="0"/>
              <a:t>diffX</a:t>
            </a:r>
            <a:r>
              <a:rPr lang="en-US" i="1" baseline="-25000" dirty="0" err="1" smtClean="0"/>
              <a:t>t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Sheet2!$E$1:$E$40</c:f>
              <c:numCache>
                <c:formatCode>General</c:formatCode>
                <c:ptCount val="40"/>
                <c:pt idx="0">
                  <c:v>-0.0165254574701805</c:v>
                </c:pt>
                <c:pt idx="1">
                  <c:v>0.0153274901660314</c:v>
                </c:pt>
                <c:pt idx="2">
                  <c:v>0.000790084027270321</c:v>
                </c:pt>
                <c:pt idx="3">
                  <c:v>-0.000198068673598062</c:v>
                </c:pt>
                <c:pt idx="4">
                  <c:v>-0.000396529584477001</c:v>
                </c:pt>
                <c:pt idx="5">
                  <c:v>-0.000112566775438694</c:v>
                </c:pt>
                <c:pt idx="6">
                  <c:v>-0.00106909025784008</c:v>
                </c:pt>
                <c:pt idx="7">
                  <c:v>0.000406006629913413</c:v>
                </c:pt>
                <c:pt idx="8">
                  <c:v>-0.000639224353305323</c:v>
                </c:pt>
                <c:pt idx="9">
                  <c:v>0.002367452356689</c:v>
                </c:pt>
                <c:pt idx="10">
                  <c:v>-0.0010111438555831</c:v>
                </c:pt>
                <c:pt idx="11">
                  <c:v>-0.000901734989553038</c:v>
                </c:pt>
                <c:pt idx="12">
                  <c:v>-0.000254665808678389</c:v>
                </c:pt>
                <c:pt idx="13">
                  <c:v>-0.00237083986126985</c:v>
                </c:pt>
                <c:pt idx="14">
                  <c:v>0.00034585784459118</c:v>
                </c:pt>
                <c:pt idx="15">
                  <c:v>-0.00057734483943328</c:v>
                </c:pt>
                <c:pt idx="16">
                  <c:v>-0.000457819824797756</c:v>
                </c:pt>
                <c:pt idx="17">
                  <c:v>0.000922410848180011</c:v>
                </c:pt>
                <c:pt idx="18">
                  <c:v>-0.00017378551846603</c:v>
                </c:pt>
                <c:pt idx="19">
                  <c:v>0.00251523455608815</c:v>
                </c:pt>
                <c:pt idx="20">
                  <c:v>0.000164242173791962</c:v>
                </c:pt>
                <c:pt idx="21">
                  <c:v>-0.00520472861026278</c:v>
                </c:pt>
                <c:pt idx="22">
                  <c:v>0.00216640937873391</c:v>
                </c:pt>
                <c:pt idx="23">
                  <c:v>-0.00201397983523988</c:v>
                </c:pt>
                <c:pt idx="24">
                  <c:v>0.00621558630894814</c:v>
                </c:pt>
                <c:pt idx="25">
                  <c:v>-0.00586963132717955</c:v>
                </c:pt>
                <c:pt idx="26">
                  <c:v>0.00328172776214863</c:v>
                </c:pt>
                <c:pt idx="27">
                  <c:v>-0.00716519596538445</c:v>
                </c:pt>
                <c:pt idx="28">
                  <c:v>0.00290761191578426</c:v>
                </c:pt>
                <c:pt idx="29">
                  <c:v>-0.00886234053931622</c:v>
                </c:pt>
                <c:pt idx="30">
                  <c:v>0.00422000693632718</c:v>
                </c:pt>
                <c:pt idx="31">
                  <c:v>0.000245791511025661</c:v>
                </c:pt>
                <c:pt idx="32">
                  <c:v>0.0013426680491373</c:v>
                </c:pt>
                <c:pt idx="33">
                  <c:v>0.00653492192827021</c:v>
                </c:pt>
                <c:pt idx="34">
                  <c:v>-0.00680781925989482</c:v>
                </c:pt>
                <c:pt idx="35">
                  <c:v>0.00219422442503414</c:v>
                </c:pt>
                <c:pt idx="36">
                  <c:v>0.0106950540663813</c:v>
                </c:pt>
                <c:pt idx="37">
                  <c:v>-0.00507126258847434</c:v>
                </c:pt>
                <c:pt idx="38">
                  <c:v>0.00317219846683492</c:v>
                </c:pt>
                <c:pt idx="39">
                  <c:v>-0.000570981641945467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9899496"/>
        <c:axId val="-2045301704"/>
      </c:lineChart>
      <c:catAx>
        <c:axId val="-2109899496"/>
        <c:scaling>
          <c:orientation val="minMax"/>
        </c:scaling>
        <c:delete val="1"/>
        <c:axPos val="b"/>
        <c:majorTickMark val="out"/>
        <c:minorTickMark val="none"/>
        <c:tickLblPos val="nextTo"/>
        <c:crossAx val="-2045301704"/>
        <c:crosses val="autoZero"/>
        <c:auto val="1"/>
        <c:lblAlgn val="ctr"/>
        <c:lblOffset val="100"/>
        <c:noMultiLvlLbl val="0"/>
      </c:catAx>
      <c:valAx>
        <c:axId val="-2045301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98994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Comparison</a:t>
            </a:r>
            <a:r>
              <a:rPr lang="en-US" baseline="0"/>
              <a:t> of Forecast and Actual Exchange Rate (Jan.2009-Jun.2009)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5400">
              <a:solidFill>
                <a:srgbClr val="FF0000"/>
              </a:solidFill>
              <a:prstDash val="sysDot"/>
            </a:ln>
          </c:spPr>
          <c:marker>
            <c:symbol val="none"/>
          </c:marker>
          <c:cat>
            <c:numRef>
              <c:f>Sheet2!$J$43:$J$48</c:f>
              <c:numCache>
                <c:formatCode>[$-409]mmm\-yy;@</c:formatCode>
                <c:ptCount val="6"/>
                <c:pt idx="0">
                  <c:v>39814.0</c:v>
                </c:pt>
                <c:pt idx="1">
                  <c:v>39845.0</c:v>
                </c:pt>
                <c:pt idx="2">
                  <c:v>39873.0</c:v>
                </c:pt>
                <c:pt idx="3">
                  <c:v>39904.0</c:v>
                </c:pt>
                <c:pt idx="4">
                  <c:v>39934.0</c:v>
                </c:pt>
                <c:pt idx="5">
                  <c:v>39965.0</c:v>
                </c:pt>
              </c:numCache>
            </c:numRef>
          </c:cat>
          <c:val>
            <c:numRef>
              <c:f>Sheet2!$B$43:$B$48</c:f>
              <c:numCache>
                <c:formatCode>General</c:formatCode>
                <c:ptCount val="6"/>
                <c:pt idx="0">
                  <c:v>6.903569158990617</c:v>
                </c:pt>
                <c:pt idx="1">
                  <c:v>6.976438529871026</c:v>
                </c:pt>
                <c:pt idx="2">
                  <c:v>7.060660111060063</c:v>
                </c:pt>
                <c:pt idx="3">
                  <c:v>7.155194148378953</c:v>
                </c:pt>
                <c:pt idx="4">
                  <c:v>7.25970030211656</c:v>
                </c:pt>
                <c:pt idx="5">
                  <c:v>7.373102251514765</c:v>
                </c:pt>
              </c:numCache>
            </c:numRef>
          </c:val>
          <c:smooth val="0"/>
        </c:ser>
        <c:ser>
          <c:idx val="1"/>
          <c:order val="1"/>
          <c:spPr>
            <a:ln w="25400">
              <a:solidFill>
                <a:srgbClr val="008000"/>
              </a:solidFill>
            </a:ln>
          </c:spPr>
          <c:marker>
            <c:symbol val="none"/>
          </c:marker>
          <c:cat>
            <c:numRef>
              <c:f>Sheet2!$J$43:$J$48</c:f>
              <c:numCache>
                <c:formatCode>[$-409]mmm\-yy;@</c:formatCode>
                <c:ptCount val="6"/>
                <c:pt idx="0">
                  <c:v>39814.0</c:v>
                </c:pt>
                <c:pt idx="1">
                  <c:v>39845.0</c:v>
                </c:pt>
                <c:pt idx="2">
                  <c:v>39873.0</c:v>
                </c:pt>
                <c:pt idx="3">
                  <c:v>39904.0</c:v>
                </c:pt>
                <c:pt idx="4">
                  <c:v>39934.0</c:v>
                </c:pt>
                <c:pt idx="5">
                  <c:v>39965.0</c:v>
                </c:pt>
              </c:numCache>
            </c:numRef>
          </c:cat>
          <c:val>
            <c:numRef>
              <c:f>Sheet2!$E$43:$E$48</c:f>
              <c:numCache>
                <c:formatCode>General</c:formatCode>
                <c:ptCount val="6"/>
                <c:pt idx="0">
                  <c:v>6.8479</c:v>
                </c:pt>
                <c:pt idx="1">
                  <c:v>6.8575</c:v>
                </c:pt>
                <c:pt idx="2">
                  <c:v>6.865</c:v>
                </c:pt>
                <c:pt idx="3">
                  <c:v>6.8732</c:v>
                </c:pt>
                <c:pt idx="4">
                  <c:v>6.8815</c:v>
                </c:pt>
                <c:pt idx="5">
                  <c:v>6.8898</c:v>
                </c:pt>
              </c:numCache>
            </c:numRef>
          </c:val>
          <c:smooth val="0"/>
        </c:ser>
        <c:ser>
          <c:idx val="2"/>
          <c:order val="2"/>
          <c:spPr>
            <a:ln w="25400">
              <a:solidFill>
                <a:srgbClr val="FF0000"/>
              </a:solidFill>
              <a:prstDash val="sysDot"/>
            </a:ln>
          </c:spPr>
          <c:marker>
            <c:symbol val="none"/>
          </c:marker>
          <c:cat>
            <c:numRef>
              <c:f>Sheet2!$J$43:$J$48</c:f>
              <c:numCache>
                <c:formatCode>[$-409]mmm\-yy;@</c:formatCode>
                <c:ptCount val="6"/>
                <c:pt idx="0">
                  <c:v>39814.0</c:v>
                </c:pt>
                <c:pt idx="1">
                  <c:v>39845.0</c:v>
                </c:pt>
                <c:pt idx="2">
                  <c:v>39873.0</c:v>
                </c:pt>
                <c:pt idx="3">
                  <c:v>39904.0</c:v>
                </c:pt>
                <c:pt idx="4">
                  <c:v>39934.0</c:v>
                </c:pt>
                <c:pt idx="5">
                  <c:v>39965.0</c:v>
                </c:pt>
              </c:numCache>
            </c:numRef>
          </c:cat>
          <c:val>
            <c:numRef>
              <c:f>Sheet2!$F$43:$F$48</c:f>
              <c:numCache>
                <c:formatCode>General</c:formatCode>
                <c:ptCount val="6"/>
                <c:pt idx="0">
                  <c:v>6.791953123648204</c:v>
                </c:pt>
                <c:pt idx="1">
                  <c:v>6.739855916247968</c:v>
                </c:pt>
                <c:pt idx="2">
                  <c:v>6.673460542062662</c:v>
                </c:pt>
                <c:pt idx="3">
                  <c:v>6.601774967095642</c:v>
                </c:pt>
                <c:pt idx="4">
                  <c:v>6.522374829571288</c:v>
                </c:pt>
                <c:pt idx="5">
                  <c:v>6.43748893584337</c:v>
                </c:pt>
              </c:numCache>
            </c:numRef>
          </c:val>
          <c:smooth val="0"/>
        </c:ser>
        <c:ser>
          <c:idx val="3"/>
          <c:order val="3"/>
          <c:spPr>
            <a:ln w="25400">
              <a:solidFill>
                <a:srgbClr val="0000FF"/>
              </a:solidFill>
            </a:ln>
          </c:spPr>
          <c:marker>
            <c:symbol val="none"/>
          </c:marker>
          <c:cat>
            <c:numRef>
              <c:f>Sheet2!$J$43:$J$48</c:f>
              <c:numCache>
                <c:formatCode>[$-409]mmm\-yy;@</c:formatCode>
                <c:ptCount val="6"/>
                <c:pt idx="0">
                  <c:v>39814.0</c:v>
                </c:pt>
                <c:pt idx="1">
                  <c:v>39845.0</c:v>
                </c:pt>
                <c:pt idx="2">
                  <c:v>39873.0</c:v>
                </c:pt>
                <c:pt idx="3">
                  <c:v>39904.0</c:v>
                </c:pt>
                <c:pt idx="4">
                  <c:v>39934.0</c:v>
                </c:pt>
                <c:pt idx="5">
                  <c:v>39965.0</c:v>
                </c:pt>
              </c:numCache>
            </c:numRef>
          </c:cat>
          <c:val>
            <c:numRef>
              <c:f>Sheet2!$I$43:$I$48</c:f>
              <c:numCache>
                <c:formatCode>General</c:formatCode>
                <c:ptCount val="6"/>
                <c:pt idx="0">
                  <c:v>6.8382</c:v>
                </c:pt>
                <c:pt idx="1">
                  <c:v>6.8357</c:v>
                </c:pt>
                <c:pt idx="2">
                  <c:v>6.8341</c:v>
                </c:pt>
                <c:pt idx="3">
                  <c:v>6.8312</c:v>
                </c:pt>
                <c:pt idx="4">
                  <c:v>6.8245</c:v>
                </c:pt>
                <c:pt idx="5">
                  <c:v>6.8332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7702760"/>
        <c:axId val="-2063324056"/>
      </c:lineChart>
      <c:dateAx>
        <c:axId val="-2067702760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nextTo"/>
        <c:crossAx val="-2063324056"/>
        <c:crosses val="autoZero"/>
        <c:auto val="0"/>
        <c:lblOffset val="100"/>
        <c:baseTimeUnit val="months"/>
      </c:dateAx>
      <c:valAx>
        <c:axId val="-2063324056"/>
        <c:scaling>
          <c:orientation val="minMax"/>
          <c:min val="6.3"/>
        </c:scaling>
        <c:delete val="0"/>
        <c:axPos val="l"/>
        <c:numFmt formatCode="General" sourceLinked="1"/>
        <c:majorTickMark val="out"/>
        <c:minorTickMark val="none"/>
        <c:tickLblPos val="nextTo"/>
        <c:crossAx val="-20677027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0.52379</cdr:x>
      <cdr:y>0.84127</cdr:y>
    </cdr:from>
    <cdr:to>
      <cdr:x>0.75208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791222" y="4846240"/>
          <a:ext cx="2088232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dirty="0" smtClean="0">
              <a:solidFill>
                <a:schemeClr val="tx1"/>
              </a:solidFill>
              <a:latin typeface="Times New Roman"/>
              <a:cs typeface="Times New Roman"/>
            </a:rPr>
            <a:t>95% CI Lower Bound</a:t>
          </a:r>
          <a:endParaRPr lang="en-US" sz="1800" dirty="0">
            <a:solidFill>
              <a:schemeClr val="tx1"/>
            </a:solidFill>
            <a:latin typeface="Times New Roman"/>
            <a:cs typeface="Times New Roman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0" y="2924175"/>
            <a:ext cx="9144000" cy="792163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noProof="0" smtClean="0"/>
              <a:t>Click to edit Master title style</a:t>
            </a:r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0" y="3716338"/>
            <a:ext cx="9144000" cy="403225"/>
          </a:xfr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 marL="0" indent="0" algn="ctr">
              <a:buFont typeface="Wingdings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noProof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943600" y="650875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D364A6-5BE0-1441-9D3C-34C93F7198C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040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115888"/>
            <a:ext cx="2071687" cy="6208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115888"/>
            <a:ext cx="6067425" cy="6208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5F9AB0-BB6C-A841-ACCF-D4FD475968C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3174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72009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981075"/>
            <a:ext cx="8229600" cy="534352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276600" y="650875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82C70785-EC6B-9948-9DF5-4CC18682C4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260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72009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981075"/>
            <a:ext cx="8229600" cy="5343525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943600" y="650875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276600" y="650875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D6D30F0E-1D7A-A646-ADA2-D00CCF16BCB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85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0585EE-A8F8-C545-88B3-B8EEEFBFCD6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122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FB1CDC1-52CF-2149-B37A-C35921BA4EA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780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1075"/>
            <a:ext cx="4038600" cy="5343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038600" cy="5343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1E49BB-BD5C-0145-B700-1F47D4250BA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07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CD5529-6A1C-4140-9BFC-EA38500B94A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829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F72173-1397-7041-91EF-7A1BE8E704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507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5943600" y="650875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F14CE9-4ED0-4141-B2B1-43C3B988F82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694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943600" y="650875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74EA59-573A-4341-97ED-9B37D942F3B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331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943600" y="650875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7FFCC1-AE51-2E41-BDB2-C879730E186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21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vmlDrawing" Target="../drawings/vmlDrawing1.vml"/><Relationship Id="rId16" Type="http://schemas.openxmlformats.org/officeDocument/2006/relationships/oleObject" Target="../embeddings/oleObject1.bin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28" name="Object 40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Image" r:id="rId16" imgW="6946032" imgH="838095" progId="Photoshop.Image.6">
                  <p:embed/>
                </p:oleObj>
              </mc:Choice>
              <mc:Fallback>
                <p:oleObj name="Image" r:id="rId16" imgW="6946032" imgH="838095" progId="Photoshop.Image.6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2" name="Rectangle 34"/>
          <p:cNvSpPr>
            <a:spLocks noChangeArrowheads="1"/>
          </p:cNvSpPr>
          <p:nvPr/>
        </p:nvSpPr>
        <p:spPr bwMode="gray">
          <a:xfrm>
            <a:off x="7524750" y="0"/>
            <a:ext cx="1619250" cy="7889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5" name="Line 37"/>
          <p:cNvSpPr>
            <a:spLocks noChangeShapeType="1"/>
          </p:cNvSpPr>
          <p:nvPr/>
        </p:nvSpPr>
        <p:spPr bwMode="ltGray">
          <a:xfrm>
            <a:off x="468313" y="6526213"/>
            <a:ext cx="8351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gray">
          <a:xfrm>
            <a:off x="395288" y="115888"/>
            <a:ext cx="72009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  <a:endParaRPr lang="en-US" altLang="ko-KR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1075"/>
            <a:ext cx="8229600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altLang="ko-KR" dirty="0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50875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latin typeface="+mn-lt"/>
                <a:ea typeface="굴림" charset="0"/>
                <a:cs typeface="굴림" charset="0"/>
              </a:defRPr>
            </a:lvl1pPr>
          </a:lstStyle>
          <a:p>
            <a:fld id="{10E8E35D-2D30-3B41-B806-12E0440BF1F4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2327" name="Rectangle 39"/>
          <p:cNvSpPr>
            <a:spLocks noChangeArrowheads="1"/>
          </p:cNvSpPr>
          <p:nvPr/>
        </p:nvSpPr>
        <p:spPr bwMode="gray">
          <a:xfrm>
            <a:off x="0" y="765175"/>
            <a:ext cx="9144000" cy="746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Ü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charset="0"/>
        <a:buChar char="n"/>
        <a:defRPr sz="24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charset="0"/>
        <a:buChar char="n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0" y="2348880"/>
            <a:ext cx="9144000" cy="1367459"/>
          </a:xfrm>
        </p:spPr>
        <p:txBody>
          <a:bodyPr/>
          <a:lstStyle/>
          <a:p>
            <a:r>
              <a:rPr lang="en-US" dirty="0" smtClean="0"/>
              <a:t>Analysis of CNY Exchange Rates</a:t>
            </a:r>
            <a:br>
              <a:rPr lang="en-US" dirty="0" smtClean="0"/>
            </a:br>
            <a:r>
              <a:rPr lang="en-US" dirty="0" smtClean="0"/>
              <a:t>                       </a:t>
            </a:r>
            <a:r>
              <a:rPr lang="en-US" sz="2000" dirty="0" smtClean="0"/>
              <a:t>-A Time Series Approach</a:t>
            </a:r>
            <a:endParaRPr lang="en-US" sz="2000" dirty="0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"/>
          </p:nvPr>
        </p:nvSpPr>
        <p:spPr>
          <a:xfrm>
            <a:off x="0" y="3716338"/>
            <a:ext cx="9144000" cy="792782"/>
          </a:xfrm>
        </p:spPr>
        <p:txBody>
          <a:bodyPr/>
          <a:lstStyle/>
          <a:p>
            <a:pPr algn="r"/>
            <a:r>
              <a:rPr lang="en-US" dirty="0" smtClean="0"/>
              <a:t>                               By: </a:t>
            </a:r>
            <a:r>
              <a:rPr lang="en-US" dirty="0" err="1" smtClean="0"/>
              <a:t>Thibault</a:t>
            </a:r>
            <a:r>
              <a:rPr lang="en-US" dirty="0" smtClean="0"/>
              <a:t> </a:t>
            </a:r>
            <a:r>
              <a:rPr lang="en-US" dirty="0" err="1" smtClean="0"/>
              <a:t>Latrille</a:t>
            </a:r>
            <a:endParaRPr lang="en-US" dirty="0" smtClean="0"/>
          </a:p>
          <a:p>
            <a:pPr algn="r"/>
            <a:r>
              <a:rPr lang="en-US" dirty="0" smtClean="0"/>
              <a:t>Yiming Zhang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PACF Plot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267201"/>
              </p:ext>
            </p:extLst>
          </p:nvPr>
        </p:nvGraphicFramePr>
        <p:xfrm>
          <a:off x="457200" y="981075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408"/>
                <a:gridCol w="2232248"/>
                <a:gridCol w="5410944"/>
              </a:tblGrid>
              <a:tr h="370840">
                <a:tc gridSpan="3"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b="1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Partial </a:t>
                      </a:r>
                      <a:r>
                        <a:rPr lang="en-US" sz="1500" b="1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Autocorrelations</a:t>
                      </a:r>
                      <a:endParaRPr lang="en-US" sz="15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b="1" kern="0">
                          <a:effectLst/>
                          <a:latin typeface="Verdana"/>
                          <a:ea typeface="宋体"/>
                          <a:cs typeface="Verdana"/>
                        </a:rPr>
                        <a:t>Lag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b="1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Correlation</a:t>
                      </a:r>
                      <a:endParaRPr lang="en-US" sz="15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b="1" kern="0">
                          <a:effectLst/>
                          <a:latin typeface="Verdana"/>
                          <a:ea typeface="宋体"/>
                          <a:cs typeface="Verdana"/>
                        </a:rPr>
                        <a:t>-1 9 8 7 6 5 4 3 2 1 0 1 2 3 4 5 6 7 8 9 1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b="1" kern="0">
                          <a:effectLst/>
                          <a:latin typeface="Verdana"/>
                          <a:ea typeface="宋体"/>
                          <a:cs typeface="Verdana"/>
                        </a:rPr>
                        <a:t>1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-0.50497</a:t>
                      </a:r>
                      <a:endParaRPr lang="en-US" sz="15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        |           *</a:t>
                      </a:r>
                      <a:r>
                        <a:rPr lang="en-US" sz="15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*********</a:t>
                      </a:r>
                      <a:r>
                        <a:rPr lang="en-US" sz="1500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|</a:t>
                      </a:r>
                      <a:r>
                        <a:rPr lang="en-US" sz="1500" kern="0" baseline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                            </a:t>
                      </a:r>
                      <a:r>
                        <a:rPr lang="en-US" sz="1500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|</a:t>
                      </a:r>
                      <a:endParaRPr lang="en-US" sz="15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b="1" kern="0">
                          <a:effectLst/>
                          <a:latin typeface="Verdana"/>
                          <a:ea typeface="宋体"/>
                          <a:cs typeface="Verdana"/>
                        </a:rPr>
                        <a:t>2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-0.14633</a:t>
                      </a:r>
                      <a:endParaRPr lang="en-US" sz="15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        | </a:t>
                      </a:r>
                      <a:r>
                        <a:rPr lang="en-US" sz="1500" kern="0" baseline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                     </a:t>
                      </a:r>
                      <a:r>
                        <a:rPr lang="en-US" sz="1500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</a:t>
                      </a:r>
                      <a:r>
                        <a:rPr lang="en-US" sz="15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***| </a:t>
                      </a:r>
                      <a:r>
                        <a:rPr lang="en-US" sz="1500" kern="0" baseline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                          </a:t>
                      </a:r>
                      <a:r>
                        <a:rPr lang="en-US" sz="1500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</a:t>
                      </a:r>
                      <a:r>
                        <a:rPr lang="en-US" sz="15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|</a:t>
                      </a:r>
                      <a:endParaRPr lang="en-US" sz="15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b="1" kern="0">
                          <a:effectLst/>
                          <a:latin typeface="Verdana"/>
                          <a:ea typeface="宋体"/>
                          <a:cs typeface="Verdana"/>
                        </a:rPr>
                        <a:t>3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-0.07407</a:t>
                      </a:r>
                      <a:endParaRPr lang="en-US" sz="15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        | </a:t>
                      </a:r>
                      <a:r>
                        <a:rPr lang="en-US" sz="1500" kern="0" baseline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                         </a:t>
                      </a:r>
                      <a:r>
                        <a:rPr lang="en-US" sz="1500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*</a:t>
                      </a:r>
                      <a:r>
                        <a:rPr lang="en-US" sz="15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| </a:t>
                      </a:r>
                      <a:r>
                        <a:rPr lang="en-US" sz="1500" kern="0" baseline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                           </a:t>
                      </a:r>
                      <a:r>
                        <a:rPr lang="en-US" sz="1500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</a:t>
                      </a:r>
                      <a:r>
                        <a:rPr lang="en-US" sz="15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|</a:t>
                      </a:r>
                      <a:endParaRPr lang="en-US" sz="15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b="1" kern="0">
                          <a:effectLst/>
                          <a:latin typeface="Verdana"/>
                          <a:ea typeface="宋体"/>
                          <a:cs typeface="Verdana"/>
                        </a:rPr>
                        <a:t>4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-0.03539</a:t>
                      </a:r>
                      <a:endParaRPr lang="en-US" sz="15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        | </a:t>
                      </a:r>
                      <a:r>
                        <a:rPr lang="en-US" sz="1500" kern="0" baseline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                         </a:t>
                      </a:r>
                      <a:r>
                        <a:rPr lang="en-US" sz="1500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*</a:t>
                      </a:r>
                      <a:r>
                        <a:rPr lang="en-US" sz="15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| </a:t>
                      </a:r>
                      <a:r>
                        <a:rPr lang="en-US" sz="1500" kern="0" baseline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                            </a:t>
                      </a:r>
                      <a:r>
                        <a:rPr lang="en-US" sz="1500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|</a:t>
                      </a:r>
                      <a:endParaRPr lang="en-US" sz="15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b="1" kern="0">
                          <a:effectLst/>
                          <a:latin typeface="Verdana"/>
                          <a:ea typeface="宋体"/>
                          <a:cs typeface="Verdana"/>
                        </a:rPr>
                        <a:t>5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-0.00777</a:t>
                      </a:r>
                      <a:endParaRPr lang="en-US" sz="15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        | </a:t>
                      </a:r>
                      <a:r>
                        <a:rPr lang="en-US" sz="1500" kern="0" baseline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                          </a:t>
                      </a:r>
                      <a:r>
                        <a:rPr lang="en-US" sz="1500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| </a:t>
                      </a:r>
                      <a:r>
                        <a:rPr lang="en-US" sz="1500" kern="0" baseline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                            </a:t>
                      </a:r>
                      <a:r>
                        <a:rPr lang="en-US" sz="1500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</a:t>
                      </a:r>
                      <a:r>
                        <a:rPr lang="en-US" sz="15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|</a:t>
                      </a:r>
                      <a:endParaRPr lang="en-US" sz="15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b="1" kern="0">
                          <a:effectLst/>
                          <a:latin typeface="Verdana"/>
                          <a:ea typeface="宋体"/>
                          <a:cs typeface="Verdana"/>
                        </a:rPr>
                        <a:t>6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0.04006</a:t>
                      </a:r>
                      <a:endParaRPr lang="en-US" sz="15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        | </a:t>
                      </a:r>
                      <a:r>
                        <a:rPr lang="en-US" sz="1500" kern="0" baseline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                          </a:t>
                      </a:r>
                      <a:r>
                        <a:rPr lang="en-US" sz="1500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|</a:t>
                      </a:r>
                      <a:r>
                        <a:rPr lang="en-US" sz="15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* </a:t>
                      </a:r>
                      <a:r>
                        <a:rPr lang="en-US" sz="1500" kern="0" baseline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                           </a:t>
                      </a:r>
                      <a:r>
                        <a:rPr lang="en-US" sz="1500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|</a:t>
                      </a:r>
                      <a:endParaRPr lang="en-US" sz="15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b="1" kern="0">
                          <a:effectLst/>
                          <a:latin typeface="Verdana"/>
                          <a:ea typeface="宋体"/>
                          <a:cs typeface="Verdana"/>
                        </a:rPr>
                        <a:t>7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-0.06008</a:t>
                      </a:r>
                      <a:endParaRPr lang="en-US" sz="15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        | </a:t>
                      </a:r>
                      <a:r>
                        <a:rPr lang="en-US" sz="1500" kern="0" baseline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                        </a:t>
                      </a:r>
                      <a:r>
                        <a:rPr lang="en-US" sz="1500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*</a:t>
                      </a:r>
                      <a:r>
                        <a:rPr lang="en-US" sz="15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| </a:t>
                      </a:r>
                      <a:r>
                        <a:rPr lang="en-US" sz="1500" kern="0" baseline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                             </a:t>
                      </a:r>
                      <a:r>
                        <a:rPr lang="en-US" sz="1500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|</a:t>
                      </a:r>
                      <a:endParaRPr lang="en-US" sz="15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b="1" kern="0">
                          <a:effectLst/>
                          <a:latin typeface="Verdana"/>
                          <a:ea typeface="宋体"/>
                          <a:cs typeface="Verdana"/>
                        </a:rPr>
                        <a:t>8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0.06989</a:t>
                      </a:r>
                      <a:endParaRPr lang="en-US" sz="15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        | </a:t>
                      </a:r>
                      <a:r>
                        <a:rPr lang="en-US" sz="1500" kern="0" baseline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                          </a:t>
                      </a:r>
                      <a:r>
                        <a:rPr lang="en-US" sz="1500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|</a:t>
                      </a:r>
                      <a:r>
                        <a:rPr lang="en-US" sz="15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* </a:t>
                      </a:r>
                      <a:r>
                        <a:rPr lang="en-US" sz="1500" kern="0" baseline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                          </a:t>
                      </a:r>
                      <a:r>
                        <a:rPr lang="en-US" sz="1500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</a:t>
                      </a:r>
                      <a:r>
                        <a:rPr lang="en-US" sz="15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|</a:t>
                      </a:r>
                      <a:endParaRPr lang="en-US" sz="15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763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Noise Test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718828"/>
              </p:ext>
            </p:extLst>
          </p:nvPr>
        </p:nvGraphicFramePr>
        <p:xfrm>
          <a:off x="467544" y="2564904"/>
          <a:ext cx="822960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424"/>
                <a:gridCol w="1080120"/>
                <a:gridCol w="504056"/>
                <a:gridCol w="97724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 gridSpan="10"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b="1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Autocorrelation Check for White Noise</a:t>
                      </a:r>
                      <a:r>
                        <a:rPr lang="en-US" sz="1500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 </a:t>
                      </a:r>
                      <a:endParaRPr lang="en-US" sz="15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b="1" kern="0">
                          <a:effectLst/>
                          <a:latin typeface="Verdana"/>
                          <a:ea typeface="宋体"/>
                          <a:cs typeface="Verdana"/>
                        </a:rPr>
                        <a:t>To Lag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b="1" kern="0">
                          <a:effectLst/>
                          <a:latin typeface="Verdana"/>
                          <a:ea typeface="宋体"/>
                          <a:cs typeface="Verdana"/>
                        </a:rPr>
                        <a:t>Chi-Square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b="1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DF</a:t>
                      </a:r>
                      <a:endParaRPr lang="en-US" sz="15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b="1" kern="0">
                          <a:effectLst/>
                          <a:latin typeface="Verdana"/>
                          <a:ea typeface="宋体"/>
                          <a:cs typeface="Verdana"/>
                        </a:rPr>
                        <a:t>Pr &gt; ChiSq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b="1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Autocorrelations</a:t>
                      </a:r>
                      <a:r>
                        <a:rPr lang="en-US" sz="15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 </a:t>
                      </a:r>
                      <a:endParaRPr lang="en-US" sz="15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b="1" kern="0">
                          <a:effectLst/>
                          <a:latin typeface="Verdana"/>
                          <a:ea typeface="宋体"/>
                          <a:cs typeface="Verdana"/>
                        </a:rPr>
                        <a:t>6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>
                          <a:effectLst/>
                          <a:latin typeface="Verdana"/>
                          <a:ea typeface="宋体"/>
                          <a:cs typeface="Verdana"/>
                        </a:rPr>
                        <a:t>12.47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>
                          <a:effectLst/>
                          <a:latin typeface="Verdana"/>
                          <a:ea typeface="宋体"/>
                          <a:cs typeface="Verdana"/>
                        </a:rPr>
                        <a:t>6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>
                          <a:effectLst/>
                          <a:latin typeface="Verdana"/>
                          <a:ea typeface="宋体"/>
                          <a:cs typeface="Verdana"/>
                        </a:rPr>
                        <a:t>0.0523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>
                          <a:effectLst/>
                          <a:latin typeface="Verdana"/>
                          <a:ea typeface="宋体"/>
                          <a:cs typeface="Verdana"/>
                        </a:rPr>
                        <a:t>-0.505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>
                          <a:effectLst/>
                          <a:latin typeface="Verdana"/>
                          <a:ea typeface="宋体"/>
                          <a:cs typeface="Verdana"/>
                        </a:rPr>
                        <a:t>0.146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>
                          <a:effectLst/>
                          <a:latin typeface="Verdana"/>
                          <a:ea typeface="宋体"/>
                          <a:cs typeface="Verdana"/>
                        </a:rPr>
                        <a:t>-0.065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>
                          <a:effectLst/>
                          <a:latin typeface="Verdana"/>
                          <a:ea typeface="宋体"/>
                          <a:cs typeface="Verdana"/>
                        </a:rPr>
                        <a:t>0.022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>
                          <a:effectLst/>
                          <a:latin typeface="Verdana"/>
                          <a:ea typeface="宋体"/>
                          <a:cs typeface="Verdana"/>
                        </a:rPr>
                        <a:t>-0.002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0.030</a:t>
                      </a:r>
                      <a:endParaRPr lang="en-US" sz="15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357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an ARMA Model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251551"/>
              </p:ext>
            </p:extLst>
          </p:nvPr>
        </p:nvGraphicFramePr>
        <p:xfrm>
          <a:off x="457200" y="981075"/>
          <a:ext cx="82295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 gridSpan="7"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b="1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Minimum Information </a:t>
                      </a:r>
                      <a:r>
                        <a:rPr lang="en-US" sz="1500" b="1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Criterion</a:t>
                      </a:r>
                      <a:r>
                        <a:rPr lang="en-US" sz="15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 </a:t>
                      </a:r>
                      <a:endParaRPr lang="en-US" sz="15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b="1" kern="0">
                          <a:effectLst/>
                          <a:latin typeface="Verdana"/>
                          <a:ea typeface="宋体"/>
                          <a:cs typeface="Verdana"/>
                        </a:rPr>
                        <a:t>Lags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b="1" kern="0">
                          <a:effectLst/>
                          <a:latin typeface="Verdana"/>
                          <a:ea typeface="宋体"/>
                          <a:cs typeface="Verdana"/>
                        </a:rPr>
                        <a:t>MA 0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b="1" kern="0">
                          <a:effectLst/>
                          <a:latin typeface="Verdana"/>
                          <a:ea typeface="宋体"/>
                          <a:cs typeface="Verdana"/>
                        </a:rPr>
                        <a:t>MA 1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b="1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MA 2</a:t>
                      </a:r>
                      <a:endParaRPr lang="en-US" sz="15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b="1" kern="0">
                          <a:effectLst/>
                          <a:latin typeface="Verdana"/>
                          <a:ea typeface="宋体"/>
                          <a:cs typeface="Verdana"/>
                        </a:rPr>
                        <a:t>MA 3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b="1" kern="0">
                          <a:effectLst/>
                          <a:latin typeface="Verdana"/>
                          <a:ea typeface="宋体"/>
                          <a:cs typeface="Verdana"/>
                        </a:rPr>
                        <a:t>MA 4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b="1" kern="0">
                          <a:effectLst/>
                          <a:latin typeface="Verdana"/>
                          <a:ea typeface="宋体"/>
                          <a:cs typeface="Verdana"/>
                        </a:rPr>
                        <a:t>MA 5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b="1" kern="0">
                          <a:effectLst/>
                          <a:latin typeface="Verdana"/>
                          <a:ea typeface="宋体"/>
                          <a:cs typeface="Verdana"/>
                        </a:rPr>
                        <a:t>AR 0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>
                          <a:effectLst/>
                          <a:latin typeface="Verdana"/>
                          <a:ea typeface="宋体"/>
                          <a:cs typeface="Verdana"/>
                        </a:rPr>
                        <a:t>-11.2177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>
                          <a:effectLst/>
                          <a:latin typeface="Verdana"/>
                          <a:ea typeface="宋体"/>
                          <a:cs typeface="Verdana"/>
                        </a:rPr>
                        <a:t>-11.3694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-11.3849</a:t>
                      </a:r>
                      <a:endParaRPr lang="en-US" sz="15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>
                          <a:effectLst/>
                          <a:latin typeface="Verdana"/>
                          <a:ea typeface="宋体"/>
                          <a:cs typeface="Verdana"/>
                        </a:rPr>
                        <a:t>-11.296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>
                          <a:effectLst/>
                          <a:latin typeface="Verdana"/>
                          <a:ea typeface="宋体"/>
                          <a:cs typeface="Verdana"/>
                        </a:rPr>
                        <a:t>-11.2085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>
                          <a:effectLst/>
                          <a:latin typeface="Verdana"/>
                          <a:ea typeface="宋体"/>
                          <a:cs typeface="Verdana"/>
                        </a:rPr>
                        <a:t>-11.1269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b="1" kern="0">
                          <a:effectLst/>
                          <a:latin typeface="Verdana"/>
                          <a:ea typeface="宋体"/>
                          <a:cs typeface="Verdana"/>
                        </a:rPr>
                        <a:t>AR 1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 dirty="0">
                          <a:solidFill>
                            <a:srgbClr val="FF0000"/>
                          </a:solidFill>
                          <a:effectLst/>
                          <a:latin typeface="Verdana"/>
                          <a:ea typeface="宋体"/>
                          <a:cs typeface="Verdana"/>
                        </a:rPr>
                        <a:t>-11.4703</a:t>
                      </a:r>
                      <a:endParaRPr lang="en-US" sz="1500" kern="100" dirty="0">
                        <a:solidFill>
                          <a:srgbClr val="FF0000"/>
                        </a:solidFill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>
                          <a:effectLst/>
                          <a:latin typeface="Verdana"/>
                          <a:ea typeface="宋体"/>
                          <a:cs typeface="Verdana"/>
                        </a:rPr>
                        <a:t>-11.3799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-11.2964</a:t>
                      </a:r>
                      <a:endParaRPr lang="en-US" sz="15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>
                          <a:effectLst/>
                          <a:latin typeface="Verdana"/>
                          <a:ea typeface="宋体"/>
                          <a:cs typeface="Verdana"/>
                        </a:rPr>
                        <a:t>-11.2067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>
                          <a:effectLst/>
                          <a:latin typeface="Verdana"/>
                          <a:ea typeface="宋体"/>
                          <a:cs typeface="Verdana"/>
                        </a:rPr>
                        <a:t>-11.1182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>
                          <a:effectLst/>
                          <a:latin typeface="Verdana"/>
                          <a:ea typeface="宋体"/>
                          <a:cs typeface="Verdana"/>
                        </a:rPr>
                        <a:t>-11.0379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b="1" kern="0">
                          <a:effectLst/>
                          <a:latin typeface="Verdana"/>
                          <a:ea typeface="宋体"/>
                          <a:cs typeface="Verdana"/>
                        </a:rPr>
                        <a:t>AR 2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>
                          <a:effectLst/>
                          <a:latin typeface="Verdana"/>
                          <a:ea typeface="宋体"/>
                          <a:cs typeface="Verdana"/>
                        </a:rPr>
                        <a:t>-11.3855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>
                          <a:effectLst/>
                          <a:latin typeface="Verdana"/>
                          <a:ea typeface="宋体"/>
                          <a:cs typeface="Verdana"/>
                        </a:rPr>
                        <a:t>-11.297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>
                          <a:effectLst/>
                          <a:latin typeface="Verdana"/>
                          <a:ea typeface="宋体"/>
                          <a:cs typeface="Verdana"/>
                        </a:rPr>
                        <a:t>-11.2065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>
                          <a:effectLst/>
                          <a:latin typeface="Verdana"/>
                          <a:ea typeface="宋体"/>
                          <a:cs typeface="Verdana"/>
                        </a:rPr>
                        <a:t>-11.1175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>
                          <a:effectLst/>
                          <a:latin typeface="Verdana"/>
                          <a:ea typeface="宋体"/>
                          <a:cs typeface="Verdana"/>
                        </a:rPr>
                        <a:t>-11.0279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>
                          <a:effectLst/>
                          <a:latin typeface="Verdana"/>
                          <a:ea typeface="宋体"/>
                          <a:cs typeface="Verdana"/>
                        </a:rPr>
                        <a:t>-10.9634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b="1" kern="0">
                          <a:effectLst/>
                          <a:latin typeface="Verdana"/>
                          <a:ea typeface="宋体"/>
                          <a:cs typeface="Verdana"/>
                        </a:rPr>
                        <a:t>AR 3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>
                          <a:effectLst/>
                          <a:latin typeface="Verdana"/>
                          <a:ea typeface="宋体"/>
                          <a:cs typeface="Verdana"/>
                        </a:rPr>
                        <a:t>-11.2967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>
                          <a:effectLst/>
                          <a:latin typeface="Verdana"/>
                          <a:ea typeface="宋体"/>
                          <a:cs typeface="Verdana"/>
                        </a:rPr>
                        <a:t>-11.207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>
                          <a:effectLst/>
                          <a:latin typeface="Verdana"/>
                          <a:ea typeface="宋体"/>
                          <a:cs typeface="Verdana"/>
                        </a:rPr>
                        <a:t>-11.1165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-11.028</a:t>
                      </a:r>
                      <a:endParaRPr lang="en-US" sz="15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>
                          <a:effectLst/>
                          <a:latin typeface="Verdana"/>
                          <a:ea typeface="宋体"/>
                          <a:cs typeface="Verdana"/>
                        </a:rPr>
                        <a:t>-10.9403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>
                          <a:effectLst/>
                          <a:latin typeface="Verdana"/>
                          <a:ea typeface="宋体"/>
                          <a:cs typeface="Verdana"/>
                        </a:rPr>
                        <a:t>-10.8768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b="1" kern="0">
                          <a:effectLst/>
                          <a:latin typeface="Verdana"/>
                          <a:ea typeface="宋体"/>
                          <a:cs typeface="Verdana"/>
                        </a:rPr>
                        <a:t>AR 4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>
                          <a:effectLst/>
                          <a:latin typeface="Verdana"/>
                          <a:ea typeface="宋体"/>
                          <a:cs typeface="Verdana"/>
                        </a:rPr>
                        <a:t>-11.2076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>
                          <a:effectLst/>
                          <a:latin typeface="Verdana"/>
                          <a:ea typeface="宋体"/>
                          <a:cs typeface="Verdana"/>
                        </a:rPr>
                        <a:t>-11.1183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>
                          <a:effectLst/>
                          <a:latin typeface="Verdana"/>
                          <a:ea typeface="宋体"/>
                          <a:cs typeface="Verdana"/>
                        </a:rPr>
                        <a:t>-11.0278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-10.9422</a:t>
                      </a:r>
                      <a:endParaRPr lang="en-US" sz="15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>
                          <a:effectLst/>
                          <a:latin typeface="Verdana"/>
                          <a:ea typeface="宋体"/>
                          <a:cs typeface="Verdana"/>
                        </a:rPr>
                        <a:t>-10.8711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-10.7915</a:t>
                      </a:r>
                      <a:endParaRPr lang="en-US" sz="15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b="1" kern="0">
                          <a:effectLst/>
                          <a:latin typeface="Verdana"/>
                          <a:ea typeface="宋体"/>
                          <a:cs typeface="Verdana"/>
                        </a:rPr>
                        <a:t>AR 5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>
                          <a:effectLst/>
                          <a:latin typeface="Verdana"/>
                          <a:ea typeface="宋体"/>
                          <a:cs typeface="Verdana"/>
                        </a:rPr>
                        <a:t>-11.1263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>
                          <a:effectLst/>
                          <a:latin typeface="Verdana"/>
                          <a:ea typeface="宋体"/>
                          <a:cs typeface="Verdana"/>
                        </a:rPr>
                        <a:t>-11.0406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>
                          <a:effectLst/>
                          <a:latin typeface="Verdana"/>
                          <a:ea typeface="宋体"/>
                          <a:cs typeface="Verdana"/>
                        </a:rPr>
                        <a:t>-10.9702</a:t>
                      </a:r>
                      <a:endParaRPr lang="en-US" sz="15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-10.8817</a:t>
                      </a:r>
                      <a:endParaRPr lang="en-US" sz="15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-10.7933</a:t>
                      </a:r>
                      <a:endParaRPr lang="en-US" sz="15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-10.7231</a:t>
                      </a:r>
                      <a:endParaRPr lang="en-US" sz="15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7584" y="4437112"/>
            <a:ext cx="435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/>
                <a:cs typeface="Verdana"/>
              </a:rPr>
              <a:t>BIC: Bayesian Information Criterion</a:t>
            </a:r>
          </a:p>
          <a:p>
            <a:r>
              <a:rPr lang="en-US" dirty="0" smtClean="0">
                <a:latin typeface="Verdana"/>
                <a:cs typeface="Verdana"/>
              </a:rPr>
              <a:t>BIC = -2log</a:t>
            </a:r>
            <a:r>
              <a:rPr lang="en-US" i="1" dirty="0" smtClean="0">
                <a:latin typeface="Verdana"/>
                <a:cs typeface="Verdana"/>
              </a:rPr>
              <a:t>L</a:t>
            </a:r>
            <a:r>
              <a:rPr lang="en-US" dirty="0" smtClean="0">
                <a:latin typeface="Verdana"/>
                <a:cs typeface="Verdana"/>
              </a:rPr>
              <a:t>+</a:t>
            </a:r>
            <a:r>
              <a:rPr lang="en-US" i="1" dirty="0" smtClean="0">
                <a:latin typeface="Verdana"/>
                <a:cs typeface="Verdana"/>
              </a:rPr>
              <a:t>k</a:t>
            </a:r>
            <a:r>
              <a:rPr lang="en-US" dirty="0" smtClean="0">
                <a:latin typeface="Verdana"/>
                <a:cs typeface="Verdana"/>
              </a:rPr>
              <a:t>log(n)</a:t>
            </a:r>
            <a:endParaRPr lang="en-US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30125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Goodness of Fit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802167"/>
              </p:ext>
            </p:extLst>
          </p:nvPr>
        </p:nvGraphicFramePr>
        <p:xfrm>
          <a:off x="179512" y="2564904"/>
          <a:ext cx="8790800" cy="240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397"/>
                <a:gridCol w="923021"/>
                <a:gridCol w="492277"/>
                <a:gridCol w="1246079"/>
                <a:gridCol w="917171"/>
                <a:gridCol w="917171"/>
                <a:gridCol w="917171"/>
                <a:gridCol w="917171"/>
                <a:gridCol w="917171"/>
                <a:gridCol w="917171"/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Autocorrelation Check of Residuals</a:t>
                      </a:r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To Lag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ChiSq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DF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Pr</a:t>
                      </a:r>
                      <a:r>
                        <a:rPr lang="en-US" sz="1500" dirty="0" smtClean="0"/>
                        <a:t>&gt;</a:t>
                      </a:r>
                      <a:r>
                        <a:rPr lang="en-US" sz="1500" dirty="0" err="1" smtClean="0"/>
                        <a:t>ChiSq</a:t>
                      </a:r>
                      <a:endParaRPr lang="en-US" sz="15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Autocorrelation</a:t>
                      </a:r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smtClean="0"/>
                        <a:t>6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/>
                        <a:t>1.11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/>
                        <a:t>5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0.9532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-0.072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-0.139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0.004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-0.008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0.008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-0.005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smtClean="0"/>
                        <a:t>12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/>
                        <a:t>3.26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/>
                        <a:t>11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0.9868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-0.026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0.062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-0.089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-0.105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-0.120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-0.008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smtClean="0"/>
                        <a:t>18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/>
                        <a:t>4.65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/>
                        <a:t>17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0.9868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0.044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0.050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-0.059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0.092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0.057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0.022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smtClean="0"/>
                        <a:t>24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/>
                        <a:t>9.89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/>
                        <a:t>23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0.9919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-0.096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-0.155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0.092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0.051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0.040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-0.114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188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42073"/>
              </p:ext>
            </p:extLst>
          </p:nvPr>
        </p:nvGraphicFramePr>
        <p:xfrm>
          <a:off x="457200" y="981075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940768"/>
                <a:gridCol w="802432"/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Conditional</a:t>
                      </a:r>
                      <a:r>
                        <a:rPr lang="en-US" baseline="0" dirty="0" smtClean="0"/>
                        <a:t> Least Square Estimation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Std.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Approx. </a:t>
                      </a:r>
                      <a:r>
                        <a:rPr lang="en-US" dirty="0" err="1" smtClean="0"/>
                        <a:t>Pr</a:t>
                      </a:r>
                      <a:r>
                        <a:rPr lang="en-US" dirty="0" smtClean="0"/>
                        <a:t>&gt;|t|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</a:t>
                      </a:r>
                      <a:r>
                        <a:rPr lang="en-US" baseline="0" dirty="0" smtClean="0"/>
                        <a:t>1,1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-0.50473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0.13710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5576" y="2708920"/>
            <a:ext cx="6085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C3A8E"/>
                </a:solidFill>
                <a:latin typeface="Verdana"/>
                <a:cs typeface="Verdana"/>
              </a:rPr>
              <a:t>The Final ARIMA Model is </a:t>
            </a:r>
            <a:r>
              <a:rPr lang="en-US" i="1" dirty="0" smtClean="0">
                <a:solidFill>
                  <a:srgbClr val="1C3A8E"/>
                </a:solidFill>
                <a:latin typeface="Verdana"/>
                <a:cs typeface="Verdana"/>
              </a:rPr>
              <a:t>(1+0.50473B)(1-B)</a:t>
            </a:r>
            <a:r>
              <a:rPr lang="en-US" i="1" dirty="0" err="1" smtClean="0">
                <a:solidFill>
                  <a:srgbClr val="1C3A8E"/>
                </a:solidFill>
                <a:latin typeface="Verdana"/>
                <a:cs typeface="Verdana"/>
              </a:rPr>
              <a:t>X</a:t>
            </a:r>
            <a:r>
              <a:rPr lang="en-US" i="1" baseline="-25000" dirty="0" err="1" smtClean="0">
                <a:solidFill>
                  <a:srgbClr val="1C3A8E"/>
                </a:solidFill>
                <a:latin typeface="Verdana"/>
                <a:cs typeface="Verdana"/>
              </a:rPr>
              <a:t>t</a:t>
            </a:r>
            <a:r>
              <a:rPr lang="en-US" i="1" dirty="0" smtClean="0">
                <a:solidFill>
                  <a:srgbClr val="1C3A8E"/>
                </a:solidFill>
                <a:latin typeface="Verdana"/>
                <a:cs typeface="Verdana"/>
              </a:rPr>
              <a:t>=a</a:t>
            </a:r>
            <a:r>
              <a:rPr lang="en-US" i="1" baseline="-25000" dirty="0" smtClean="0">
                <a:solidFill>
                  <a:srgbClr val="1C3A8E"/>
                </a:solidFill>
                <a:latin typeface="Verdana"/>
                <a:cs typeface="Verdana"/>
              </a:rPr>
              <a:t>t</a:t>
            </a:r>
            <a:endParaRPr lang="en-US" i="1" dirty="0">
              <a:solidFill>
                <a:srgbClr val="1C3A8E"/>
              </a:solidFill>
              <a:latin typeface="Verdana"/>
              <a:cs typeface="Verdana"/>
            </a:endParaRPr>
          </a:p>
          <a:p>
            <a:r>
              <a:rPr lang="en-US" dirty="0" smtClean="0">
                <a:solidFill>
                  <a:srgbClr val="1C3A8E"/>
                </a:solidFill>
                <a:latin typeface="Verdana"/>
                <a:cs typeface="Verdana"/>
              </a:rPr>
              <a:t>Or Alternatively </a:t>
            </a:r>
            <a:r>
              <a:rPr lang="en-US" i="1" dirty="0" err="1" smtClean="0">
                <a:solidFill>
                  <a:srgbClr val="1C3A8E"/>
                </a:solidFill>
                <a:latin typeface="Verdana"/>
                <a:cs typeface="Verdana"/>
              </a:rPr>
              <a:t>X</a:t>
            </a:r>
            <a:r>
              <a:rPr lang="en-US" i="1" baseline="-25000" dirty="0" err="1" smtClean="0">
                <a:solidFill>
                  <a:srgbClr val="1C3A8E"/>
                </a:solidFill>
                <a:latin typeface="Verdana"/>
                <a:cs typeface="Verdana"/>
              </a:rPr>
              <a:t>t</a:t>
            </a:r>
            <a:r>
              <a:rPr lang="en-US" i="1" dirty="0" smtClean="0">
                <a:solidFill>
                  <a:srgbClr val="1C3A8E"/>
                </a:solidFill>
                <a:latin typeface="Verdana"/>
                <a:cs typeface="Verdana"/>
              </a:rPr>
              <a:t>=0.49527X</a:t>
            </a:r>
            <a:r>
              <a:rPr lang="en-US" i="1" baseline="-25000" dirty="0" smtClean="0">
                <a:solidFill>
                  <a:srgbClr val="1C3A8E"/>
                </a:solidFill>
                <a:latin typeface="Verdana"/>
                <a:cs typeface="Verdana"/>
              </a:rPr>
              <a:t>t-1</a:t>
            </a:r>
            <a:r>
              <a:rPr lang="en-US" i="1" dirty="0" smtClean="0">
                <a:solidFill>
                  <a:srgbClr val="1C3A8E"/>
                </a:solidFill>
                <a:latin typeface="Verdana"/>
                <a:cs typeface="Verdana"/>
              </a:rPr>
              <a:t>+0.50473X</a:t>
            </a:r>
            <a:r>
              <a:rPr lang="en-US" i="1" baseline="-25000" dirty="0" smtClean="0">
                <a:solidFill>
                  <a:srgbClr val="1C3A8E"/>
                </a:solidFill>
                <a:latin typeface="Verdana"/>
                <a:cs typeface="Verdana"/>
              </a:rPr>
              <a:t>t-2</a:t>
            </a:r>
            <a:r>
              <a:rPr lang="en-US" i="1" dirty="0" smtClean="0">
                <a:solidFill>
                  <a:srgbClr val="1C3A8E"/>
                </a:solidFill>
                <a:latin typeface="Verdana"/>
                <a:cs typeface="Verdana"/>
              </a:rPr>
              <a:t>+a</a:t>
            </a:r>
            <a:r>
              <a:rPr lang="en-US" i="1" baseline="-25000" dirty="0" smtClean="0">
                <a:solidFill>
                  <a:srgbClr val="1C3A8E"/>
                </a:solidFill>
                <a:latin typeface="Verdana"/>
                <a:cs typeface="Verdana"/>
              </a:rPr>
              <a:t>t</a:t>
            </a:r>
            <a:endParaRPr lang="en-US" i="1" dirty="0" smtClean="0">
              <a:solidFill>
                <a:srgbClr val="1C3A8E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84510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603027"/>
              </p:ext>
            </p:extLst>
          </p:nvPr>
        </p:nvGraphicFramePr>
        <p:xfrm>
          <a:off x="467544" y="2132856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 Error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95% Confidence Limit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Jan. 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-0.0089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Feb. 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Mar. 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Apr. 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-0.0133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May. 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-0.0145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0.0176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Jun.</a:t>
                      </a:r>
                      <a:r>
                        <a:rPr lang="en-US" baseline="0" dirty="0" smtClean="0"/>
                        <a:t> 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-0.0155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0.0183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817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835434"/>
              </p:ext>
            </p:extLst>
          </p:nvPr>
        </p:nvGraphicFramePr>
        <p:xfrm>
          <a:off x="-3198" y="836712"/>
          <a:ext cx="9147197" cy="576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36096" y="1916832"/>
            <a:ext cx="220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95% CI Upper Bound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56176" y="3429000"/>
            <a:ext cx="158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Forecast Series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60232" y="4581128"/>
            <a:ext cx="142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76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Forecast results were reasonably good, however data transformation allows little practical interpretation of model.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Financial and economic data often encounter problems when assuming linear relations between variables.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Alternative model: Hidden Markov Model (HMM)</a:t>
            </a: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24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19250" y="3792538"/>
            <a:ext cx="5902325" cy="306387"/>
          </a:xfrm>
          <a:gradFill>
            <a:gsLst>
              <a:gs pos="0">
                <a:srgbClr val="1F4269"/>
              </a:gs>
              <a:gs pos="50000">
                <a:schemeClr val="accent1"/>
              </a:gs>
              <a:gs pos="100000">
                <a:srgbClr val="1F4269"/>
              </a:gs>
            </a:gsLst>
          </a:gradFill>
        </p:spPr>
        <p:txBody>
          <a:bodyPr/>
          <a:lstStyle/>
          <a:p>
            <a:pPr>
              <a:lnSpc>
                <a:spcPct val="90000"/>
              </a:lnSpc>
            </a:pPr>
            <a:endParaRPr lang="en-US" altLang="ko-KR" sz="1400" dirty="0">
              <a:ea typeface="굴림" charset="0"/>
              <a:cs typeface="굴림" charset="0"/>
            </a:endParaRPr>
          </a:p>
        </p:txBody>
      </p:sp>
      <p:sp>
        <p:nvSpPr>
          <p:cNvPr id="73731" name="WordArt 3"/>
          <p:cNvSpPr>
            <a:spLocks noChangeArrowheads="1" noChangeShapeType="1" noTextEdit="1"/>
          </p:cNvSpPr>
          <p:nvPr/>
        </p:nvSpPr>
        <p:spPr bwMode="gray">
          <a:xfrm>
            <a:off x="1619250" y="2708275"/>
            <a:ext cx="5759450" cy="863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blurRad="63500"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</a:rPr>
              <a:t>Thank You 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AutoShape 2"/>
          <p:cNvSpPr>
            <a:spLocks noChangeArrowheads="1"/>
          </p:cNvSpPr>
          <p:nvPr/>
        </p:nvSpPr>
        <p:spPr bwMode="gray">
          <a:xfrm>
            <a:off x="2085975" y="2276475"/>
            <a:ext cx="5473700" cy="3603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3" name="AutoShape 3"/>
          <p:cNvSpPr>
            <a:spLocks noChangeArrowheads="1"/>
          </p:cNvSpPr>
          <p:nvPr/>
        </p:nvSpPr>
        <p:spPr bwMode="gray">
          <a:xfrm>
            <a:off x="2100263" y="3133725"/>
            <a:ext cx="5473700" cy="3603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4" name="AutoShape 4"/>
          <p:cNvSpPr>
            <a:spLocks noChangeArrowheads="1"/>
          </p:cNvSpPr>
          <p:nvPr/>
        </p:nvSpPr>
        <p:spPr bwMode="gray">
          <a:xfrm>
            <a:off x="2085975" y="3984625"/>
            <a:ext cx="5473700" cy="3603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AutoShape 5"/>
          <p:cNvSpPr>
            <a:spLocks noChangeArrowheads="1"/>
          </p:cNvSpPr>
          <p:nvPr/>
        </p:nvSpPr>
        <p:spPr bwMode="gray">
          <a:xfrm>
            <a:off x="2085975" y="4862513"/>
            <a:ext cx="5473700" cy="360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Contents</a:t>
            </a:r>
          </a:p>
        </p:txBody>
      </p:sp>
      <p:sp>
        <p:nvSpPr>
          <p:cNvPr id="56327" name="AutoShape 7"/>
          <p:cNvSpPr>
            <a:spLocks noChangeArrowheads="1"/>
          </p:cNvSpPr>
          <p:nvPr/>
        </p:nvSpPr>
        <p:spPr bwMode="gray">
          <a:xfrm>
            <a:off x="2397125" y="2216150"/>
            <a:ext cx="5095875" cy="466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/>
            <a:r>
              <a:rPr kumimoji="1" lang="en-US" altLang="ko-KR" sz="2000" b="1" dirty="0" smtClean="0">
                <a:solidFill>
                  <a:srgbClr val="FFFFFF"/>
                </a:solidFill>
                <a:latin typeface="Arial" charset="0"/>
                <a:ea typeface="굴림" charset="0"/>
                <a:cs typeface="굴림" charset="0"/>
              </a:rPr>
              <a:t>The Data Set</a:t>
            </a:r>
            <a:endParaRPr kumimoji="1" lang="en-US" altLang="ko-KR" sz="2000" b="1" dirty="0">
              <a:solidFill>
                <a:srgbClr val="FFFFFF"/>
              </a:solidFill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56328" name="AutoShape 8"/>
          <p:cNvSpPr>
            <a:spLocks noChangeArrowheads="1"/>
          </p:cNvSpPr>
          <p:nvPr/>
        </p:nvSpPr>
        <p:spPr bwMode="gray">
          <a:xfrm>
            <a:off x="2417763" y="3067050"/>
            <a:ext cx="5095875" cy="466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/>
            <a:r>
              <a:rPr kumimoji="1" lang="en-US" altLang="ko-KR" sz="2000" b="1" dirty="0" smtClean="0">
                <a:solidFill>
                  <a:srgbClr val="FFFFFF"/>
                </a:solidFill>
                <a:latin typeface="Arial" charset="0"/>
                <a:ea typeface="굴림" charset="0"/>
                <a:cs typeface="굴림" charset="0"/>
              </a:rPr>
              <a:t>Model Fit</a:t>
            </a:r>
            <a:endParaRPr kumimoji="1" lang="en-US" altLang="ko-KR" sz="2000" b="1" dirty="0">
              <a:solidFill>
                <a:srgbClr val="FFFFFF"/>
              </a:solidFill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56329" name="AutoShape 9"/>
          <p:cNvSpPr>
            <a:spLocks noChangeArrowheads="1"/>
          </p:cNvSpPr>
          <p:nvPr/>
        </p:nvSpPr>
        <p:spPr bwMode="gray">
          <a:xfrm>
            <a:off x="2408238" y="3925888"/>
            <a:ext cx="5095875" cy="466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/>
            <a:r>
              <a:rPr kumimoji="1" lang="en-US" altLang="ko-KR" sz="2000" b="1" dirty="0" smtClean="0">
                <a:solidFill>
                  <a:srgbClr val="FFFFFF"/>
                </a:solidFill>
                <a:latin typeface="Arial" charset="0"/>
                <a:ea typeface="굴림" charset="0"/>
                <a:cs typeface="굴림" charset="0"/>
              </a:rPr>
              <a:t>Forecast</a:t>
            </a:r>
            <a:endParaRPr kumimoji="1" lang="en-US" altLang="ko-KR" sz="2000" b="1" dirty="0">
              <a:solidFill>
                <a:srgbClr val="FFFFFF"/>
              </a:solidFill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56330" name="AutoShape 10"/>
          <p:cNvSpPr>
            <a:spLocks noChangeArrowheads="1"/>
          </p:cNvSpPr>
          <p:nvPr/>
        </p:nvSpPr>
        <p:spPr bwMode="gray">
          <a:xfrm>
            <a:off x="2484438" y="4797425"/>
            <a:ext cx="5095875" cy="466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>
                        <a:gamma/>
                        <a:shade val="46275"/>
                        <a:invGamma/>
                      </a:schemeClr>
                    </a:gs>
                    <a:gs pos="50000">
                      <a:schemeClr val="tx1"/>
                    </a:gs>
                    <a:gs pos="100000">
                      <a:schemeClr val="tx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/>
            <a:r>
              <a:rPr kumimoji="1" lang="en-US" altLang="ko-KR" sz="2000" b="1" dirty="0" smtClean="0">
                <a:solidFill>
                  <a:srgbClr val="FFFFFF"/>
                </a:solidFill>
                <a:latin typeface="Arial" charset="0"/>
                <a:ea typeface="굴림" charset="0"/>
                <a:cs typeface="굴림" charset="0"/>
              </a:rPr>
              <a:t>Concluding Remarks</a:t>
            </a:r>
            <a:endParaRPr kumimoji="1" lang="en-US" altLang="ko-KR" sz="2000" b="1" dirty="0">
              <a:solidFill>
                <a:srgbClr val="FFFFFF"/>
              </a:solidFill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56331" name="AutoShape 11"/>
          <p:cNvSpPr>
            <a:spLocks noChangeArrowheads="1"/>
          </p:cNvSpPr>
          <p:nvPr/>
        </p:nvSpPr>
        <p:spPr bwMode="gray">
          <a:xfrm>
            <a:off x="1646238" y="2076450"/>
            <a:ext cx="685800" cy="685800"/>
          </a:xfrm>
          <a:prstGeom prst="diamond">
            <a:avLst/>
          </a:prstGeom>
          <a:solidFill>
            <a:schemeClr val="hlink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3500" sy="50000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2400" b="1">
                <a:solidFill>
                  <a:srgbClr val="FFFFFF"/>
                </a:solidFill>
                <a:latin typeface="Arial" charset="0"/>
                <a:ea typeface="굴림" charset="0"/>
                <a:cs typeface="굴림" charset="0"/>
              </a:rPr>
              <a:t>1</a:t>
            </a:r>
          </a:p>
        </p:txBody>
      </p:sp>
      <p:sp>
        <p:nvSpPr>
          <p:cNvPr id="56332" name="AutoShape 12"/>
          <p:cNvSpPr>
            <a:spLocks noChangeArrowheads="1"/>
          </p:cNvSpPr>
          <p:nvPr/>
        </p:nvSpPr>
        <p:spPr bwMode="gray">
          <a:xfrm>
            <a:off x="1646238" y="2914650"/>
            <a:ext cx="685800" cy="685800"/>
          </a:xfrm>
          <a:prstGeom prst="diamond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3500" sy="50000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2400" b="1">
                <a:solidFill>
                  <a:srgbClr val="FFFFFF"/>
                </a:solidFill>
                <a:latin typeface="Arial" charset="0"/>
                <a:ea typeface="굴림" charset="0"/>
                <a:cs typeface="굴림" charset="0"/>
              </a:rPr>
              <a:t>2</a:t>
            </a:r>
          </a:p>
        </p:txBody>
      </p:sp>
      <p:sp>
        <p:nvSpPr>
          <p:cNvPr id="56333" name="AutoShape 13"/>
          <p:cNvSpPr>
            <a:spLocks noChangeArrowheads="1"/>
          </p:cNvSpPr>
          <p:nvPr/>
        </p:nvSpPr>
        <p:spPr bwMode="gray">
          <a:xfrm>
            <a:off x="1646238" y="3829050"/>
            <a:ext cx="685800" cy="685800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3500" sy="50000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2400" b="1">
                <a:solidFill>
                  <a:srgbClr val="FFFFFF"/>
                </a:solidFill>
                <a:latin typeface="Arial" charset="0"/>
                <a:ea typeface="굴림" charset="0"/>
                <a:cs typeface="굴림" charset="0"/>
              </a:rPr>
              <a:t>3</a:t>
            </a:r>
          </a:p>
        </p:txBody>
      </p:sp>
      <p:sp>
        <p:nvSpPr>
          <p:cNvPr id="56334" name="AutoShape 14"/>
          <p:cNvSpPr>
            <a:spLocks noChangeArrowheads="1"/>
          </p:cNvSpPr>
          <p:nvPr/>
        </p:nvSpPr>
        <p:spPr bwMode="gray">
          <a:xfrm>
            <a:off x="1646238" y="4667250"/>
            <a:ext cx="685800" cy="685800"/>
          </a:xfrm>
          <a:prstGeom prst="diamond">
            <a:avLst/>
          </a:prstGeom>
          <a:solidFill>
            <a:schemeClr val="folHlink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3500" sy="50000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2400" b="1">
                <a:solidFill>
                  <a:srgbClr val="FFFFFF"/>
                </a:solidFill>
                <a:latin typeface="Arial" charset="0"/>
                <a:ea typeface="굴림" charset="0"/>
                <a:cs typeface="굴림" charset="0"/>
              </a:rPr>
              <a:t>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The monthly average exchange rate of the Chinese Yuan (CNY) per U.S. Dollar (USD) from July 2005 to December 2008. (Data Source: National Statistics Bureau, PRC)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Prior to July 2005, the CNY was pegged to the USD at 8.11 per USD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Since July 2005, CNY was allowed to float in a certain margin in reference to a basket of world currencies.</a:t>
            </a:r>
          </a:p>
        </p:txBody>
      </p:sp>
    </p:spTree>
    <p:extLst>
      <p:ext uri="{BB962C8B-B14F-4D97-AF65-F5344CB8AC3E}">
        <p14:creationId xmlns:p14="http://schemas.microsoft.com/office/powerpoint/2010/main" val="3126720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8094298"/>
              </p:ext>
            </p:extLst>
          </p:nvPr>
        </p:nvGraphicFramePr>
        <p:xfrm>
          <a:off x="0" y="908720"/>
          <a:ext cx="9144000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5399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1C3A8E"/>
                </a:solidFill>
              </a:rPr>
              <a:t>Presence of downward trend, clearly </a:t>
            </a:r>
            <a:r>
              <a:rPr lang="en-US" b="0" dirty="0" err="1" smtClean="0">
                <a:solidFill>
                  <a:srgbClr val="1C3A8E"/>
                </a:solidFill>
              </a:rPr>
              <a:t>nonstationary</a:t>
            </a:r>
            <a:r>
              <a:rPr lang="en-US" b="0" dirty="0" smtClean="0">
                <a:solidFill>
                  <a:srgbClr val="1C3A8E"/>
                </a:solidFill>
              </a:rPr>
              <a:t> series</a:t>
            </a:r>
          </a:p>
          <a:p>
            <a:r>
              <a:rPr lang="en-US" b="0" dirty="0" smtClean="0">
                <a:solidFill>
                  <a:srgbClr val="1C3A8E"/>
                </a:solidFill>
              </a:rPr>
              <a:t>We denote the original series by </a:t>
            </a:r>
            <a:r>
              <a:rPr lang="en-US" b="0" i="1" dirty="0" err="1" smtClean="0">
                <a:solidFill>
                  <a:srgbClr val="1C3A8E"/>
                </a:solidFill>
              </a:rPr>
              <a:t>Y</a:t>
            </a:r>
            <a:r>
              <a:rPr lang="en-US" b="0" i="1" baseline="-25000" dirty="0" err="1" smtClean="0">
                <a:solidFill>
                  <a:srgbClr val="1C3A8E"/>
                </a:solidFill>
              </a:rPr>
              <a:t>t</a:t>
            </a:r>
            <a:r>
              <a:rPr lang="en-US" b="0" i="1" baseline="-25000" dirty="0" smtClean="0">
                <a:solidFill>
                  <a:srgbClr val="1C3A8E"/>
                </a:solidFill>
              </a:rPr>
              <a:t> </a:t>
            </a:r>
            <a:r>
              <a:rPr lang="en-US" b="0" dirty="0" smtClean="0">
                <a:solidFill>
                  <a:srgbClr val="1C3A8E"/>
                </a:solidFill>
              </a:rPr>
              <a:t>and apply the following variance stabilizing and trend elimination transform: </a:t>
            </a:r>
            <a:r>
              <a:rPr lang="en-US" b="0" i="1" dirty="0" err="1" smtClean="0">
                <a:solidFill>
                  <a:srgbClr val="1C3A8E"/>
                </a:solidFill>
              </a:rPr>
              <a:t>X</a:t>
            </a:r>
            <a:r>
              <a:rPr lang="en-US" b="0" i="1" baseline="-25000" dirty="0" err="1" smtClean="0">
                <a:solidFill>
                  <a:srgbClr val="1C3A8E"/>
                </a:solidFill>
              </a:rPr>
              <a:t>t</a:t>
            </a:r>
            <a:r>
              <a:rPr lang="en-US" b="0" i="1" dirty="0" smtClean="0">
                <a:solidFill>
                  <a:srgbClr val="1C3A8E"/>
                </a:solidFill>
              </a:rPr>
              <a:t>=log(Y</a:t>
            </a:r>
            <a:r>
              <a:rPr lang="en-US" b="0" i="1" baseline="-25000" dirty="0" smtClean="0">
                <a:solidFill>
                  <a:srgbClr val="1C3A8E"/>
                </a:solidFill>
              </a:rPr>
              <a:t>t-1</a:t>
            </a:r>
            <a:r>
              <a:rPr lang="en-US" b="0" i="1" dirty="0" smtClean="0">
                <a:solidFill>
                  <a:srgbClr val="1C3A8E"/>
                </a:solidFill>
              </a:rPr>
              <a:t>)-log(</a:t>
            </a:r>
            <a:r>
              <a:rPr lang="en-US" b="0" i="1" dirty="0" err="1" smtClean="0">
                <a:solidFill>
                  <a:srgbClr val="1C3A8E"/>
                </a:solidFill>
              </a:rPr>
              <a:t>Y</a:t>
            </a:r>
            <a:r>
              <a:rPr lang="en-US" b="0" i="1" baseline="-25000" dirty="0" err="1" smtClean="0">
                <a:solidFill>
                  <a:srgbClr val="1C3A8E"/>
                </a:solidFill>
              </a:rPr>
              <a:t>t</a:t>
            </a:r>
            <a:r>
              <a:rPr lang="en-US" b="0" i="1" dirty="0" smtClean="0">
                <a:solidFill>
                  <a:srgbClr val="1C3A8E"/>
                </a:solidFill>
              </a:rPr>
              <a:t>)</a:t>
            </a:r>
          </a:p>
          <a:p>
            <a:endParaRPr lang="en-US" b="0" dirty="0" smtClean="0">
              <a:solidFill>
                <a:srgbClr val="1C3A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82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of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t</a:t>
            </a:r>
            <a:endParaRPr lang="en-US" i="1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9461406"/>
              </p:ext>
            </p:extLst>
          </p:nvPr>
        </p:nvGraphicFramePr>
        <p:xfrm>
          <a:off x="0" y="1124744"/>
          <a:ext cx="9144000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764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an ARIMA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1C3A8E"/>
                </a:solidFill>
              </a:rPr>
              <a:t>Procedures for Fitting an ARIMA Model</a:t>
            </a:r>
            <a:endParaRPr lang="en-US" b="0" dirty="0">
              <a:solidFill>
                <a:srgbClr val="1C3A8E"/>
              </a:solidFill>
            </a:endParaRPr>
          </a:p>
        </p:txBody>
      </p:sp>
      <p:pic>
        <p:nvPicPr>
          <p:cNvPr id="4" name="Picture 3" descr="Untitled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56792"/>
            <a:ext cx="5760640" cy="455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1C3A8E"/>
                </a:solidFill>
              </a:rPr>
              <a:t>Since </a:t>
            </a:r>
            <a:r>
              <a:rPr lang="en-US" b="0" i="1" dirty="0" err="1" smtClean="0">
                <a:solidFill>
                  <a:srgbClr val="1C3A8E"/>
                </a:solidFill>
              </a:rPr>
              <a:t>X</a:t>
            </a:r>
            <a:r>
              <a:rPr lang="en-US" b="0" i="1" baseline="-25000" dirty="0" err="1" smtClean="0">
                <a:solidFill>
                  <a:srgbClr val="1C3A8E"/>
                </a:solidFill>
              </a:rPr>
              <a:t>t</a:t>
            </a:r>
            <a:r>
              <a:rPr lang="en-US" b="0" dirty="0" smtClean="0">
                <a:solidFill>
                  <a:srgbClr val="1C3A8E"/>
                </a:solidFill>
              </a:rPr>
              <a:t> is clearly not stationary, we apply first-order differencing to the series and denote the new series by </a:t>
            </a:r>
            <a:r>
              <a:rPr lang="en-US" b="0" i="1" dirty="0" err="1" smtClean="0">
                <a:solidFill>
                  <a:srgbClr val="1C3A8E"/>
                </a:solidFill>
              </a:rPr>
              <a:t>diffX</a:t>
            </a:r>
            <a:r>
              <a:rPr lang="en-US" b="0" i="1" baseline="-25000" dirty="0" err="1" smtClean="0">
                <a:solidFill>
                  <a:srgbClr val="1C3A8E"/>
                </a:solidFill>
              </a:rPr>
              <a:t>t</a:t>
            </a:r>
            <a:endParaRPr lang="en-US" b="0" i="1" baseline="-25000" dirty="0" smtClean="0">
              <a:solidFill>
                <a:srgbClr val="1C3A8E"/>
              </a:solidFill>
            </a:endParaRPr>
          </a:p>
          <a:p>
            <a:endParaRPr lang="en-US" b="0" dirty="0">
              <a:solidFill>
                <a:srgbClr val="1C3A8E"/>
              </a:solidFill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4583915"/>
              </p:ext>
            </p:extLst>
          </p:nvPr>
        </p:nvGraphicFramePr>
        <p:xfrm>
          <a:off x="899592" y="2492896"/>
          <a:ext cx="7056784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133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ACF Plot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469871"/>
              </p:ext>
            </p:extLst>
          </p:nvPr>
        </p:nvGraphicFramePr>
        <p:xfrm>
          <a:off x="457200" y="981075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400"/>
                <a:gridCol w="1512168"/>
                <a:gridCol w="1152128"/>
                <a:gridCol w="3744416"/>
                <a:gridCol w="1306488"/>
              </a:tblGrid>
              <a:tr h="370840">
                <a:tc gridSpan="5"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1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Autocorrelations</a:t>
                      </a:r>
                      <a:r>
                        <a:rPr lang="en-US" sz="1200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 </a:t>
                      </a:r>
                      <a:endParaRPr lang="en-US" sz="12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1" kern="0">
                          <a:effectLst/>
                          <a:latin typeface="Verdana"/>
                          <a:ea typeface="宋体"/>
                          <a:cs typeface="Verdana"/>
                        </a:rPr>
                        <a:t>Lag</a:t>
                      </a:r>
                      <a:endParaRPr lang="en-US" sz="12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1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Covariance</a:t>
                      </a:r>
                      <a:endParaRPr lang="en-US" sz="12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1" kern="0">
                          <a:effectLst/>
                          <a:latin typeface="Verdana"/>
                          <a:ea typeface="宋体"/>
                          <a:cs typeface="Verdana"/>
                        </a:rPr>
                        <a:t>Correlation</a:t>
                      </a:r>
                      <a:endParaRPr lang="en-US" sz="12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1" kern="0">
                          <a:effectLst/>
                          <a:latin typeface="Verdana"/>
                          <a:ea typeface="宋体"/>
                          <a:cs typeface="Verdana"/>
                        </a:rPr>
                        <a:t>-1 9 8 7 6 5 4 3 2 1 0 1 2 3 4 5 6 7 8 9 1</a:t>
                      </a:r>
                      <a:endParaRPr lang="en-US" sz="12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1" kern="0">
                          <a:effectLst/>
                          <a:latin typeface="Verdana"/>
                          <a:ea typeface="宋体"/>
                          <a:cs typeface="Verdana"/>
                        </a:rPr>
                        <a:t>Std Error</a:t>
                      </a:r>
                      <a:endParaRPr lang="en-US" sz="12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1" kern="0">
                          <a:effectLst/>
                          <a:latin typeface="Verdana"/>
                          <a:ea typeface="宋体"/>
                          <a:cs typeface="Verdana"/>
                        </a:rPr>
                        <a:t>0</a:t>
                      </a:r>
                      <a:endParaRPr lang="en-US" sz="12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kern="0">
                          <a:effectLst/>
                          <a:latin typeface="Verdana"/>
                          <a:ea typeface="宋体"/>
                          <a:cs typeface="Verdana"/>
                        </a:rPr>
                        <a:t>0.00002251</a:t>
                      </a:r>
                      <a:endParaRPr lang="en-US" sz="12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kern="0">
                          <a:effectLst/>
                          <a:latin typeface="Verdana"/>
                          <a:ea typeface="宋体"/>
                          <a:cs typeface="Verdana"/>
                        </a:rPr>
                        <a:t>1.00000</a:t>
                      </a:r>
                      <a:endParaRPr lang="en-US" sz="12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|                </a:t>
                      </a:r>
                      <a:r>
                        <a:rPr lang="en-US" sz="1200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               |</a:t>
                      </a:r>
                      <a:r>
                        <a:rPr lang="en-US" sz="12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**************</a:t>
                      </a:r>
                      <a:r>
                        <a:rPr lang="en-US" sz="1200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***|</a:t>
                      </a:r>
                      <a:endParaRPr lang="en-US" sz="12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kern="0">
                          <a:effectLst/>
                          <a:latin typeface="Verdana"/>
                          <a:ea typeface="宋体"/>
                          <a:cs typeface="Verdana"/>
                        </a:rPr>
                        <a:t>0</a:t>
                      </a:r>
                      <a:endParaRPr lang="en-US" sz="12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1" kern="0">
                          <a:effectLst/>
                          <a:latin typeface="Verdana"/>
                          <a:ea typeface="宋体"/>
                          <a:cs typeface="Verdana"/>
                        </a:rPr>
                        <a:t>1</a:t>
                      </a:r>
                      <a:endParaRPr lang="en-US" sz="12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-0.0000114</a:t>
                      </a:r>
                      <a:endParaRPr lang="en-US" sz="12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kern="0">
                          <a:effectLst/>
                          <a:latin typeface="Verdana"/>
                          <a:ea typeface="宋体"/>
                          <a:cs typeface="Verdana"/>
                        </a:rPr>
                        <a:t>-.50497</a:t>
                      </a:r>
                      <a:endParaRPr lang="en-US" sz="12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| </a:t>
                      </a:r>
                      <a:r>
                        <a:rPr lang="en-US" sz="1200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            *</a:t>
                      </a:r>
                      <a:r>
                        <a:rPr lang="en-US" sz="12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*********</a:t>
                      </a:r>
                      <a:r>
                        <a:rPr lang="en-US" sz="1200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|                               |</a:t>
                      </a:r>
                      <a:endParaRPr lang="en-US" sz="12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kern="0">
                          <a:effectLst/>
                          <a:latin typeface="Verdana"/>
                          <a:ea typeface="宋体"/>
                          <a:cs typeface="Verdana"/>
                        </a:rPr>
                        <a:t>0.156174</a:t>
                      </a:r>
                      <a:endParaRPr lang="en-US" sz="12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1" kern="0">
                          <a:effectLst/>
                          <a:latin typeface="Verdana"/>
                          <a:ea typeface="宋体"/>
                          <a:cs typeface="Verdana"/>
                        </a:rPr>
                        <a:t>2</a:t>
                      </a:r>
                      <a:endParaRPr lang="en-US" sz="12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kern="0">
                          <a:effectLst/>
                          <a:latin typeface="Verdana"/>
                          <a:ea typeface="宋体"/>
                          <a:cs typeface="Verdana"/>
                        </a:rPr>
                        <a:t>3.28635E-6</a:t>
                      </a:r>
                      <a:endParaRPr lang="en-US" sz="12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kern="0">
                          <a:effectLst/>
                          <a:latin typeface="Verdana"/>
                          <a:ea typeface="宋体"/>
                          <a:cs typeface="Verdana"/>
                        </a:rPr>
                        <a:t>0.14598</a:t>
                      </a:r>
                      <a:endParaRPr lang="en-US" sz="12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| </a:t>
                      </a:r>
                      <a:r>
                        <a:rPr lang="en-US" sz="1200" kern="0" baseline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</a:t>
                      </a:r>
                      <a:r>
                        <a:rPr lang="en-US" sz="1200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                             |</a:t>
                      </a:r>
                      <a:r>
                        <a:rPr lang="en-US" sz="12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*** </a:t>
                      </a:r>
                      <a:r>
                        <a:rPr lang="en-US" sz="1200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                       |</a:t>
                      </a:r>
                      <a:endParaRPr lang="en-US" sz="12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kern="0">
                          <a:effectLst/>
                          <a:latin typeface="Verdana"/>
                          <a:ea typeface="宋体"/>
                          <a:cs typeface="Verdana"/>
                        </a:rPr>
                        <a:t>0.191909</a:t>
                      </a:r>
                      <a:endParaRPr lang="en-US" sz="12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1" kern="0">
                          <a:effectLst/>
                          <a:latin typeface="Verdana"/>
                          <a:ea typeface="宋体"/>
                          <a:cs typeface="Verdana"/>
                        </a:rPr>
                        <a:t>3</a:t>
                      </a:r>
                      <a:endParaRPr lang="en-US" sz="12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kern="0">
                          <a:effectLst/>
                          <a:latin typeface="Verdana"/>
                          <a:ea typeface="宋体"/>
                          <a:cs typeface="Verdana"/>
                        </a:rPr>
                        <a:t>-1.4545E-6</a:t>
                      </a:r>
                      <a:endParaRPr lang="en-US" sz="12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kern="0">
                          <a:effectLst/>
                          <a:latin typeface="Verdana"/>
                          <a:ea typeface="宋体"/>
                          <a:cs typeface="Verdana"/>
                        </a:rPr>
                        <a:t>-.06461</a:t>
                      </a:r>
                      <a:endParaRPr lang="en-US" sz="12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| </a:t>
                      </a:r>
                      <a:r>
                        <a:rPr lang="en-US" sz="1200" kern="0" baseline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</a:t>
                      </a:r>
                      <a:r>
                        <a:rPr lang="en-US" sz="1200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                           *|                               |</a:t>
                      </a:r>
                      <a:endParaRPr lang="en-US" sz="12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kern="0">
                          <a:effectLst/>
                          <a:latin typeface="Verdana"/>
                          <a:ea typeface="宋体"/>
                          <a:cs typeface="Verdana"/>
                        </a:rPr>
                        <a:t>0.194599</a:t>
                      </a:r>
                      <a:endParaRPr lang="en-US" sz="12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1" kern="0">
                          <a:effectLst/>
                          <a:latin typeface="Verdana"/>
                          <a:ea typeface="宋体"/>
                          <a:cs typeface="Verdana"/>
                        </a:rPr>
                        <a:t>4</a:t>
                      </a:r>
                      <a:endParaRPr lang="en-US" sz="12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kern="0">
                          <a:effectLst/>
                          <a:latin typeface="Verdana"/>
                          <a:ea typeface="宋体"/>
                          <a:cs typeface="Verdana"/>
                        </a:rPr>
                        <a:t>5.00302E-7</a:t>
                      </a:r>
                      <a:endParaRPr lang="en-US" sz="12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kern="0">
                          <a:effectLst/>
                          <a:latin typeface="Verdana"/>
                          <a:ea typeface="宋体"/>
                          <a:cs typeface="Verdana"/>
                        </a:rPr>
                        <a:t>0.02222</a:t>
                      </a:r>
                      <a:endParaRPr lang="en-US" sz="12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| </a:t>
                      </a:r>
                      <a:r>
                        <a:rPr lang="en-US" sz="1200" kern="0" baseline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</a:t>
                      </a:r>
                      <a:r>
                        <a:rPr lang="en-US" sz="1200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                             |                               |</a:t>
                      </a:r>
                      <a:endParaRPr lang="en-US" sz="12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kern="0">
                          <a:effectLst/>
                          <a:latin typeface="Verdana"/>
                          <a:ea typeface="宋体"/>
                          <a:cs typeface="Verdana"/>
                        </a:rPr>
                        <a:t>0.195122</a:t>
                      </a:r>
                      <a:endParaRPr lang="en-US" sz="12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1" kern="0">
                          <a:effectLst/>
                          <a:latin typeface="Verdana"/>
                          <a:ea typeface="宋体"/>
                          <a:cs typeface="Verdana"/>
                        </a:rPr>
                        <a:t>5</a:t>
                      </a:r>
                      <a:endParaRPr lang="en-US" sz="12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kern="0">
                          <a:effectLst/>
                          <a:latin typeface="Verdana"/>
                          <a:ea typeface="宋体"/>
                          <a:cs typeface="Verdana"/>
                        </a:rPr>
                        <a:t>-4.7754E-8</a:t>
                      </a:r>
                      <a:endParaRPr lang="en-US" sz="12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kern="0">
                          <a:effectLst/>
                          <a:latin typeface="Verdana"/>
                          <a:ea typeface="宋体"/>
                          <a:cs typeface="Verdana"/>
                        </a:rPr>
                        <a:t>-.00212</a:t>
                      </a:r>
                      <a:endParaRPr lang="en-US" sz="12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| </a:t>
                      </a:r>
                      <a:r>
                        <a:rPr lang="en-US" sz="1200" kern="0" baseline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</a:t>
                      </a:r>
                      <a:r>
                        <a:rPr lang="en-US" sz="1200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                             |                               |</a:t>
                      </a:r>
                      <a:endParaRPr lang="en-US" sz="12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kern="0">
                          <a:effectLst/>
                          <a:latin typeface="Verdana"/>
                          <a:ea typeface="宋体"/>
                          <a:cs typeface="Verdana"/>
                        </a:rPr>
                        <a:t>0.195183</a:t>
                      </a:r>
                      <a:endParaRPr lang="en-US" sz="12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1" kern="0">
                          <a:effectLst/>
                          <a:latin typeface="Verdana"/>
                          <a:ea typeface="宋体"/>
                          <a:cs typeface="Verdana"/>
                        </a:rPr>
                        <a:t>6</a:t>
                      </a:r>
                      <a:endParaRPr lang="en-US" sz="12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kern="0">
                          <a:effectLst/>
                          <a:latin typeface="Verdana"/>
                          <a:ea typeface="宋体"/>
                          <a:cs typeface="Verdana"/>
                        </a:rPr>
                        <a:t>6.80187E-7</a:t>
                      </a:r>
                      <a:endParaRPr lang="en-US" sz="12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kern="0">
                          <a:effectLst/>
                          <a:latin typeface="Verdana"/>
                          <a:ea typeface="宋体"/>
                          <a:cs typeface="Verdana"/>
                        </a:rPr>
                        <a:t>0.03021</a:t>
                      </a:r>
                      <a:endParaRPr lang="en-US" sz="12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| </a:t>
                      </a:r>
                      <a:r>
                        <a:rPr lang="en-US" sz="1200" kern="0" baseline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</a:t>
                      </a:r>
                      <a:r>
                        <a:rPr lang="en-US" sz="1200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                             |*                             |</a:t>
                      </a:r>
                      <a:endParaRPr lang="en-US" sz="12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kern="0">
                          <a:effectLst/>
                          <a:latin typeface="Verdana"/>
                          <a:ea typeface="宋体"/>
                          <a:cs typeface="Verdana"/>
                        </a:rPr>
                        <a:t>0.195184</a:t>
                      </a:r>
                      <a:endParaRPr lang="en-US" sz="12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1" kern="0">
                          <a:effectLst/>
                          <a:latin typeface="Verdana"/>
                          <a:ea typeface="宋体"/>
                          <a:cs typeface="Verdana"/>
                        </a:rPr>
                        <a:t>7</a:t>
                      </a:r>
                      <a:endParaRPr lang="en-US" sz="12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kern="0">
                          <a:effectLst/>
                          <a:latin typeface="Verdana"/>
                          <a:ea typeface="宋体"/>
                          <a:cs typeface="Verdana"/>
                        </a:rPr>
                        <a:t>-1.7739E-6</a:t>
                      </a:r>
                      <a:endParaRPr lang="en-US" sz="12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kern="0">
                          <a:effectLst/>
                          <a:latin typeface="Verdana"/>
                          <a:ea typeface="宋体"/>
                          <a:cs typeface="Verdana"/>
                        </a:rPr>
                        <a:t>-.07880</a:t>
                      </a:r>
                      <a:endParaRPr lang="en-US" sz="12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| </a:t>
                      </a:r>
                      <a:r>
                        <a:rPr lang="en-US" sz="1200" kern="0" baseline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</a:t>
                      </a:r>
                      <a:r>
                        <a:rPr lang="en-US" sz="1200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                         *</a:t>
                      </a:r>
                      <a:r>
                        <a:rPr lang="en-US" sz="12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*</a:t>
                      </a:r>
                      <a:r>
                        <a:rPr lang="en-US" sz="1200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|                               |</a:t>
                      </a:r>
                      <a:endParaRPr lang="en-US" sz="12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kern="0">
                          <a:effectLst/>
                          <a:latin typeface="Verdana"/>
                          <a:ea typeface="宋体"/>
                          <a:cs typeface="Verdana"/>
                        </a:rPr>
                        <a:t>0.195298</a:t>
                      </a:r>
                      <a:endParaRPr lang="en-US" sz="12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1" kern="0">
                          <a:effectLst/>
                          <a:latin typeface="Verdana"/>
                          <a:ea typeface="宋体"/>
                          <a:cs typeface="Verdana"/>
                        </a:rPr>
                        <a:t>8</a:t>
                      </a:r>
                      <a:endParaRPr lang="en-US" sz="12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kern="0">
                          <a:effectLst/>
                          <a:latin typeface="Verdana"/>
                          <a:ea typeface="宋体"/>
                          <a:cs typeface="Verdana"/>
                        </a:rPr>
                        <a:t>2.72488E-6</a:t>
                      </a:r>
                      <a:endParaRPr lang="en-US" sz="12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kern="0">
                          <a:effectLst/>
                          <a:latin typeface="Verdana"/>
                          <a:ea typeface="宋体"/>
                          <a:cs typeface="Verdana"/>
                        </a:rPr>
                        <a:t>0.12104</a:t>
                      </a:r>
                      <a:endParaRPr lang="en-US" sz="1200" kern="10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| </a:t>
                      </a:r>
                      <a:r>
                        <a:rPr lang="en-US" sz="1200" kern="0" baseline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</a:t>
                      </a:r>
                      <a:r>
                        <a:rPr lang="en-US" sz="1200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                             |</a:t>
                      </a:r>
                      <a:r>
                        <a:rPr lang="en-US" sz="12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** </a:t>
                      </a:r>
                      <a:r>
                        <a:rPr lang="en-US" sz="1200" kern="0" dirty="0" smtClean="0">
                          <a:effectLst/>
                          <a:latin typeface="Verdana"/>
                          <a:ea typeface="宋体"/>
                          <a:cs typeface="Verdana"/>
                        </a:rPr>
                        <a:t>                          |</a:t>
                      </a:r>
                      <a:endParaRPr lang="en-US" sz="12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kern="0" dirty="0">
                          <a:effectLst/>
                          <a:latin typeface="Verdana"/>
                          <a:ea typeface="宋体"/>
                          <a:cs typeface="Verdana"/>
                        </a:rPr>
                        <a:t>0.196072</a:t>
                      </a:r>
                      <a:endParaRPr lang="en-US" sz="1200" kern="100" dirty="0">
                        <a:effectLst/>
                        <a:latin typeface="Verdana"/>
                        <a:ea typeface="宋体"/>
                        <a:cs typeface="Verdana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162344"/>
      </p:ext>
    </p:extLst>
  </p:cSld>
  <p:clrMapOvr>
    <a:masterClrMapping/>
  </p:clrMapOvr>
</p:sld>
</file>

<file path=ppt/theme/theme1.xml><?xml version="1.0" encoding="utf-8"?>
<a:theme xmlns:a="http://schemas.openxmlformats.org/drawingml/2006/main" name="c005TGp_finance_diagram">
  <a:themeElements>
    <a:clrScheme name="018TGp_medical_deepblue 3">
      <a:dk1>
        <a:srgbClr val="1C3A8E"/>
      </a:dk1>
      <a:lt1>
        <a:srgbClr val="FFFFFF"/>
      </a:lt1>
      <a:dk2>
        <a:srgbClr val="000000"/>
      </a:dk2>
      <a:lt2>
        <a:srgbClr val="DDDDDD"/>
      </a:lt2>
      <a:accent1>
        <a:srgbClr val="438FE3"/>
      </a:accent1>
      <a:accent2>
        <a:srgbClr val="00CC99"/>
      </a:accent2>
      <a:accent3>
        <a:srgbClr val="FFFFFF"/>
      </a:accent3>
      <a:accent4>
        <a:srgbClr val="163078"/>
      </a:accent4>
      <a:accent5>
        <a:srgbClr val="B0C6EF"/>
      </a:accent5>
      <a:accent6>
        <a:srgbClr val="00B98A"/>
      </a:accent6>
      <a:hlink>
        <a:srgbClr val="6666FF"/>
      </a:hlink>
      <a:folHlink>
        <a:srgbClr val="969696"/>
      </a:folHlink>
    </a:clrScheme>
    <a:fontScheme name="018TGp_medical_deepblu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018TGp_medical_deepblue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8TGp_medical_deepblue 2">
        <a:dk1>
          <a:srgbClr val="492189"/>
        </a:dk1>
        <a:lt1>
          <a:srgbClr val="FFFFFF"/>
        </a:lt1>
        <a:dk2>
          <a:srgbClr val="000000"/>
        </a:dk2>
        <a:lt2>
          <a:srgbClr val="DDDDDD"/>
        </a:lt2>
        <a:accent1>
          <a:srgbClr val="824DD9"/>
        </a:accent1>
        <a:accent2>
          <a:srgbClr val="6699FF"/>
        </a:accent2>
        <a:accent3>
          <a:srgbClr val="FFFFFF"/>
        </a:accent3>
        <a:accent4>
          <a:srgbClr val="3D1B74"/>
        </a:accent4>
        <a:accent5>
          <a:srgbClr val="C1B2E9"/>
        </a:accent5>
        <a:accent6>
          <a:srgbClr val="5C8AE7"/>
        </a:accent6>
        <a:hlink>
          <a:srgbClr val="33CC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8TGp_medical_deepblue 3">
        <a:dk1>
          <a:srgbClr val="1C3A8E"/>
        </a:dk1>
        <a:lt1>
          <a:srgbClr val="FFFFFF"/>
        </a:lt1>
        <a:dk2>
          <a:srgbClr val="000000"/>
        </a:dk2>
        <a:lt2>
          <a:srgbClr val="DDDDDD"/>
        </a:lt2>
        <a:accent1>
          <a:srgbClr val="438FE3"/>
        </a:accent1>
        <a:accent2>
          <a:srgbClr val="00CC99"/>
        </a:accent2>
        <a:accent3>
          <a:srgbClr val="FFFFFF"/>
        </a:accent3>
        <a:accent4>
          <a:srgbClr val="163078"/>
        </a:accent4>
        <a:accent5>
          <a:srgbClr val="B0C6EF"/>
        </a:accent5>
        <a:accent6>
          <a:srgbClr val="00B98A"/>
        </a:accent6>
        <a:hlink>
          <a:srgbClr val="6666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c005TGp_finance_diagram.pot</Template>
  <TotalTime>541</TotalTime>
  <Words>873</Words>
  <Application>Microsoft Macintosh PowerPoint</Application>
  <PresentationFormat>On-screen Show (4:3)</PresentationFormat>
  <Paragraphs>288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Verdana</vt:lpstr>
      <vt:lpstr>Times New Roman</vt:lpstr>
      <vt:lpstr>Wingdings</vt:lpstr>
      <vt:lpstr>굴림</vt:lpstr>
      <vt:lpstr>굴림체</vt:lpstr>
      <vt:lpstr>c005TGp_finance_diagram</vt:lpstr>
      <vt:lpstr>Adobe Photoshop Image</vt:lpstr>
      <vt:lpstr>Analysis of CNY Exchange Rates                        -A Time Series Approach</vt:lpstr>
      <vt:lpstr>Contents</vt:lpstr>
      <vt:lpstr>The Data Set</vt:lpstr>
      <vt:lpstr>Data Set</vt:lpstr>
      <vt:lpstr>Transform</vt:lpstr>
      <vt:lpstr>Plot of Xt</vt:lpstr>
      <vt:lpstr>Fitting an ARIMA Model</vt:lpstr>
      <vt:lpstr>Differencing</vt:lpstr>
      <vt:lpstr>ACF Plot</vt:lpstr>
      <vt:lpstr>PACF Plot</vt:lpstr>
      <vt:lpstr>White Noise Test</vt:lpstr>
      <vt:lpstr>Selecting an ARMA Model</vt:lpstr>
      <vt:lpstr>Goodness of Fit</vt:lpstr>
      <vt:lpstr>Parameter Estimation</vt:lpstr>
      <vt:lpstr>Forecast</vt:lpstr>
      <vt:lpstr>Forecast</vt:lpstr>
      <vt:lpstr>Concluding Remarks</vt:lpstr>
      <vt:lpstr>PowerPoint Presentation</vt:lpstr>
    </vt:vector>
  </TitlesOfParts>
  <Company>길드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</dc:creator>
  <cp:lastModifiedBy>Yiming Zhang</cp:lastModifiedBy>
  <cp:revision>30</cp:revision>
  <dcterms:created xsi:type="dcterms:W3CDTF">2003-10-02T08:44:08Z</dcterms:created>
  <dcterms:modified xsi:type="dcterms:W3CDTF">2013-05-23T21:19:39Z</dcterms:modified>
</cp:coreProperties>
</file>