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1BC2E2-80EC-4BAE-AC4B-B82A7A0BBADA}">
  <a:tblStyle styleId="{9D1BC2E2-80EC-4BAE-AC4B-B82A7A0BBA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41B6BE0C-9D75-4E94-8281-8B8C3570CA5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149D0F81-421C-4249-A374-B33C9753D24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30045839-618B-46D2-A8E7-39E053B48E7A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F7BFE8BC-3F6F-4662-9A2C-54E93187FF4D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61DEA9C5-2259-4E67-B90D-6A0356BA7C2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FA01CD1F-62E5-4FDA-B9AD-81B74DE157F4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C01E181-A2EB-4580-B44C-E1C060328DCB}" styleName="Table_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AD1DD3F9-4973-4700-9D6A-F6A61AF53CDD}" styleName="Table_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0095B6C9-28A5-4F2E-9B23-9E1CD5B9DCE1}" styleName="Table_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63DE2FD2-7A08-4595-A970-C3C8DE1F0C65}" styleName="Table_1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C80AB4EE-CBFE-42A9-B7DB-994FEE75248D}" styleName="Table_1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37E220B-6D86-4A13-9930-481233355261}" styleName="Table_1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6D60C491-7403-4ED1-B77D-C03ABD5E5BE6}" styleName="Table_1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151E2158-BEC1-40FD-BF80-3CE3733B2F81}" styleName="Table_1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C1F897A-1A4A-47CC-B13A-C18150D1DED9}" styleName="Table_1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AF45EC9-A14E-4068-9D05-3F47775ED90C}" styleName="Table_1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ABF2446-1220-4D90-BC10-4E47F7372791}" styleName="Table_1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615AEBC-5B08-49EF-BB73-7CD2FF3D9D15}" styleName="Table_1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88DFEFDA-658A-410F-9076-E40A5DF8911C}" styleName="Table_1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5EF2EE2-D78F-4ACC-9869-FE67A096C9BC}" styleName="Table_2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AD5CDFD-0257-4F92-8255-96579802C46A}" styleName="Table_2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89FF3D7-0A6B-4D57-8C32-A675D32FAB0C}" styleName="Table_2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A922EBDF-E1F9-43BC-A64A-EF692B4EDE5F}" styleName="Table_2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41110BA-893E-4741-9E2D-18511B83918B}" styleName="Table_2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ACA1BF8-2802-4C49-A902-37B7D3AE7A47}" styleName="Table_2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DC978A92-E69D-4CF0-BDCA-9E026349976D}" styleName="Table_2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6B02464-2AA0-45F0-AB0A-57F4826D53BC}" styleName="Table_2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E2D44EC-802B-487D-800A-D2B583C7130C}" styleName="Table_2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F779FD7F-7BE1-411A-8CCB-125DFAAA139C}" styleName="Table_2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baseline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5" name="Shape 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8" y="0"/>
            <a:ext cx="27939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2786789" y="0"/>
            <a:ext cx="4571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27000" y="594358"/>
            <a:ext cx="25526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683000" y="731520"/>
            <a:ext cx="76098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127000" y="2926080"/>
            <a:ext cx="25526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aseline="0"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baseline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6" name="Shape 16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fr-FR" sz="8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TaxiSID</a:t>
            </a:r>
            <a:br>
              <a:rPr b="0" baseline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fr-FR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Une application pour CapitoleTaxi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4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 MOKADEM, D. BONTEMPS ET J. LOUËDEC</a:t>
            </a: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 COURTEY, O. SIMEONI, M. HALFORD ET E. DELPECH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381" y="286603"/>
            <a:ext cx="4551426" cy="24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24768" l="0" r="0" t="29696"/>
          <a:stretch/>
        </p:blipFill>
        <p:spPr>
          <a:xfrm>
            <a:off x="1322926" y="125842"/>
            <a:ext cx="2758800" cy="12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99825" y="286600"/>
            <a:ext cx="10757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7153A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Groupe 1 – Intégration – </a:t>
            </a:r>
            <a:r>
              <a:rPr b="0" baseline="0" i="1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Cassie Chausse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267608" y="1941081"/>
            <a:ext cx="9469331" cy="3885148"/>
            <a:chOff x="1267608" y="1941081"/>
            <a:chExt cx="9469331" cy="3885148"/>
          </a:xfrm>
        </p:grpSpPr>
        <p:sp>
          <p:nvSpPr>
            <p:cNvPr id="165" name="Shape 165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rgbClr val="7153A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Florence Canal</a:t>
              </a:r>
            </a:p>
          </p:txBody>
        </p:sp>
        <p:grpSp>
          <p:nvGrpSpPr>
            <p:cNvPr id="166" name="Shape 166"/>
            <p:cNvGrpSpPr/>
            <p:nvPr/>
          </p:nvGrpSpPr>
          <p:grpSpPr>
            <a:xfrm>
              <a:off x="1267608" y="1941081"/>
              <a:ext cx="9469331" cy="3885148"/>
              <a:chOff x="1267608" y="1941081"/>
              <a:chExt cx="9469331" cy="3885148"/>
            </a:xfrm>
          </p:grpSpPr>
          <p:grpSp>
            <p:nvGrpSpPr>
              <p:cNvPr id="167" name="Shape 167"/>
              <p:cNvGrpSpPr/>
              <p:nvPr/>
            </p:nvGrpSpPr>
            <p:grpSpPr>
              <a:xfrm>
                <a:off x="1267608" y="1941081"/>
                <a:ext cx="8769328" cy="3872951"/>
                <a:chOff x="1267608" y="1941081"/>
                <a:chExt cx="8769328" cy="3872951"/>
              </a:xfrm>
            </p:grpSpPr>
            <p:grpSp>
              <p:nvGrpSpPr>
                <p:cNvPr id="168" name="Shape 168"/>
                <p:cNvGrpSpPr/>
                <p:nvPr/>
              </p:nvGrpSpPr>
              <p:grpSpPr>
                <a:xfrm>
                  <a:off x="1970468" y="2397621"/>
                  <a:ext cx="8066468" cy="2386364"/>
                  <a:chOff x="1970468" y="2191557"/>
                  <a:chExt cx="8066468" cy="2386364"/>
                </a:xfrm>
              </p:grpSpPr>
              <p:cxnSp>
                <p:nvCxnSpPr>
                  <p:cNvPr id="169" name="Shape 169"/>
                  <p:cNvCxnSpPr/>
                  <p:nvPr/>
                </p:nvCxnSpPr>
                <p:spPr>
                  <a:xfrm>
                    <a:off x="1970468" y="4026282"/>
                    <a:ext cx="8066468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0" name="Shape 170"/>
                  <p:cNvCxnSpPr/>
                  <p:nvPr/>
                </p:nvCxnSpPr>
                <p:spPr>
                  <a:xfrm>
                    <a:off x="197046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1" name="Shape 171"/>
                  <p:cNvCxnSpPr/>
                  <p:nvPr/>
                </p:nvCxnSpPr>
                <p:spPr>
                  <a:xfrm>
                    <a:off x="396454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2" name="Shape 172"/>
                  <p:cNvCxnSpPr/>
                  <p:nvPr/>
                </p:nvCxnSpPr>
                <p:spPr>
                  <a:xfrm>
                    <a:off x="6010142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3" name="Shape 173"/>
                  <p:cNvCxnSpPr/>
                  <p:nvPr/>
                </p:nvCxnSpPr>
                <p:spPr>
                  <a:xfrm>
                    <a:off x="802997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4" name="Shape 174"/>
                  <p:cNvCxnSpPr/>
                  <p:nvPr/>
                </p:nvCxnSpPr>
                <p:spPr>
                  <a:xfrm>
                    <a:off x="10036936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5" name="Shape 175"/>
                  <p:cNvCxnSpPr/>
                  <p:nvPr/>
                </p:nvCxnSpPr>
                <p:spPr>
                  <a:xfrm>
                    <a:off x="6007225" y="3470344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6" name="Shape 176"/>
                  <p:cNvCxnSpPr/>
                  <p:nvPr/>
                </p:nvCxnSpPr>
                <p:spPr>
                  <a:xfrm>
                    <a:off x="6010142" y="2191557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77" name="Shape 177"/>
                <p:cNvSpPr/>
                <p:nvPr/>
              </p:nvSpPr>
              <p:spPr>
                <a:xfrm>
                  <a:off x="4918321" y="1941081"/>
                  <a:ext cx="2183641" cy="670088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Oriane Siméoni</a:t>
                  </a: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4904671" y="2949264"/>
                  <a:ext cx="2197289" cy="956807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3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Cassie Chausse</a:t>
                  </a: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1267608" y="4783985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Thomas Bourcier</a:t>
                  </a: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3244997" y="4783985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Romain Robert</a:t>
                  </a: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5324553" y="4783983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Célia Nouguier</a:t>
                  </a:r>
                </a:p>
              </p:txBody>
            </p:sp>
          </p:grpSp>
          <p:sp>
            <p:nvSpPr>
              <p:cNvPr id="182" name="Shape 182"/>
              <p:cNvSpPr/>
              <p:nvPr/>
            </p:nvSpPr>
            <p:spPr>
              <a:xfrm>
                <a:off x="9331221" y="4796182"/>
                <a:ext cx="1405719" cy="1030047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rgbClr val="7153A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Sofia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Peerbux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fr-F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Intégration des composantes et cohérence globale de l'application / Assistance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Shape 188"/>
          <p:cNvGraphicFramePr/>
          <p:nvPr/>
        </p:nvGraphicFramePr>
        <p:xfrm>
          <a:off x="1103950" y="24256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{9D1BC2E2-80EC-4BAE-AC4B-B82A7A0BBADA}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Intégrer les évolutions développées par les autres équipes dans l’application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Ê</a:t>
                      </a:r>
                      <a:r>
                        <a:rPr baseline="0" lang="fr-FR" sz="1800" u="none" cap="none" strike="noStrike"/>
                        <a:t>tre référent entre les différents groupes afin de s’assurer de l’interopérabilité des modules développés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Collaboration avec le groupe 2 pour obtenir une application robuste lors de la livraison finale au client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Fournir assistance aux autres groupes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1097279" y="4132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{41B6BE0C-9D75-4E94-8281-8B8C3570CA58}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final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1085904" y="5048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{149D0F81-421C-4249-A374-B33C9753D247}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type="title"/>
          </p:nvPr>
        </p:nvSpPr>
        <p:spPr>
          <a:xfrm>
            <a:off x="899825" y="286600"/>
            <a:ext cx="10757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7153A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Groupe 1 – Intégration – </a:t>
            </a:r>
            <a:r>
              <a:rPr b="0" baseline="0" i="1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Cassie Chausse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97279" y="286603"/>
            <a:ext cx="10380487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B55475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Groupe 2 – Qualité – </a:t>
            </a:r>
            <a:r>
              <a:rPr b="0" baseline="0" i="1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Florence Gourmelon 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4686521" y="1941081"/>
            <a:ext cx="2197290" cy="3872788"/>
            <a:chOff x="4904671" y="1941081"/>
            <a:chExt cx="2197290" cy="3872788"/>
          </a:xfrm>
        </p:grpSpPr>
        <p:grpSp>
          <p:nvGrpSpPr>
            <p:cNvPr id="198" name="Shape 198"/>
            <p:cNvGrpSpPr/>
            <p:nvPr/>
          </p:nvGrpSpPr>
          <p:grpSpPr>
            <a:xfrm>
              <a:off x="4904671" y="1941081"/>
              <a:ext cx="2197290" cy="2842904"/>
              <a:chOff x="4904671" y="1941081"/>
              <a:chExt cx="2197290" cy="2842904"/>
            </a:xfrm>
          </p:grpSpPr>
          <p:grpSp>
            <p:nvGrpSpPr>
              <p:cNvPr id="199" name="Shape 199"/>
              <p:cNvGrpSpPr/>
              <p:nvPr/>
            </p:nvGrpSpPr>
            <p:grpSpPr>
              <a:xfrm>
                <a:off x="6003316" y="2397561"/>
                <a:ext cx="6900" cy="2386423"/>
                <a:chOff x="6003316" y="2191497"/>
                <a:chExt cx="6900" cy="2386423"/>
              </a:xfrm>
            </p:grpSpPr>
            <p:cxnSp>
              <p:nvCxnSpPr>
                <p:cNvPr id="200" name="Shape 200"/>
                <p:cNvCxnSpPr/>
                <p:nvPr/>
              </p:nvCxnSpPr>
              <p:spPr>
                <a:xfrm>
                  <a:off x="600691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1" name="Shape 201"/>
                <p:cNvCxnSpPr/>
                <p:nvPr/>
              </p:nvCxnSpPr>
              <p:spPr>
                <a:xfrm>
                  <a:off x="6007225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2" name="Shape 202"/>
                <p:cNvCxnSpPr>
                  <a:endCxn id="203" idx="0"/>
                </p:cNvCxnSpPr>
                <p:nvPr/>
              </p:nvCxnSpPr>
              <p:spPr>
                <a:xfrm flipH="1">
                  <a:off x="6003316" y="2191497"/>
                  <a:ext cx="6900" cy="774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4" name="Shape 204"/>
              <p:cNvSpPr/>
              <p:nvPr/>
            </p:nvSpPr>
            <p:spPr>
              <a:xfrm>
                <a:off x="4918321" y="1941081"/>
                <a:ext cx="2183641" cy="670088"/>
              </a:xfrm>
              <a:prstGeom prst="ellipse">
                <a:avLst/>
              </a:prstGeom>
              <a:solidFill>
                <a:srgbClr val="B55475"/>
              </a:solidFill>
              <a:ln cap="flat" cmpd="sng" w="28575">
                <a:solidFill>
                  <a:srgbClr val="7B354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Oriane Siméoni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4904671" y="3171861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B55475"/>
              </a:solidFill>
              <a:ln cap="flat" cmpd="sng" w="28575">
                <a:solidFill>
                  <a:srgbClr val="7B354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Florence Gourmelon</a:t>
                </a:r>
              </a:p>
            </p:txBody>
          </p:sp>
        </p:grpSp>
        <p:sp>
          <p:nvSpPr>
            <p:cNvPr id="205" name="Shape 205"/>
            <p:cNvSpPr/>
            <p:nvPr/>
          </p:nvSpPr>
          <p:spPr>
            <a:xfrm>
              <a:off x="5300452" y="4783969"/>
              <a:ext cx="1405800" cy="1029900"/>
            </a:xfrm>
            <a:prstGeom prst="rect">
              <a:avLst/>
            </a:prstGeom>
            <a:solidFill>
              <a:srgbClr val="B55475"/>
            </a:solidFill>
            <a:ln cap="flat" cmpd="sng" w="28575">
              <a:solidFill>
                <a:srgbClr val="7B354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Cédric Bezy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B55475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Groupe 2 – Qualité – </a:t>
            </a:r>
            <a:r>
              <a:rPr b="0" baseline="0" i="1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Florence Gourmelon 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Contrôle de qualité, tests unitaires et tests de fonctionnement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Shape 212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{30045839-618B-46D2-A8E7-39E053B48E7A}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Définir une charte de codage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Définir une démarche/plan de test qui devra être partagé avec l’ensemble des groupes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Vision globale de la qualité dans chacun des groupes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Mettre en place les tests unitaires et les tests de fonctionnement  pour l’application dans son ensemble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1097279" y="4022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{F7BFE8BC-3F6F-4662-9A2C-54E93187FF4D}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Tests unitaires du code, et justification de ces tests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Exposé de la démarche choisie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1085904" y="5157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{61DEA9C5-2259-4E67-B90D-6A0356BA7C20}</a:tableStyleId>
              </a:tblPr>
              <a:tblGrid>
                <a:gridCol w="10223700"/>
              </a:tblGrid>
              <a:tr h="28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7094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Travail documentaire sur le contrôle de qualité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Groupe 3 – Formulaire – </a:t>
            </a:r>
            <a:r>
              <a:rPr b="0" baseline="0" i="1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Axel Bellec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1866566" y="1927426"/>
            <a:ext cx="8520621" cy="3898802"/>
            <a:chOff x="1607254" y="1927426"/>
            <a:chExt cx="8520621" cy="3898802"/>
          </a:xfrm>
        </p:grpSpPr>
        <p:grpSp>
          <p:nvGrpSpPr>
            <p:cNvPr id="221" name="Shape 221"/>
            <p:cNvGrpSpPr/>
            <p:nvPr/>
          </p:nvGrpSpPr>
          <p:grpSpPr>
            <a:xfrm>
              <a:off x="1607254" y="1927426"/>
              <a:ext cx="7847756" cy="3898802"/>
              <a:chOff x="1607254" y="1927426"/>
              <a:chExt cx="7847756" cy="3898802"/>
            </a:xfrm>
          </p:grpSpPr>
          <p:grpSp>
            <p:nvGrpSpPr>
              <p:cNvPr id="222" name="Shape 222"/>
              <p:cNvGrpSpPr/>
              <p:nvPr/>
            </p:nvGrpSpPr>
            <p:grpSpPr>
              <a:xfrm>
                <a:off x="1607254" y="1927426"/>
                <a:ext cx="7847756" cy="3898802"/>
                <a:chOff x="1607254" y="1927426"/>
                <a:chExt cx="7847756" cy="3898802"/>
              </a:xfrm>
            </p:grpSpPr>
            <p:grpSp>
              <p:nvGrpSpPr>
                <p:cNvPr id="223" name="Shape 223"/>
                <p:cNvGrpSpPr/>
                <p:nvPr/>
              </p:nvGrpSpPr>
              <p:grpSpPr>
                <a:xfrm>
                  <a:off x="1607254" y="1927426"/>
                  <a:ext cx="7847756" cy="3886605"/>
                  <a:chOff x="1607254" y="1927426"/>
                  <a:chExt cx="7847756" cy="3886605"/>
                </a:xfrm>
              </p:grpSpPr>
              <p:grpSp>
                <p:nvGrpSpPr>
                  <p:cNvPr id="224" name="Shape 224"/>
                  <p:cNvGrpSpPr/>
                  <p:nvPr/>
                </p:nvGrpSpPr>
                <p:grpSpPr>
                  <a:xfrm>
                    <a:off x="2280551" y="2383966"/>
                    <a:ext cx="7174459" cy="2927654"/>
                    <a:chOff x="2280551" y="2177902"/>
                    <a:chExt cx="7174459" cy="2927654"/>
                  </a:xfrm>
                </p:grpSpPr>
                <p:cxnSp>
                  <p:nvCxnSpPr>
                    <p:cNvPr id="225" name="Shape 225"/>
                    <p:cNvCxnSpPr/>
                    <p:nvPr/>
                  </p:nvCxnSpPr>
                  <p:spPr>
                    <a:xfrm>
                      <a:off x="5898139" y="3456689"/>
                      <a:ext cx="1709" cy="1648867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6" name="Shape 226"/>
                    <p:cNvCxnSpPr/>
                    <p:nvPr/>
                  </p:nvCxnSpPr>
                  <p:spPr>
                    <a:xfrm>
                      <a:off x="2280551" y="4023308"/>
                      <a:ext cx="7174459" cy="26187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7" name="Shape 227"/>
                    <p:cNvCxnSpPr/>
                    <p:nvPr/>
                  </p:nvCxnSpPr>
                  <p:spPr>
                    <a:xfrm>
                      <a:off x="2285873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8" name="Shape 228"/>
                    <p:cNvCxnSpPr/>
                    <p:nvPr/>
                  </p:nvCxnSpPr>
                  <p:spPr>
                    <a:xfrm>
                      <a:off x="4113098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9" name="Shape 229"/>
                    <p:cNvCxnSpPr/>
                    <p:nvPr/>
                  </p:nvCxnSpPr>
                  <p:spPr>
                    <a:xfrm>
                      <a:off x="7729728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30" name="Shape 230"/>
                    <p:cNvCxnSpPr/>
                    <p:nvPr/>
                  </p:nvCxnSpPr>
                  <p:spPr>
                    <a:xfrm>
                      <a:off x="9450081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31" name="Shape 231"/>
                    <p:cNvCxnSpPr/>
                    <p:nvPr/>
                  </p:nvCxnSpPr>
                  <p:spPr>
                    <a:xfrm>
                      <a:off x="5901057" y="2177902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232" name="Shape 232"/>
                  <p:cNvSpPr/>
                  <p:nvPr/>
                </p:nvSpPr>
                <p:spPr>
                  <a:xfrm>
                    <a:off x="4809233" y="1927426"/>
                    <a:ext cx="2183641" cy="670088"/>
                  </a:xfrm>
                  <a:prstGeom prst="ellipse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 Halford</a:t>
                    </a:r>
                  </a:p>
                </p:txBody>
              </p:sp>
              <p:sp>
                <p:nvSpPr>
                  <p:cNvPr id="233" name="Shape 233"/>
                  <p:cNvSpPr/>
                  <p:nvPr/>
                </p:nvSpPr>
                <p:spPr>
                  <a:xfrm>
                    <a:off x="4809230" y="2935609"/>
                    <a:ext cx="2197289" cy="956807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Axel Bellec</a:t>
                    </a:r>
                  </a:p>
                </p:txBody>
              </p:sp>
              <p:sp>
                <p:nvSpPr>
                  <p:cNvPr id="234" name="Shape 234"/>
                  <p:cNvSpPr/>
                  <p:nvPr/>
                </p:nvSpPr>
                <p:spPr>
                  <a:xfrm>
                    <a:off x="1607254" y="4783985"/>
                    <a:ext cx="1405719" cy="1030047"/>
                  </a:xfrm>
                  <a:prstGeom prst="rect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Nassim Dik</a:t>
                    </a:r>
                  </a:p>
                </p:txBody>
              </p:sp>
              <p:sp>
                <p:nvSpPr>
                  <p:cNvPr id="235" name="Shape 235"/>
                  <p:cNvSpPr/>
                  <p:nvPr/>
                </p:nvSpPr>
                <p:spPr>
                  <a:xfrm>
                    <a:off x="3288642" y="4783983"/>
                    <a:ext cx="1544582" cy="1030047"/>
                  </a:xfrm>
                  <a:prstGeom prst="rect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Amira Ayadi</a:t>
                    </a:r>
                  </a:p>
                </p:txBody>
              </p:sp>
            </p:grpSp>
            <p:sp>
              <p:nvSpPr>
                <p:cNvPr id="236" name="Shape 236"/>
                <p:cNvSpPr/>
                <p:nvPr/>
              </p:nvSpPr>
              <p:spPr>
                <a:xfrm>
                  <a:off x="6997439" y="4796182"/>
                  <a:ext cx="1405719" cy="1030047"/>
                </a:xfrm>
                <a:prstGeom prst="rect">
                  <a:avLst/>
                </a:prstGeom>
                <a:solidFill>
                  <a:srgbClr val="003300"/>
                </a:solidFill>
                <a:ln cap="flat" cmpd="sng" w="28575">
                  <a:solidFill>
                    <a:srgbClr val="53614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Jérémy Martinez</a:t>
                  </a:r>
                </a:p>
              </p:txBody>
            </p:sp>
          </p:grpSp>
          <p:sp>
            <p:nvSpPr>
              <p:cNvPr id="237" name="Shape 237"/>
              <p:cNvSpPr/>
              <p:nvPr/>
            </p:nvSpPr>
            <p:spPr>
              <a:xfrm>
                <a:off x="5198823" y="4783982"/>
                <a:ext cx="1405719" cy="1030047"/>
              </a:xfrm>
              <a:prstGeom prst="rect">
                <a:avLst/>
              </a:prstGeom>
              <a:solidFill>
                <a:srgbClr val="003300"/>
              </a:solidFill>
              <a:ln cap="flat" cmpd="sng" w="28575">
                <a:solidFill>
                  <a:srgbClr val="53614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Ludovic Walch</a:t>
                </a:r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8722157" y="4783982"/>
              <a:ext cx="1405719" cy="1030047"/>
            </a:xfrm>
            <a:prstGeom prst="rect">
              <a:avLst/>
            </a:prstGeom>
            <a:solidFill>
              <a:srgbClr val="003300"/>
            </a:solidFill>
            <a:ln cap="flat" cmpd="sng" w="28575">
              <a:solidFill>
                <a:srgbClr val="53614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Amine Dadoun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Groupe 3 – Formulaire – </a:t>
            </a:r>
            <a:r>
              <a:rPr b="0" baseline="0" i="1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Axel Bellec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Formulaire - Compte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Shape 245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{FA01CD1F-62E5-4FDA-B9AD-81B74DE157F4}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Concevoir un formulaire sur une interface web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Préparer un système d’auto-complétion sécurisé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Gérer les envois de données à la BD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Shape 246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{EC01E181-A2EB-4580-B44C-E1C060328DCB}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 interface web, fonctionnelle et attractive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1085904" y="4925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{AD1DD3F9-4973-4700-9D6A-F6A61AF53CDD}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hape 252"/>
          <p:cNvCxnSpPr/>
          <p:nvPr/>
        </p:nvCxnSpPr>
        <p:spPr>
          <a:xfrm>
            <a:off x="6148892" y="4234614"/>
            <a:ext cx="0" cy="551642"/>
          </a:xfrm>
          <a:prstGeom prst="straightConnector1">
            <a:avLst/>
          </a:prstGeom>
          <a:solidFill>
            <a:srgbClr val="33391C"/>
          </a:solidFill>
          <a:ln cap="flat" cmpd="sng" w="28575">
            <a:solidFill>
              <a:srgbClr val="24881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Shape 253"/>
          <p:cNvGrpSpPr/>
          <p:nvPr/>
        </p:nvGrpSpPr>
        <p:grpSpPr>
          <a:xfrm>
            <a:off x="80250" y="1941081"/>
            <a:ext cx="12017504" cy="3885148"/>
            <a:chOff x="80250" y="1941081"/>
            <a:chExt cx="12017504" cy="3885148"/>
          </a:xfrm>
        </p:grpSpPr>
        <p:grpSp>
          <p:nvGrpSpPr>
            <p:cNvPr id="254" name="Shape 254"/>
            <p:cNvGrpSpPr/>
            <p:nvPr/>
          </p:nvGrpSpPr>
          <p:grpSpPr>
            <a:xfrm>
              <a:off x="80250" y="1941081"/>
              <a:ext cx="11314644" cy="3885148"/>
              <a:chOff x="-179061" y="1941081"/>
              <a:chExt cx="11314644" cy="3885148"/>
            </a:xfrm>
          </p:grpSpPr>
          <p:grpSp>
            <p:nvGrpSpPr>
              <p:cNvPr id="255" name="Shape 255"/>
              <p:cNvGrpSpPr/>
              <p:nvPr/>
            </p:nvGrpSpPr>
            <p:grpSpPr>
              <a:xfrm>
                <a:off x="-179061" y="1941081"/>
                <a:ext cx="11314644" cy="3885148"/>
                <a:chOff x="-179061" y="1941081"/>
                <a:chExt cx="11314644" cy="3885148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5198823" y="4783982"/>
                  <a:ext cx="1405719" cy="103004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28575">
                  <a:solidFill>
                    <a:srgbClr val="24881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Céline Villain</a:t>
                  </a:r>
                </a:p>
              </p:txBody>
            </p:sp>
            <p:grpSp>
              <p:nvGrpSpPr>
                <p:cNvPr id="257" name="Shape 257"/>
                <p:cNvGrpSpPr/>
                <p:nvPr/>
              </p:nvGrpSpPr>
              <p:grpSpPr>
                <a:xfrm>
                  <a:off x="-179061" y="1941081"/>
                  <a:ext cx="11314644" cy="3885148"/>
                  <a:chOff x="-179061" y="1941081"/>
                  <a:chExt cx="11314644" cy="3885148"/>
                </a:xfrm>
              </p:grpSpPr>
              <p:grpSp>
                <p:nvGrpSpPr>
                  <p:cNvPr id="258" name="Shape 258"/>
                  <p:cNvGrpSpPr/>
                  <p:nvPr/>
                </p:nvGrpSpPr>
                <p:grpSpPr>
                  <a:xfrm>
                    <a:off x="-179061" y="1941081"/>
                    <a:ext cx="11314644" cy="3872951"/>
                    <a:chOff x="-179061" y="1941081"/>
                    <a:chExt cx="11314644" cy="3872951"/>
                  </a:xfrm>
                </p:grpSpPr>
                <p:grpSp>
                  <p:nvGrpSpPr>
                    <p:cNvPr id="259" name="Shape 259"/>
                    <p:cNvGrpSpPr/>
                    <p:nvPr/>
                  </p:nvGrpSpPr>
                  <p:grpSpPr>
                    <a:xfrm>
                      <a:off x="523797" y="2397621"/>
                      <a:ext cx="10611785" cy="2386364"/>
                      <a:chOff x="523797" y="2191557"/>
                      <a:chExt cx="10611785" cy="2386364"/>
                    </a:xfrm>
                  </p:grpSpPr>
                  <p:cxnSp>
                    <p:nvCxnSpPr>
                      <p:cNvPr id="260" name="Shape 260"/>
                      <p:cNvCxnSpPr/>
                      <p:nvPr/>
                    </p:nvCxnSpPr>
                    <p:spPr>
                      <a:xfrm>
                        <a:off x="523797" y="4018937"/>
                        <a:ext cx="10611785" cy="9611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1" name="Shape 261"/>
                      <p:cNvCxnSpPr/>
                      <p:nvPr/>
                    </p:nvCxnSpPr>
                    <p:spPr>
                      <a:xfrm>
                        <a:off x="537450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2" name="Shape 262"/>
                      <p:cNvCxnSpPr/>
                      <p:nvPr/>
                    </p:nvCxnSpPr>
                    <p:spPr>
                      <a:xfrm>
                        <a:off x="228587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3" name="Shape 263"/>
                      <p:cNvCxnSpPr/>
                      <p:nvPr/>
                    </p:nvCxnSpPr>
                    <p:spPr>
                      <a:xfrm>
                        <a:off x="4113098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4" name="Shape 264"/>
                      <p:cNvCxnSpPr/>
                      <p:nvPr/>
                    </p:nvCxnSpPr>
                    <p:spPr>
                      <a:xfrm>
                        <a:off x="7729728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5" name="Shape 265"/>
                      <p:cNvCxnSpPr/>
                      <p:nvPr/>
                    </p:nvCxnSpPr>
                    <p:spPr>
                      <a:xfrm>
                        <a:off x="9450081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6" name="Shape 266"/>
                      <p:cNvCxnSpPr/>
                      <p:nvPr/>
                    </p:nvCxnSpPr>
                    <p:spPr>
                      <a:xfrm>
                        <a:off x="5884482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7" name="Shape 267"/>
                      <p:cNvCxnSpPr/>
                      <p:nvPr/>
                    </p:nvCxnSpPr>
                    <p:spPr>
                      <a:xfrm>
                        <a:off x="5887400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268" name="Shape 268"/>
                    <p:cNvSpPr/>
                    <p:nvPr/>
                  </p:nvSpPr>
                  <p:spPr>
                    <a:xfrm>
                      <a:off x="4795576" y="1941081"/>
                      <a:ext cx="2183641" cy="670088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Halford</a:t>
                      </a:r>
                    </a:p>
                  </p:txBody>
                </p:sp>
                <p:sp>
                  <p:nvSpPr>
                    <p:cNvPr id="269" name="Shape 269"/>
                    <p:cNvSpPr/>
                    <p:nvPr/>
                  </p:nvSpPr>
                  <p:spPr>
                    <a:xfrm>
                      <a:off x="4795573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Marine Issertes</a:t>
                      </a:r>
                    </a:p>
                  </p:txBody>
                </p:sp>
                <p:sp>
                  <p:nvSpPr>
                    <p:cNvPr id="270" name="Shape 270"/>
                    <p:cNvSpPr/>
                    <p:nvPr/>
                  </p:nvSpPr>
                  <p:spPr>
                    <a:xfrm>
                      <a:off x="-179061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Salima Azzou</a:t>
                      </a:r>
                    </a:p>
                  </p:txBody>
                </p:sp>
                <p:sp>
                  <p:nvSpPr>
                    <p:cNvPr id="271" name="Shape 271"/>
                    <p:cNvSpPr/>
                    <p:nvPr/>
                  </p:nvSpPr>
                  <p:spPr>
                    <a:xfrm>
                      <a:off x="1444961" y="4783975"/>
                      <a:ext cx="1568100" cy="1029900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Matthieu Carli-Basset</a:t>
                      </a:r>
                    </a:p>
                  </p:txBody>
                </p:sp>
                <p:sp>
                  <p:nvSpPr>
                    <p:cNvPr id="272" name="Shape 272"/>
                    <p:cNvSpPr/>
                    <p:nvPr/>
                  </p:nvSpPr>
                  <p:spPr>
                    <a:xfrm>
                      <a:off x="3427505" y="4783983"/>
                      <a:ext cx="1405719" cy="103004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Bruno Perus</a:t>
                      </a:r>
                    </a:p>
                  </p:txBody>
                </p:sp>
              </p:grpSp>
              <p:sp>
                <p:nvSpPr>
                  <p:cNvPr id="273" name="Shape 273"/>
                  <p:cNvSpPr/>
                  <p:nvPr/>
                </p:nvSpPr>
                <p:spPr>
                  <a:xfrm>
                    <a:off x="6997439" y="4796182"/>
                    <a:ext cx="1405719" cy="1030047"/>
                  </a:xfrm>
                  <a:prstGeom prst="rect">
                    <a:avLst/>
                  </a:prstGeom>
                  <a:solidFill>
                    <a:srgbClr val="008000"/>
                  </a:solidFill>
                  <a:ln cap="flat" cmpd="sng" w="28575">
                    <a:solidFill>
                      <a:srgbClr val="24881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Clara   Boetti</a:t>
                    </a:r>
                  </a:p>
                </p:txBody>
              </p:sp>
            </p:grpSp>
          </p:grpSp>
          <p:sp>
            <p:nvSpPr>
              <p:cNvPr id="274" name="Shape 274"/>
              <p:cNvSpPr/>
              <p:nvPr/>
            </p:nvSpPr>
            <p:spPr>
              <a:xfrm>
                <a:off x="8722157" y="4783982"/>
                <a:ext cx="1483092" cy="1030047"/>
              </a:xfrm>
              <a:prstGeom prst="rect">
                <a:avLst/>
              </a:prstGeom>
              <a:solidFill>
                <a:srgbClr val="008000"/>
              </a:solidFill>
              <a:ln cap="flat" cmpd="sng" w="28575">
                <a:solidFill>
                  <a:srgbClr val="24881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Antoine Plissonneau</a:t>
                </a:r>
              </a:p>
            </p:txBody>
          </p:sp>
        </p:grpSp>
        <p:sp>
          <p:nvSpPr>
            <p:cNvPr id="275" name="Shape 275"/>
            <p:cNvSpPr/>
            <p:nvPr/>
          </p:nvSpPr>
          <p:spPr>
            <a:xfrm>
              <a:off x="10692035" y="4783980"/>
              <a:ext cx="1405719" cy="1030047"/>
            </a:xfrm>
            <a:prstGeom prst="rect">
              <a:avLst/>
            </a:prstGeom>
            <a:solidFill>
              <a:srgbClr val="008000"/>
            </a:solidFill>
            <a:ln cap="flat" cmpd="sng" w="28575">
              <a:solidFill>
                <a:srgbClr val="2488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Riwan Mouster</a:t>
              </a:r>
            </a:p>
          </p:txBody>
        </p:sp>
      </p:grpSp>
      <p:cxnSp>
        <p:nvCxnSpPr>
          <p:cNvPr id="276" name="Shape 276"/>
          <p:cNvCxnSpPr/>
          <p:nvPr/>
        </p:nvCxnSpPr>
        <p:spPr>
          <a:xfrm>
            <a:off x="11381246" y="4244539"/>
            <a:ext cx="0" cy="551642"/>
          </a:xfrm>
          <a:prstGeom prst="straightConnector1">
            <a:avLst/>
          </a:prstGeom>
          <a:solidFill>
            <a:srgbClr val="33391C"/>
          </a:solidFill>
          <a:ln cap="flat" cmpd="sng" w="28575">
            <a:solidFill>
              <a:srgbClr val="2488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Shape 277"/>
          <p:cNvSpPr txBox="1"/>
          <p:nvPr>
            <p:ph type="title"/>
          </p:nvPr>
        </p:nvSpPr>
        <p:spPr>
          <a:xfrm>
            <a:off x="1097279" y="286603"/>
            <a:ext cx="102986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4881C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Groupe 4 – Facturation – </a:t>
            </a:r>
            <a:r>
              <a:rPr b="0" baseline="0" i="1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Marine Issertes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4881C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Groupe 4 – Facturation – </a:t>
            </a:r>
            <a:r>
              <a:rPr b="0" baseline="0" i="1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Marine Issertes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Facturation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Shape 284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{0095B6C9-28A5-4F2E-9B23-9E1CD5B9DCE1}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diter un devis (fourchette de prix) automatiquement en fonction des informations données par l’utilisateur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Automatiser la facturation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Shape 285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{63DE2FD2-7A08-4595-A970-C3C8DE1F0C65}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rapport expliquant les différents choix faits lors de l’édition du devis.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Shape 286"/>
          <p:cNvGraphicFramePr/>
          <p:nvPr/>
        </p:nvGraphicFramePr>
        <p:xfrm>
          <a:off x="1085904" y="4925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{C80AB4EE-CBFE-42A9-B7DB-994FEE75248D}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81750" y="770400"/>
            <a:ext cx="11592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9966"/>
              </a:buClr>
              <a:buSzPct val="25000"/>
              <a:buFont typeface="Calibri"/>
              <a:buNone/>
            </a:pPr>
            <a:r>
              <a:rPr b="0" baseline="0" i="0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Groupe 5 – BD &amp; IHM Centrale – </a:t>
            </a:r>
            <a:r>
              <a:rPr b="0" baseline="0" i="1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Mélanie Mouchard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80250" y="1941081"/>
            <a:ext cx="11952045" cy="3872951"/>
            <a:chOff x="80250" y="1941081"/>
            <a:chExt cx="11952045" cy="3872951"/>
          </a:xfrm>
        </p:grpSpPr>
        <p:grpSp>
          <p:nvGrpSpPr>
            <p:cNvPr id="293" name="Shape 293"/>
            <p:cNvGrpSpPr/>
            <p:nvPr/>
          </p:nvGrpSpPr>
          <p:grpSpPr>
            <a:xfrm>
              <a:off x="80250" y="1941081"/>
              <a:ext cx="11314644" cy="3872951"/>
              <a:chOff x="-179061" y="1941081"/>
              <a:chExt cx="11314644" cy="3872951"/>
            </a:xfrm>
          </p:grpSpPr>
          <p:grpSp>
            <p:nvGrpSpPr>
              <p:cNvPr id="294" name="Shape 294"/>
              <p:cNvGrpSpPr/>
              <p:nvPr/>
            </p:nvGrpSpPr>
            <p:grpSpPr>
              <a:xfrm>
                <a:off x="-179061" y="1941081"/>
                <a:ext cx="11314644" cy="3872951"/>
                <a:chOff x="-179061" y="1941081"/>
                <a:chExt cx="11314644" cy="3872951"/>
              </a:xfrm>
            </p:grpSpPr>
            <p:sp>
              <p:nvSpPr>
                <p:cNvPr id="295" name="Shape 295"/>
                <p:cNvSpPr/>
                <p:nvPr/>
              </p:nvSpPr>
              <p:spPr>
                <a:xfrm>
                  <a:off x="4596587" y="4783982"/>
                  <a:ext cx="1405719" cy="1030047"/>
                </a:xfrm>
                <a:prstGeom prst="rect">
                  <a:avLst/>
                </a:prstGeom>
                <a:solidFill>
                  <a:srgbClr val="339966"/>
                </a:solidFill>
                <a:ln cap="flat" cmpd="sng" w="28575">
                  <a:solidFill>
                    <a:srgbClr val="0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Joseph Meunier</a:t>
                  </a:r>
                </a:p>
              </p:txBody>
            </p:sp>
            <p:grpSp>
              <p:nvGrpSpPr>
                <p:cNvPr id="296" name="Shape 296"/>
                <p:cNvGrpSpPr/>
                <p:nvPr/>
              </p:nvGrpSpPr>
              <p:grpSpPr>
                <a:xfrm>
                  <a:off x="-179061" y="1941081"/>
                  <a:ext cx="11314644" cy="3872951"/>
                  <a:chOff x="-179061" y="1941081"/>
                  <a:chExt cx="11314644" cy="3872951"/>
                </a:xfrm>
              </p:grpSpPr>
              <p:grpSp>
                <p:nvGrpSpPr>
                  <p:cNvPr id="297" name="Shape 297"/>
                  <p:cNvGrpSpPr/>
                  <p:nvPr/>
                </p:nvGrpSpPr>
                <p:grpSpPr>
                  <a:xfrm>
                    <a:off x="-179061" y="1941081"/>
                    <a:ext cx="11314644" cy="3872951"/>
                    <a:chOff x="-179061" y="1941081"/>
                    <a:chExt cx="11314644" cy="3872951"/>
                  </a:xfrm>
                </p:grpSpPr>
                <p:grpSp>
                  <p:nvGrpSpPr>
                    <p:cNvPr id="298" name="Shape 298"/>
                    <p:cNvGrpSpPr/>
                    <p:nvPr/>
                  </p:nvGrpSpPr>
                  <p:grpSpPr>
                    <a:xfrm>
                      <a:off x="523797" y="2397621"/>
                      <a:ext cx="10611785" cy="2399457"/>
                      <a:chOff x="523797" y="2191557"/>
                      <a:chExt cx="10611785" cy="2399457"/>
                    </a:xfrm>
                  </p:grpSpPr>
                  <p:cxnSp>
                    <p:nvCxnSpPr>
                      <p:cNvPr id="299" name="Shape 299"/>
                      <p:cNvCxnSpPr/>
                      <p:nvPr/>
                    </p:nvCxnSpPr>
                    <p:spPr>
                      <a:xfrm>
                        <a:off x="523797" y="4018937"/>
                        <a:ext cx="10611785" cy="9611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0" name="Shape 300"/>
                      <p:cNvCxnSpPr/>
                      <p:nvPr/>
                    </p:nvCxnSpPr>
                    <p:spPr>
                      <a:xfrm>
                        <a:off x="537450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1" name="Shape 301"/>
                      <p:cNvCxnSpPr/>
                      <p:nvPr/>
                    </p:nvCxnSpPr>
                    <p:spPr>
                      <a:xfrm>
                        <a:off x="228587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2" name="Shape 302"/>
                      <p:cNvCxnSpPr/>
                      <p:nvPr/>
                    </p:nvCxnSpPr>
                    <p:spPr>
                      <a:xfrm>
                        <a:off x="3798887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3" name="Shape 303"/>
                      <p:cNvCxnSpPr/>
                      <p:nvPr/>
                    </p:nvCxnSpPr>
                    <p:spPr>
                      <a:xfrm>
                        <a:off x="6800189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4" name="Shape 304"/>
                      <p:cNvCxnSpPr/>
                      <p:nvPr/>
                    </p:nvCxnSpPr>
                    <p:spPr>
                      <a:xfrm>
                        <a:off x="9620278" y="4013183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5" name="Shape 305"/>
                      <p:cNvCxnSpPr/>
                      <p:nvPr/>
                    </p:nvCxnSpPr>
                    <p:spPr>
                      <a:xfrm>
                        <a:off x="5747917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06" name="Shape 306"/>
                      <p:cNvCxnSpPr/>
                      <p:nvPr/>
                    </p:nvCxnSpPr>
                    <p:spPr>
                      <a:xfrm>
                        <a:off x="5750833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4659010" y="1941081"/>
                      <a:ext cx="2183641" cy="670088"/>
                    </a:xfrm>
                    <a:prstGeom prst="ellipse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Halford</a:t>
                      </a:r>
                    </a:p>
                  </p:txBody>
                </p:sp>
                <p:sp>
                  <p:nvSpPr>
                    <p:cNvPr id="308" name="Shape 308"/>
                    <p:cNvSpPr/>
                    <p:nvPr/>
                  </p:nvSpPr>
                  <p:spPr>
                    <a:xfrm>
                      <a:off x="4659007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Mélanie Mouchard</a:t>
                      </a:r>
                    </a:p>
                  </p:txBody>
                </p:sp>
                <p:sp>
                  <p:nvSpPr>
                    <p:cNvPr id="309" name="Shape 309"/>
                    <p:cNvSpPr/>
                    <p:nvPr/>
                  </p:nvSpPr>
                  <p:spPr>
                    <a:xfrm>
                      <a:off x="-179061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Guilhem Bousquet</a:t>
                      </a:r>
                    </a:p>
                  </p:txBody>
                </p:sp>
                <p:sp>
                  <p:nvSpPr>
                    <p:cNvPr id="310" name="Shape 310"/>
                    <p:cNvSpPr/>
                    <p:nvPr/>
                  </p:nvSpPr>
                  <p:spPr>
                    <a:xfrm>
                      <a:off x="1607254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Jacquot</a:t>
                      </a:r>
                    </a:p>
                  </p:txBody>
                </p:sp>
                <p:sp>
                  <p:nvSpPr>
                    <p:cNvPr id="311" name="Shape 311"/>
                    <p:cNvSpPr/>
                    <p:nvPr/>
                  </p:nvSpPr>
                  <p:spPr>
                    <a:xfrm>
                      <a:off x="3257309" y="4783983"/>
                      <a:ext cx="1144160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Anouk Boblin</a:t>
                      </a:r>
                    </a:p>
                  </p:txBody>
                </p:sp>
              </p:grpSp>
              <p:sp>
                <p:nvSpPr>
                  <p:cNvPr id="312" name="Shape 312"/>
                  <p:cNvSpPr/>
                  <p:nvPr/>
                </p:nvSpPr>
                <p:spPr>
                  <a:xfrm>
                    <a:off x="6290467" y="4783089"/>
                    <a:ext cx="1226918" cy="1030047"/>
                  </a:xfrm>
                  <a:prstGeom prst="rect">
                    <a:avLst/>
                  </a:prstGeom>
                  <a:solidFill>
                    <a:srgbClr val="339966"/>
                  </a:solidFill>
                  <a:ln cap="flat" cmpd="sng" w="28575">
                    <a:solidFill>
                      <a:srgbClr val="00808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Jimmy Carlier</a:t>
                    </a:r>
                  </a:p>
                </p:txBody>
              </p:sp>
            </p:grpSp>
          </p:grpSp>
          <p:sp>
            <p:nvSpPr>
              <p:cNvPr id="313" name="Shape 313"/>
              <p:cNvSpPr/>
              <p:nvPr/>
            </p:nvSpPr>
            <p:spPr>
              <a:xfrm>
                <a:off x="9075340" y="4783982"/>
                <a:ext cx="1208460" cy="1030047"/>
              </a:xfrm>
              <a:prstGeom prst="rect">
                <a:avLst/>
              </a:prstGeom>
              <a:solidFill>
                <a:srgbClr val="339966"/>
              </a:solidFill>
              <a:ln cap="flat" cmpd="sng" w="28575">
                <a:solidFill>
                  <a:srgbClr val="0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Marina Caillau</a:t>
                </a:r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10735506" y="4783980"/>
              <a:ext cx="1296788" cy="1030047"/>
            </a:xfrm>
            <a:prstGeom prst="rect">
              <a:avLst/>
            </a:prstGeom>
            <a:solidFill>
              <a:srgbClr val="339966"/>
            </a:solidFill>
            <a:ln cap="flat" cmpd="sng" w="28575">
              <a:solidFill>
                <a:srgbClr val="0080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Morgan Seguela</a:t>
              </a:r>
            </a:p>
          </p:txBody>
        </p:sp>
      </p:grpSp>
      <p:cxnSp>
        <p:nvCxnSpPr>
          <p:cNvPr id="315" name="Shape 315"/>
          <p:cNvCxnSpPr/>
          <p:nvPr/>
        </p:nvCxnSpPr>
        <p:spPr>
          <a:xfrm>
            <a:off x="11380474" y="4214519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5509932" y="4240707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Shape 317"/>
          <p:cNvSpPr/>
          <p:nvPr/>
        </p:nvSpPr>
        <p:spPr>
          <a:xfrm>
            <a:off x="7959018" y="4778360"/>
            <a:ext cx="1226918" cy="1030047"/>
          </a:xfrm>
          <a:prstGeom prst="rect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Amina Hadi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8560386" y="4214519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BD &amp; Application Centrale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Shape 324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{937E220B-6D86-4A13-9930-481233355261}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Stocker les informations relatives aux différents conducteurs, aux courses et aux clients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d’une interface pour CapitoleTaxi permettant de gérer les conducteurs et les taxis, et d’intéragir avec la base de données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{6D60C491-7403-4ED1-B77D-C03ABD5E5BE6}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données complète et fonctionnelle, répondant aux différents critères de normalisation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 WEB pour la centrale, ergonomique et simple d’utilisation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{151E2158-BEC1-40FD-BF80-3CE3733B2F81}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7" name="Shape 327"/>
          <p:cNvSpPr txBox="1"/>
          <p:nvPr>
            <p:ph type="title"/>
          </p:nvPr>
        </p:nvSpPr>
        <p:spPr>
          <a:xfrm>
            <a:off x="381750" y="770400"/>
            <a:ext cx="11592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9966"/>
              </a:buClr>
              <a:buSzPct val="25000"/>
              <a:buFont typeface="Calibri"/>
              <a:buNone/>
            </a:pPr>
            <a:r>
              <a:rPr b="0" baseline="0" i="0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Groupe 5 – BD &amp; IHM Centrale – </a:t>
            </a:r>
            <a:r>
              <a:rPr b="0" baseline="0" i="1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Mélanie Mouchard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PLAN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Introduction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Présentation générale et objectifs du projet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Organisation du projet et deadlines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Enseignants/encadrants</a:t>
            </a:r>
          </a:p>
          <a:p>
            <a:pPr indent="-228600" lvl="2" marL="1371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Chef de projet et ses adjoint(e)s</a:t>
            </a:r>
          </a:p>
          <a:p>
            <a:pPr indent="-228600" lvl="2" marL="1371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Groupes de travail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Description des groupes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66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Groupe 6 – Attribution – </a:t>
            </a:r>
            <a:r>
              <a:rPr b="0" baseline="0" i="1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Paul Mousset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98527" y="1941081"/>
            <a:ext cx="11956647" cy="3891468"/>
            <a:chOff x="98527" y="1941081"/>
            <a:chExt cx="11956647" cy="3891468"/>
          </a:xfrm>
        </p:grpSpPr>
        <p:grpSp>
          <p:nvGrpSpPr>
            <p:cNvPr id="334" name="Shape 334"/>
            <p:cNvGrpSpPr/>
            <p:nvPr/>
          </p:nvGrpSpPr>
          <p:grpSpPr>
            <a:xfrm>
              <a:off x="98527" y="1941081"/>
              <a:ext cx="11296367" cy="3891468"/>
              <a:chOff x="98527" y="1941081"/>
              <a:chExt cx="11296367" cy="3891468"/>
            </a:xfrm>
          </p:grpSpPr>
          <p:cxnSp>
            <p:nvCxnSpPr>
              <p:cNvPr id="335" name="Shape 335"/>
              <p:cNvCxnSpPr/>
              <p:nvPr/>
            </p:nvCxnSpPr>
            <p:spPr>
              <a:xfrm>
                <a:off x="4758814" y="4213398"/>
                <a:ext cx="7365" cy="838787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36" name="Shape 336"/>
              <p:cNvGrpSpPr/>
              <p:nvPr/>
            </p:nvGrpSpPr>
            <p:grpSpPr>
              <a:xfrm>
                <a:off x="98527" y="1941081"/>
                <a:ext cx="11296367" cy="3886603"/>
                <a:chOff x="98527" y="1941081"/>
                <a:chExt cx="11296367" cy="3886603"/>
              </a:xfrm>
            </p:grpSpPr>
            <p:grpSp>
              <p:nvGrpSpPr>
                <p:cNvPr id="337" name="Shape 337"/>
                <p:cNvGrpSpPr/>
                <p:nvPr/>
              </p:nvGrpSpPr>
              <p:grpSpPr>
                <a:xfrm>
                  <a:off x="98527" y="1941081"/>
                  <a:ext cx="11296367" cy="3886603"/>
                  <a:chOff x="-160784" y="1941081"/>
                  <a:chExt cx="11296367" cy="3886603"/>
                </a:xfrm>
              </p:grpSpPr>
              <p:grpSp>
                <p:nvGrpSpPr>
                  <p:cNvPr id="338" name="Shape 338"/>
                  <p:cNvGrpSpPr/>
                  <p:nvPr/>
                </p:nvGrpSpPr>
                <p:grpSpPr>
                  <a:xfrm>
                    <a:off x="-160784" y="1941081"/>
                    <a:ext cx="11296367" cy="3886603"/>
                    <a:chOff x="-160784" y="1941081"/>
                    <a:chExt cx="11296367" cy="3886603"/>
                  </a:xfrm>
                </p:grpSpPr>
                <p:sp>
                  <p:nvSpPr>
                    <p:cNvPr id="339" name="Shape 339"/>
                    <p:cNvSpPr/>
                    <p:nvPr/>
                  </p:nvSpPr>
                  <p:spPr>
                    <a:xfrm>
                      <a:off x="3968380" y="4797637"/>
                      <a:ext cx="1153039" cy="1030047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cap="flat" cmpd="sng" w="2857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Mylène Milles</a:t>
                      </a:r>
                    </a:p>
                  </p:txBody>
                </p:sp>
                <p:grpSp>
                  <p:nvGrpSpPr>
                    <p:cNvPr id="340" name="Shape 340"/>
                    <p:cNvGrpSpPr/>
                    <p:nvPr/>
                  </p:nvGrpSpPr>
                  <p:grpSpPr>
                    <a:xfrm>
                      <a:off x="-160784" y="1941081"/>
                      <a:ext cx="11296367" cy="3885643"/>
                      <a:chOff x="-160784" y="1941081"/>
                      <a:chExt cx="11296367" cy="3885643"/>
                    </a:xfrm>
                  </p:grpSpPr>
                  <p:grpSp>
                    <p:nvGrpSpPr>
                      <p:cNvPr id="341" name="Shape 341"/>
                      <p:cNvGrpSpPr/>
                      <p:nvPr/>
                    </p:nvGrpSpPr>
                    <p:grpSpPr>
                      <a:xfrm>
                        <a:off x="-160784" y="1941081"/>
                        <a:ext cx="11296367" cy="3875758"/>
                        <a:chOff x="-160784" y="1941081"/>
                        <a:chExt cx="11296367" cy="3875758"/>
                      </a:xfrm>
                    </p:grpSpPr>
                    <p:grpSp>
                      <p:nvGrpSpPr>
                        <p:cNvPr id="342" name="Shape 342"/>
                        <p:cNvGrpSpPr/>
                        <p:nvPr/>
                      </p:nvGrpSpPr>
                      <p:grpSpPr>
                        <a:xfrm>
                          <a:off x="355238" y="2397621"/>
                          <a:ext cx="10780343" cy="2791109"/>
                          <a:chOff x="355238" y="2191557"/>
                          <a:chExt cx="10780343" cy="2791109"/>
                        </a:xfrm>
                      </p:grpSpPr>
                      <p:cxnSp>
                        <p:nvCxnSpPr>
                          <p:cNvPr id="343" name="Shape 343"/>
                          <p:cNvCxnSpPr/>
                          <p:nvPr/>
                        </p:nvCxnSpPr>
                        <p:spPr>
                          <a:xfrm>
                            <a:off x="355238" y="4026848"/>
                            <a:ext cx="10780343" cy="1701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4" name="Shape 344"/>
                          <p:cNvCxnSpPr/>
                          <p:nvPr/>
                        </p:nvCxnSpPr>
                        <p:spPr>
                          <a:xfrm>
                            <a:off x="359914" y="4039932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5" name="Shape 345"/>
                          <p:cNvCxnSpPr/>
                          <p:nvPr/>
                        </p:nvCxnSpPr>
                        <p:spPr>
                          <a:xfrm>
                            <a:off x="1780575" y="4012623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6" name="Shape 346"/>
                          <p:cNvCxnSpPr/>
                          <p:nvPr/>
                        </p:nvCxnSpPr>
                        <p:spPr>
                          <a:xfrm>
                            <a:off x="3238964" y="4025717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7" name="Shape 347"/>
                          <p:cNvCxnSpPr/>
                          <p:nvPr/>
                        </p:nvCxnSpPr>
                        <p:spPr>
                          <a:xfrm>
                            <a:off x="5953476" y="4012062"/>
                            <a:ext cx="1000" cy="970604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8" name="Shape 348"/>
                          <p:cNvCxnSpPr/>
                          <p:nvPr/>
                        </p:nvCxnSpPr>
                        <p:spPr>
                          <a:xfrm>
                            <a:off x="8686738" y="4026842"/>
                            <a:ext cx="0" cy="551699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9" name="Shape 349"/>
                          <p:cNvCxnSpPr/>
                          <p:nvPr/>
                        </p:nvCxnSpPr>
                        <p:spPr>
                          <a:xfrm>
                            <a:off x="5747917" y="3470344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50" name="Shape 350"/>
                          <p:cNvCxnSpPr/>
                          <p:nvPr/>
                        </p:nvCxnSpPr>
                        <p:spPr>
                          <a:xfrm>
                            <a:off x="5750833" y="2191557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351" name="Shape 351"/>
                        <p:cNvSpPr/>
                        <p:nvPr/>
                      </p:nvSpPr>
                      <p:spPr>
                        <a:xfrm>
                          <a:off x="4571664" y="1941081"/>
                          <a:ext cx="2369666" cy="670088"/>
                        </a:xfrm>
                        <a:prstGeom prst="ellipse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Rémi Courtey</a:t>
                          </a:r>
                        </a:p>
                      </p:txBody>
                    </p:sp>
                    <p:sp>
                      <p:nvSpPr>
                        <p:cNvPr id="352" name="Shape 352"/>
                        <p:cNvSpPr/>
                        <p:nvPr/>
                      </p:nvSpPr>
                      <p:spPr>
                        <a:xfrm>
                          <a:off x="4659007" y="2949264"/>
                          <a:ext cx="2197289" cy="956807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3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Paul </a:t>
                          </a:r>
                        </a:p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3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Mousset</a:t>
                          </a:r>
                        </a:p>
                      </p:txBody>
                    </p:sp>
                    <p:sp>
                      <p:nvSpPr>
                        <p:cNvPr id="353" name="Shape 353"/>
                        <p:cNvSpPr/>
                        <p:nvPr/>
                      </p:nvSpPr>
                      <p:spPr>
                        <a:xfrm>
                          <a:off x="-160784" y="4797639"/>
                          <a:ext cx="1075948" cy="1019200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Julien Louton</a:t>
                          </a:r>
                        </a:p>
                      </p:txBody>
                    </p:sp>
                    <p:sp>
                      <p:nvSpPr>
                        <p:cNvPr id="354" name="Shape 354"/>
                        <p:cNvSpPr/>
                        <p:nvPr/>
                      </p:nvSpPr>
                      <p:spPr>
                        <a:xfrm>
                          <a:off x="1052976" y="4783985"/>
                          <a:ext cx="1514643" cy="100554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Mohammed Chekran</a:t>
                          </a:r>
                        </a:p>
                      </p:txBody>
                    </p:sp>
                    <p:sp>
                      <p:nvSpPr>
                        <p:cNvPr id="355" name="Shape 355"/>
                        <p:cNvSpPr/>
                        <p:nvPr/>
                      </p:nvSpPr>
                      <p:spPr>
                        <a:xfrm>
                          <a:off x="2714994" y="4783983"/>
                          <a:ext cx="1144160" cy="1030047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Bilel Halloumi</a:t>
                          </a:r>
                        </a:p>
                      </p:txBody>
                    </p:sp>
                  </p:grpSp>
                  <p:sp>
                    <p:nvSpPr>
                      <p:cNvPr id="356" name="Shape 356"/>
                      <p:cNvSpPr/>
                      <p:nvPr/>
                    </p:nvSpPr>
                    <p:spPr>
                      <a:xfrm>
                        <a:off x="5230662" y="4772525"/>
                        <a:ext cx="1529699" cy="1054199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cap="flat" cmpd="sng" w="28575">
                        <a:solidFill>
                          <a:srgbClr val="0000FF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Mohammed Chaouni</a:t>
                        </a:r>
                      </a:p>
                    </p:txBody>
                  </p:sp>
                </p:grpSp>
              </p:grpSp>
              <p:sp>
                <p:nvSpPr>
                  <p:cNvPr id="357" name="Shape 357"/>
                  <p:cNvSpPr/>
                  <p:nvPr/>
                </p:nvSpPr>
                <p:spPr>
                  <a:xfrm>
                    <a:off x="8160343" y="4783982"/>
                    <a:ext cx="1112706" cy="1030047"/>
                  </a:xfrm>
                  <a:prstGeom prst="rect">
                    <a:avLst/>
                  </a:prstGeom>
                  <a:solidFill>
                    <a:srgbClr val="3366FF"/>
                  </a:solidFill>
                  <a:ln cap="flat" cmpd="sng" w="28575">
                    <a:solidFill>
                      <a:srgbClr val="0000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Valentin Gode</a:t>
                    </a:r>
                  </a:p>
                </p:txBody>
              </p:sp>
            </p:grpSp>
            <p:sp>
              <p:nvSpPr>
                <p:cNvPr id="358" name="Shape 358"/>
                <p:cNvSpPr/>
                <p:nvPr/>
              </p:nvSpPr>
              <p:spPr>
                <a:xfrm>
                  <a:off x="9615659" y="4783980"/>
                  <a:ext cx="1186775" cy="1030047"/>
                </a:xfrm>
                <a:prstGeom prst="rect">
                  <a:avLst/>
                </a:prstGeom>
                <a:solidFill>
                  <a:srgbClr val="3366FF"/>
                </a:solidFill>
                <a:ln cap="flat" cmpd="sng" w="28575">
                  <a:solidFill>
                    <a:srgbClr val="0000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Valentine Rossi</a:t>
                  </a:r>
                </a:p>
              </p:txBody>
            </p:sp>
          </p:grpSp>
          <p:cxnSp>
            <p:nvCxnSpPr>
              <p:cNvPr id="359" name="Shape 359"/>
              <p:cNvCxnSpPr/>
              <p:nvPr/>
            </p:nvCxnSpPr>
            <p:spPr>
              <a:xfrm>
                <a:off x="10165029" y="4214519"/>
                <a:ext cx="0" cy="551642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0" name="Shape 360"/>
              <p:cNvSpPr/>
              <p:nvPr/>
            </p:nvSpPr>
            <p:spPr>
              <a:xfrm>
                <a:off x="7071325" y="4778349"/>
                <a:ext cx="1227000" cy="1054199"/>
              </a:xfrm>
              <a:prstGeom prst="rect">
                <a:avLst/>
              </a:prstGeom>
              <a:solidFill>
                <a:srgbClr val="3366FF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Lucas Clochard</a:t>
                </a:r>
              </a:p>
            </p:txBody>
          </p:sp>
          <p:cxnSp>
            <p:nvCxnSpPr>
              <p:cNvPr id="361" name="Shape 361"/>
              <p:cNvCxnSpPr/>
              <p:nvPr/>
            </p:nvCxnSpPr>
            <p:spPr>
              <a:xfrm>
                <a:off x="7645389" y="4228173"/>
                <a:ext cx="0" cy="551642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2" name="Shape 362"/>
            <p:cNvSpPr/>
            <p:nvPr/>
          </p:nvSpPr>
          <p:spPr>
            <a:xfrm>
              <a:off x="10911014" y="4772530"/>
              <a:ext cx="1144160" cy="1030047"/>
            </a:xfrm>
            <a:prstGeom prst="rect">
              <a:avLst/>
            </a:prstGeom>
            <a:solidFill>
              <a:srgbClr val="3366FF"/>
            </a:solidFill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Jacques Vigne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11384000" y="4235103"/>
              <a:ext cx="0" cy="551642"/>
            </a:xfrm>
            <a:prstGeom prst="straightConnector1">
              <a:avLst/>
            </a:prstGeom>
            <a:solidFill>
              <a:srgbClr val="3366FF"/>
            </a:solidFill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097279" y="286603"/>
            <a:ext cx="102986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66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Groupe 6 – Attribution – </a:t>
            </a:r>
            <a:r>
              <a:rPr b="0" baseline="0" i="1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Paul Mousset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Attribution de la course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Shape 371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{2C1F897A-1A4A-47CC-B13A-C18150D1DED9}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du module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détaillant les différentes idées développées en justifiant les choix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Shape 372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{EAF45EC9-A14E-4068-9D05-3F47775ED90C}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Réfléchir aux algorithmes possibles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Shape 373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{EABF2446-1220-4D90-BC10-4E47F7372791}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aseline="0" lang="fr-FR" sz="1800" u="none" cap="none" strike="noStrike"/>
                        <a:t>diter une liste de courses ordonnée et personnalisée à proposer à chaque conducteur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Réfléchir à des approches d’attribution semi-automatique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Insertion de tuples dans la base de données lors d’une attribution validée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510592" y="2045833"/>
            <a:ext cx="10831140" cy="3886042"/>
            <a:chOff x="510592" y="1941081"/>
            <a:chExt cx="10831140" cy="3886042"/>
          </a:xfrm>
        </p:grpSpPr>
        <p:grpSp>
          <p:nvGrpSpPr>
            <p:cNvPr id="379" name="Shape 379"/>
            <p:cNvGrpSpPr/>
            <p:nvPr/>
          </p:nvGrpSpPr>
          <p:grpSpPr>
            <a:xfrm>
              <a:off x="510592" y="1941081"/>
              <a:ext cx="10831140" cy="3886042"/>
              <a:chOff x="251280" y="1941081"/>
              <a:chExt cx="10831140" cy="3886042"/>
            </a:xfrm>
          </p:grpSpPr>
          <p:grpSp>
            <p:nvGrpSpPr>
              <p:cNvPr id="380" name="Shape 380"/>
              <p:cNvGrpSpPr/>
              <p:nvPr/>
            </p:nvGrpSpPr>
            <p:grpSpPr>
              <a:xfrm>
                <a:off x="251280" y="1941081"/>
                <a:ext cx="10185637" cy="3885148"/>
                <a:chOff x="251280" y="1941081"/>
                <a:chExt cx="10185637" cy="3885148"/>
              </a:xfrm>
            </p:grpSpPr>
            <p:sp>
              <p:nvSpPr>
                <p:cNvPr id="381" name="Shape 381"/>
                <p:cNvSpPr/>
                <p:nvPr/>
              </p:nvSpPr>
              <p:spPr>
                <a:xfrm>
                  <a:off x="4819153" y="4783982"/>
                  <a:ext cx="1405719" cy="1030047"/>
                </a:xfrm>
                <a:prstGeom prst="rect">
                  <a:avLst/>
                </a:prstGeom>
                <a:solidFill>
                  <a:srgbClr val="66CCFF"/>
                </a:solidFill>
                <a:ln cap="flat" cmpd="sng" w="28575">
                  <a:solidFill>
                    <a:srgbClr val="509CC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Theodore Cohen</a:t>
                  </a:r>
                </a:p>
              </p:txBody>
            </p:sp>
            <p:grpSp>
              <p:nvGrpSpPr>
                <p:cNvPr id="382" name="Shape 382"/>
                <p:cNvGrpSpPr/>
                <p:nvPr/>
              </p:nvGrpSpPr>
              <p:grpSpPr>
                <a:xfrm>
                  <a:off x="251280" y="1941081"/>
                  <a:ext cx="10185637" cy="3885148"/>
                  <a:chOff x="251280" y="1941081"/>
                  <a:chExt cx="10185637" cy="3885148"/>
                </a:xfrm>
              </p:grpSpPr>
              <p:grpSp>
                <p:nvGrpSpPr>
                  <p:cNvPr id="383" name="Shape 383"/>
                  <p:cNvGrpSpPr/>
                  <p:nvPr/>
                </p:nvGrpSpPr>
                <p:grpSpPr>
                  <a:xfrm>
                    <a:off x="251280" y="1941081"/>
                    <a:ext cx="10185637" cy="3872951"/>
                    <a:chOff x="251280" y="1941081"/>
                    <a:chExt cx="10185637" cy="3872951"/>
                  </a:xfrm>
                </p:grpSpPr>
                <p:grpSp>
                  <p:nvGrpSpPr>
                    <p:cNvPr id="384" name="Shape 384"/>
                    <p:cNvGrpSpPr/>
                    <p:nvPr/>
                  </p:nvGrpSpPr>
                  <p:grpSpPr>
                    <a:xfrm>
                      <a:off x="799293" y="2397621"/>
                      <a:ext cx="9637624" cy="2399457"/>
                      <a:chOff x="799293" y="2191557"/>
                      <a:chExt cx="9637624" cy="2399457"/>
                    </a:xfrm>
                  </p:grpSpPr>
                  <p:cxnSp>
                    <p:nvCxnSpPr>
                      <p:cNvPr id="385" name="Shape 385"/>
                      <p:cNvCxnSpPr/>
                      <p:nvPr/>
                    </p:nvCxnSpPr>
                    <p:spPr>
                      <a:xfrm>
                        <a:off x="801147" y="4036403"/>
                        <a:ext cx="9635770" cy="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6" name="Shape 386"/>
                      <p:cNvCxnSpPr/>
                      <p:nvPr/>
                    </p:nvCxnSpPr>
                    <p:spPr>
                      <a:xfrm>
                        <a:off x="79929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7" name="Shape 387"/>
                      <p:cNvCxnSpPr/>
                      <p:nvPr/>
                    </p:nvCxnSpPr>
                    <p:spPr>
                      <a:xfrm>
                        <a:off x="2547714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8" name="Shape 388"/>
                      <p:cNvCxnSpPr/>
                      <p:nvPr/>
                    </p:nvCxnSpPr>
                    <p:spPr>
                      <a:xfrm>
                        <a:off x="4021453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9" name="Shape 389"/>
                      <p:cNvCxnSpPr/>
                      <p:nvPr/>
                    </p:nvCxnSpPr>
                    <p:spPr>
                      <a:xfrm>
                        <a:off x="7088215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90" name="Shape 390"/>
                      <p:cNvCxnSpPr/>
                      <p:nvPr/>
                    </p:nvCxnSpPr>
                    <p:spPr>
                      <a:xfrm>
                        <a:off x="10418895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91" name="Shape 391"/>
                      <p:cNvCxnSpPr/>
                      <p:nvPr/>
                    </p:nvCxnSpPr>
                    <p:spPr>
                      <a:xfrm>
                        <a:off x="5472983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92" name="Shape 392"/>
                      <p:cNvCxnSpPr/>
                      <p:nvPr/>
                    </p:nvCxnSpPr>
                    <p:spPr>
                      <a:xfrm>
                        <a:off x="5475901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393" name="Shape 393"/>
                    <p:cNvSpPr/>
                    <p:nvPr/>
                  </p:nvSpPr>
                  <p:spPr>
                    <a:xfrm>
                      <a:off x="4296730" y="1941081"/>
                      <a:ext cx="2369666" cy="670088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Rémi Courtey</a:t>
                      </a:r>
                    </a:p>
                  </p:txBody>
                </p:sp>
                <p:sp>
                  <p:nvSpPr>
                    <p:cNvPr id="394" name="Shape 394"/>
                    <p:cNvSpPr/>
                    <p:nvPr/>
                  </p:nvSpPr>
                  <p:spPr>
                    <a:xfrm>
                      <a:off x="4384075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Thibault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Lejaille</a:t>
                      </a:r>
                    </a:p>
                  </p:txBody>
                </p:sp>
                <p:sp>
                  <p:nvSpPr>
                    <p:cNvPr id="395" name="Shape 395"/>
                    <p:cNvSpPr/>
                    <p:nvPr/>
                  </p:nvSpPr>
                  <p:spPr>
                    <a:xfrm>
                      <a:off x="251280" y="4783985"/>
                      <a:ext cx="1237218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Amine Aouini</a:t>
                      </a:r>
                    </a:p>
                  </p:txBody>
                </p:sp>
                <p:sp>
                  <p:nvSpPr>
                    <p:cNvPr id="396" name="Shape 396"/>
                    <p:cNvSpPr/>
                    <p:nvPr/>
                  </p:nvSpPr>
                  <p:spPr>
                    <a:xfrm>
                      <a:off x="1738175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Marie Duchateau</a:t>
                      </a:r>
                    </a:p>
                  </p:txBody>
                </p:sp>
                <p:sp>
                  <p:nvSpPr>
                    <p:cNvPr id="397" name="Shape 397"/>
                    <p:cNvSpPr/>
                    <p:nvPr/>
                  </p:nvSpPr>
                  <p:spPr>
                    <a:xfrm>
                      <a:off x="3388230" y="4783983"/>
                      <a:ext cx="1144160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Bassirou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Kasse</a:t>
                      </a:r>
                    </a:p>
                  </p:txBody>
                </p:sp>
              </p:grpSp>
              <p:sp>
                <p:nvSpPr>
                  <p:cNvPr id="398" name="Shape 398"/>
                  <p:cNvSpPr/>
                  <p:nvPr/>
                </p:nvSpPr>
                <p:spPr>
                  <a:xfrm>
                    <a:off x="6434480" y="4796182"/>
                    <a:ext cx="1357838" cy="1030047"/>
                  </a:xfrm>
                  <a:prstGeom prst="rect">
                    <a:avLst/>
                  </a:prstGeom>
                  <a:solidFill>
                    <a:srgbClr val="66CCFF"/>
                  </a:solidFill>
                  <a:ln cap="flat" cmpd="sng" w="28575">
                    <a:solidFill>
                      <a:srgbClr val="509CC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Margot Delorme</a:t>
                    </a:r>
                  </a:p>
                </p:txBody>
              </p:sp>
            </p:grpSp>
          </p:grpSp>
          <p:sp>
            <p:nvSpPr>
              <p:cNvPr id="399" name="Shape 399"/>
              <p:cNvSpPr/>
              <p:nvPr/>
            </p:nvSpPr>
            <p:spPr>
              <a:xfrm>
                <a:off x="9690670" y="4797076"/>
                <a:ext cx="1391749" cy="1030047"/>
              </a:xfrm>
              <a:prstGeom prst="rect">
                <a:avLst/>
              </a:prstGeom>
              <a:solidFill>
                <a:srgbClr val="66CCFF"/>
              </a:solidFill>
              <a:ln cap="flat" cmpd="sng" w="28575">
                <a:solidFill>
                  <a:srgbClr val="509CC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Aïssa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Sene</a:t>
                </a:r>
              </a:p>
            </p:txBody>
          </p:sp>
        </p:grpSp>
        <p:cxnSp>
          <p:nvCxnSpPr>
            <p:cNvPr id="400" name="Shape 400"/>
            <p:cNvCxnSpPr/>
            <p:nvPr/>
          </p:nvCxnSpPr>
          <p:spPr>
            <a:xfrm>
              <a:off x="5732498" y="4240707"/>
              <a:ext cx="0" cy="551642"/>
            </a:xfrm>
            <a:prstGeom prst="straightConnector1">
              <a:avLst/>
            </a:prstGeom>
            <a:noFill/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Shape 401"/>
            <p:cNvSpPr/>
            <p:nvPr/>
          </p:nvSpPr>
          <p:spPr>
            <a:xfrm>
              <a:off x="8325597" y="4778360"/>
              <a:ext cx="1336357" cy="1030047"/>
            </a:xfrm>
            <a:prstGeom prst="rect">
              <a:avLst/>
            </a:prstGeom>
            <a:solidFill>
              <a:srgbClr val="66CCFF"/>
            </a:solidFill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Lafont</a:t>
              </a: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8913872" y="4214519"/>
              <a:ext cx="0" cy="551642"/>
            </a:xfrm>
            <a:prstGeom prst="straightConnector1">
              <a:avLst/>
            </a:prstGeom>
            <a:noFill/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3" name="Shape 403"/>
          <p:cNvSpPr txBox="1"/>
          <p:nvPr/>
        </p:nvSpPr>
        <p:spPr>
          <a:xfrm>
            <a:off x="314199" y="286600"/>
            <a:ext cx="1173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6CC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Groupe 7 – IHM Conducteur – </a:t>
            </a:r>
            <a:r>
              <a:rPr b="0" baseline="0" i="1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Thibault Lejaille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IHM Conducteur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Shape 409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{2615AEBC-5B08-49EF-BB73-7CD2FF3D9D15}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lang="fr-FR" sz="1800"/>
                        <a:t>Interface WEB pour le conducteur, ergonomique et simple d’utilisation</a:t>
                      </a:r>
                    </a:p>
                    <a:p>
                      <a:pPr indent="-285750" lvl="0" marL="2857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▪"/>
                      </a:pPr>
                      <a:r>
                        <a:rPr lang="fr-FR" sz="1800"/>
                        <a:t>Rapport expliquant la démarche choisie pour ordonnancer la liste des courses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Shape 410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{88DFEFDA-658A-410F-9076-E40A5DF8911C}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❖"/>
                      </a:pPr>
                      <a:r>
                        <a:rPr lang="fr-FR" sz="1800"/>
                        <a:t>Se familiariser avec les langages web (HTML, PHP, CSS+ Responsive design)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{25EF2EE2-D78F-4ACC-9869-FE67A096C9BC}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Construire une interface WEB pour le conducteur qui permet au conducteur de sélectionner une course, de changer de statut, ...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Géolocalisation des conducteurs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12" name="Shape 412"/>
          <p:cNvSpPr txBox="1"/>
          <p:nvPr/>
        </p:nvSpPr>
        <p:spPr>
          <a:xfrm>
            <a:off x="314199" y="286600"/>
            <a:ext cx="1173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6CC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Groupe 7 – IHM Conducteur – </a:t>
            </a:r>
            <a:r>
              <a:rPr b="0" baseline="0" i="1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Thibault Lejaille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736250" y="286600"/>
            <a:ext cx="106755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Groupe 8 – Statistiques – </a:t>
            </a:r>
            <a:r>
              <a:rPr b="0" baseline="0" i="1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Giovanni Zanitti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1176557" y="2019645"/>
            <a:ext cx="10161836" cy="3858959"/>
            <a:chOff x="1285810" y="2019645"/>
            <a:chExt cx="10161836" cy="3858959"/>
          </a:xfrm>
        </p:grpSpPr>
        <p:grpSp>
          <p:nvGrpSpPr>
            <p:cNvPr id="419" name="Shape 419"/>
            <p:cNvGrpSpPr/>
            <p:nvPr/>
          </p:nvGrpSpPr>
          <p:grpSpPr>
            <a:xfrm>
              <a:off x="1285810" y="2019645"/>
              <a:ext cx="10161836" cy="3858959"/>
              <a:chOff x="225352" y="1967269"/>
              <a:chExt cx="10161836" cy="3858959"/>
            </a:xfrm>
          </p:grpSpPr>
          <p:grpSp>
            <p:nvGrpSpPr>
              <p:cNvPr id="420" name="Shape 420"/>
              <p:cNvGrpSpPr/>
              <p:nvPr/>
            </p:nvGrpSpPr>
            <p:grpSpPr>
              <a:xfrm>
                <a:off x="903354" y="1967269"/>
                <a:ext cx="9483834" cy="3858959"/>
                <a:chOff x="644041" y="1967269"/>
                <a:chExt cx="9483834" cy="3858959"/>
              </a:xfrm>
            </p:grpSpPr>
            <p:grpSp>
              <p:nvGrpSpPr>
                <p:cNvPr id="421" name="Shape 421"/>
                <p:cNvGrpSpPr/>
                <p:nvPr/>
              </p:nvGrpSpPr>
              <p:grpSpPr>
                <a:xfrm>
                  <a:off x="644041" y="1967269"/>
                  <a:ext cx="8810970" cy="3858959"/>
                  <a:chOff x="644041" y="1967269"/>
                  <a:chExt cx="8810970" cy="3858959"/>
                </a:xfrm>
              </p:grpSpPr>
              <p:sp>
                <p:nvSpPr>
                  <p:cNvPr id="422" name="Shape 422"/>
                  <p:cNvSpPr/>
                  <p:nvPr/>
                </p:nvSpPr>
                <p:spPr>
                  <a:xfrm>
                    <a:off x="5198823" y="4783982"/>
                    <a:ext cx="1405719" cy="1030047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28575">
                    <a:solidFill>
                      <a:srgbClr val="DD7E0E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Jonathan Toesca</a:t>
                    </a:r>
                  </a:p>
                </p:txBody>
              </p:sp>
              <p:grpSp>
                <p:nvGrpSpPr>
                  <p:cNvPr id="423" name="Shape 423"/>
                  <p:cNvGrpSpPr/>
                  <p:nvPr/>
                </p:nvGrpSpPr>
                <p:grpSpPr>
                  <a:xfrm>
                    <a:off x="644041" y="1967269"/>
                    <a:ext cx="8810970" cy="3858959"/>
                    <a:chOff x="644041" y="1967269"/>
                    <a:chExt cx="8810970" cy="3858959"/>
                  </a:xfrm>
                </p:grpSpPr>
                <p:grpSp>
                  <p:nvGrpSpPr>
                    <p:cNvPr id="424" name="Shape 424"/>
                    <p:cNvGrpSpPr/>
                    <p:nvPr/>
                  </p:nvGrpSpPr>
                  <p:grpSpPr>
                    <a:xfrm>
                      <a:off x="644041" y="1967269"/>
                      <a:ext cx="8810970" cy="3846762"/>
                      <a:chOff x="644041" y="1967269"/>
                      <a:chExt cx="8810970" cy="3846762"/>
                    </a:xfrm>
                  </p:grpSpPr>
                  <p:grpSp>
                    <p:nvGrpSpPr>
                      <p:cNvPr id="425" name="Shape 425"/>
                      <p:cNvGrpSpPr/>
                      <p:nvPr/>
                    </p:nvGrpSpPr>
                    <p:grpSpPr>
                      <a:xfrm>
                        <a:off x="644041" y="2423810"/>
                        <a:ext cx="8810970" cy="2360175"/>
                        <a:chOff x="644041" y="2217746"/>
                        <a:chExt cx="8810970" cy="2360175"/>
                      </a:xfrm>
                    </p:grpSpPr>
                    <p:cxnSp>
                      <p:nvCxnSpPr>
                        <p:cNvPr id="426" name="Shape 426"/>
                        <p:cNvCxnSpPr/>
                        <p:nvPr/>
                      </p:nvCxnSpPr>
                      <p:spPr>
                        <a:xfrm>
                          <a:off x="644041" y="4049496"/>
                          <a:ext cx="8810970" cy="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7" name="Shape 427"/>
                        <p:cNvCxnSpPr/>
                        <p:nvPr/>
                      </p:nvCxnSpPr>
                      <p:spPr>
                        <a:xfrm>
                          <a:off x="2285873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8" name="Shape 428"/>
                        <p:cNvCxnSpPr/>
                        <p:nvPr/>
                      </p:nvCxnSpPr>
                      <p:spPr>
                        <a:xfrm>
                          <a:off x="4113098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9" name="Shape 429"/>
                        <p:cNvCxnSpPr/>
                        <p:nvPr/>
                      </p:nvCxnSpPr>
                      <p:spPr>
                        <a:xfrm>
                          <a:off x="7729728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30" name="Shape 430"/>
                        <p:cNvCxnSpPr/>
                        <p:nvPr/>
                      </p:nvCxnSpPr>
                      <p:spPr>
                        <a:xfrm>
                          <a:off x="9450081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31" name="Shape 431"/>
                        <p:cNvCxnSpPr/>
                        <p:nvPr/>
                      </p:nvCxnSpPr>
                      <p:spPr>
                        <a:xfrm>
                          <a:off x="4543444" y="3496532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32" name="Shape 432"/>
                        <p:cNvCxnSpPr/>
                        <p:nvPr/>
                      </p:nvCxnSpPr>
                      <p:spPr>
                        <a:xfrm>
                          <a:off x="4546362" y="2217746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433" name="Shape 433"/>
                      <p:cNvSpPr/>
                      <p:nvPr/>
                    </p:nvSpPr>
                    <p:spPr>
                      <a:xfrm>
                        <a:off x="3454539" y="1967269"/>
                        <a:ext cx="2183641" cy="670088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Rémi Courtey</a:t>
                        </a:r>
                      </a:p>
                    </p:txBody>
                  </p:sp>
                  <p:sp>
                    <p:nvSpPr>
                      <p:cNvPr id="434" name="Shape 434"/>
                      <p:cNvSpPr/>
                      <p:nvPr/>
                    </p:nvSpPr>
                    <p:spPr>
                      <a:xfrm>
                        <a:off x="3454535" y="2975452"/>
                        <a:ext cx="2197289" cy="95680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3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Giovanni Zanitti</a:t>
                        </a:r>
                      </a:p>
                    </p:txBody>
                  </p:sp>
                  <p:sp>
                    <p:nvSpPr>
                      <p:cNvPr id="435" name="Shape 435"/>
                      <p:cNvSpPr/>
                      <p:nvPr/>
                    </p:nvSpPr>
                    <p:spPr>
                      <a:xfrm>
                        <a:off x="1607254" y="4783985"/>
                        <a:ext cx="1405719" cy="103004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Raphaël Pizzo</a:t>
                        </a:r>
                      </a:p>
                    </p:txBody>
                  </p:sp>
                  <p:sp>
                    <p:nvSpPr>
                      <p:cNvPr id="436" name="Shape 436"/>
                      <p:cNvSpPr/>
                      <p:nvPr/>
                    </p:nvSpPr>
                    <p:spPr>
                      <a:xfrm>
                        <a:off x="3288642" y="4783983"/>
                        <a:ext cx="1544582" cy="103004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Mathilde Pujol</a:t>
                        </a:r>
                      </a:p>
                    </p:txBody>
                  </p:sp>
                </p:grpSp>
                <p:sp>
                  <p:nvSpPr>
                    <p:cNvPr id="437" name="Shape 437"/>
                    <p:cNvSpPr/>
                    <p:nvPr/>
                  </p:nvSpPr>
                  <p:spPr>
                    <a:xfrm>
                      <a:off x="6997439" y="4796182"/>
                      <a:ext cx="1405719" cy="1030047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28575">
                      <a:solidFill>
                        <a:srgbClr val="DD7E0E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Amine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Aoullay</a:t>
                      </a:r>
                    </a:p>
                  </p:txBody>
                </p:sp>
              </p:grpSp>
            </p:grpSp>
            <p:sp>
              <p:nvSpPr>
                <p:cNvPr id="438" name="Shape 438"/>
                <p:cNvSpPr/>
                <p:nvPr/>
              </p:nvSpPr>
              <p:spPr>
                <a:xfrm>
                  <a:off x="8722157" y="4783982"/>
                  <a:ext cx="1405719" cy="1030047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28575">
                  <a:solidFill>
                    <a:srgbClr val="DD7E0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Marie Mayau</a:t>
                  </a:r>
                </a:p>
              </p:txBody>
            </p:sp>
          </p:grpSp>
          <p:cxnSp>
            <p:nvCxnSpPr>
              <p:cNvPr id="439" name="Shape 439"/>
              <p:cNvCxnSpPr/>
              <p:nvPr/>
            </p:nvCxnSpPr>
            <p:spPr>
              <a:xfrm>
                <a:off x="903970" y="4240707"/>
                <a:ext cx="0" cy="55164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D7E0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0" name="Shape 440"/>
              <p:cNvSpPr/>
              <p:nvPr/>
            </p:nvSpPr>
            <p:spPr>
              <a:xfrm>
                <a:off x="225352" y="4792350"/>
                <a:ext cx="1405719" cy="1030047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rgbClr val="DD7E0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Alexis Bolivar</a:t>
                </a:r>
              </a:p>
            </p:txBody>
          </p:sp>
        </p:grpSp>
        <p:cxnSp>
          <p:nvCxnSpPr>
            <p:cNvPr id="441" name="Shape 441"/>
            <p:cNvCxnSpPr/>
            <p:nvPr/>
          </p:nvCxnSpPr>
          <p:spPr>
            <a:xfrm>
              <a:off x="7139739" y="4314226"/>
              <a:ext cx="0" cy="551642"/>
            </a:xfrm>
            <a:prstGeom prst="straightConnector1">
              <a:avLst/>
            </a:prstGeom>
            <a:solidFill>
              <a:schemeClr val="accent2"/>
            </a:solidFill>
            <a:ln cap="flat" cmpd="sng" w="28575">
              <a:solidFill>
                <a:srgbClr val="DD7E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Statistiques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Shape 447"/>
          <p:cNvGraphicFramePr/>
          <p:nvPr/>
        </p:nvGraphicFramePr>
        <p:xfrm>
          <a:off x="1097279" y="41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{7AD5CDFD-0257-4F92-8255-96579802C46A}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complet, justifiant les analyses effectuées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Présentation pour l’entreprise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Shape 448"/>
          <p:cNvGraphicFramePr/>
          <p:nvPr/>
        </p:nvGraphicFramePr>
        <p:xfrm>
          <a:off x="1085904" y="5358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{989FF3D7-0A6B-4D57-8C32-A675D32FAB0C}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R Shiny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Shape 449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{A922EBDF-E1F9-43BC-A64A-EF692B4EDE5F}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Réflexion sur la répartition des taxis dans les stations de Toulouse afin d’optimiser les déplacements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Tester la pertinence de l’attribution des courses proposée par le groupe 6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Statistiques sur les chauffeurs, le temps de trajet, etc. 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Proposition de pistes d’études pour améliorer le fonctionnement de l’entreprise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50" name="Shape 450"/>
          <p:cNvSpPr txBox="1"/>
          <p:nvPr>
            <p:ph type="title"/>
          </p:nvPr>
        </p:nvSpPr>
        <p:spPr>
          <a:xfrm>
            <a:off x="736250" y="286600"/>
            <a:ext cx="106755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Groupe 8 – Statistiques – </a:t>
            </a:r>
            <a:r>
              <a:rPr b="0" baseline="0" i="1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Giovanni Zanitti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AB000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Groupe 9 – Android– </a:t>
            </a:r>
            <a:r>
              <a:rPr b="0" baseline="0" i="1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Bastien Curieux</a:t>
            </a:r>
          </a:p>
        </p:txBody>
      </p:sp>
      <p:grpSp>
        <p:nvGrpSpPr>
          <p:cNvPr id="456" name="Shape 456"/>
          <p:cNvGrpSpPr/>
          <p:nvPr/>
        </p:nvGrpSpPr>
        <p:grpSpPr>
          <a:xfrm>
            <a:off x="2642762" y="1954175"/>
            <a:ext cx="6403865" cy="3872951"/>
            <a:chOff x="3244997" y="1941081"/>
            <a:chExt cx="5474961" cy="3872951"/>
          </a:xfrm>
        </p:grpSpPr>
        <p:sp>
          <p:nvSpPr>
            <p:cNvPr id="457" name="Shape 457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rgbClr val="AB0000"/>
            </a:solidFill>
            <a:ln cap="flat" cmpd="sng" w="285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Jean-Baptiste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Roubelat</a:t>
              </a:r>
            </a:p>
          </p:txBody>
        </p:sp>
        <p:grpSp>
          <p:nvGrpSpPr>
            <p:cNvPr id="458" name="Shape 458"/>
            <p:cNvGrpSpPr/>
            <p:nvPr/>
          </p:nvGrpSpPr>
          <p:grpSpPr>
            <a:xfrm>
              <a:off x="3244997" y="1941081"/>
              <a:ext cx="4784981" cy="3872951"/>
              <a:chOff x="3244997" y="1941081"/>
              <a:chExt cx="4784981" cy="3872951"/>
            </a:xfrm>
          </p:grpSpPr>
          <p:grpSp>
            <p:nvGrpSpPr>
              <p:cNvPr id="459" name="Shape 459"/>
              <p:cNvGrpSpPr/>
              <p:nvPr/>
            </p:nvGrpSpPr>
            <p:grpSpPr>
              <a:xfrm>
                <a:off x="3953807" y="2397621"/>
                <a:ext cx="4076171" cy="2386364"/>
                <a:chOff x="3953807" y="2191557"/>
                <a:chExt cx="4076171" cy="2386364"/>
              </a:xfrm>
            </p:grpSpPr>
            <p:cxnSp>
              <p:nvCxnSpPr>
                <p:cNvPr id="460" name="Shape 460"/>
                <p:cNvCxnSpPr/>
                <p:nvPr/>
              </p:nvCxnSpPr>
              <p:spPr>
                <a:xfrm>
                  <a:off x="3953807" y="4036403"/>
                  <a:ext cx="40716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1" name="Shape 461"/>
                <p:cNvCxnSpPr/>
                <p:nvPr/>
              </p:nvCxnSpPr>
              <p:spPr>
                <a:xfrm>
                  <a:off x="396454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2" name="Shape 462"/>
                <p:cNvCxnSpPr/>
                <p:nvPr/>
              </p:nvCxnSpPr>
              <p:spPr>
                <a:xfrm>
                  <a:off x="601014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3" name="Shape 463"/>
                <p:cNvCxnSpPr/>
                <p:nvPr/>
              </p:nvCxnSpPr>
              <p:spPr>
                <a:xfrm>
                  <a:off x="802997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4" name="Shape 464"/>
                <p:cNvCxnSpPr/>
                <p:nvPr/>
              </p:nvCxnSpPr>
              <p:spPr>
                <a:xfrm>
                  <a:off x="6020317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Shape 465"/>
                <p:cNvCxnSpPr/>
                <p:nvPr/>
              </p:nvCxnSpPr>
              <p:spPr>
                <a:xfrm>
                  <a:off x="6023233" y="2191557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66" name="Shape 466"/>
              <p:cNvSpPr/>
              <p:nvPr/>
            </p:nvSpPr>
            <p:spPr>
              <a:xfrm>
                <a:off x="4931412" y="1941081"/>
                <a:ext cx="2183641" cy="670088"/>
              </a:xfrm>
              <a:prstGeom prst="ellipse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Estelle Delpech</a:t>
                </a: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4917764" y="2949264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Bastien Curieux</a:t>
                </a: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Yoan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Laurent</a:t>
                </a: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5324553" y="4783983"/>
                <a:ext cx="1405719" cy="1030047"/>
              </a:xfrm>
              <a:prstGeom prst="rect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Insa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Schaube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AB000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Groupe 9 – Android– </a:t>
            </a:r>
            <a:r>
              <a:rPr b="0" baseline="0" i="1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Bastien Curieux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1149648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Technologie Android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6" name="Shape 476"/>
          <p:cNvGraphicFramePr/>
          <p:nvPr/>
        </p:nvGraphicFramePr>
        <p:xfrm>
          <a:off x="1097279" y="3422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{241110BA-893E-4741-9E2D-18511B83918B}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Android fonctionnelle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Documentation liée, justifiant les choix et expliquant le fonctionnement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7" name="Shape 477"/>
          <p:cNvGraphicFramePr/>
          <p:nvPr/>
        </p:nvGraphicFramePr>
        <p:xfrm>
          <a:off x="1085904" y="4670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{EACA1BF8-2802-4C49-A902-37B7D3AE7A47}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les technologies Android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Travailler avec le groupe 7 pour mettre en place les besoins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8" name="Shape 478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{DC978A92-E69D-4CF0-BDCA-9E026349976D}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Création d’une application Android pour le conducteur (en partenariat avec le groupe 7)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510591" y="286603"/>
            <a:ext cx="11350833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DFCE04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Groupe 10 – Communication, Juridique – </a:t>
            </a:r>
            <a:r>
              <a:rPr b="0" baseline="0" i="1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Julie de Nascimento</a:t>
            </a:r>
          </a:p>
        </p:txBody>
      </p:sp>
      <p:grpSp>
        <p:nvGrpSpPr>
          <p:cNvPr id="484" name="Shape 484"/>
          <p:cNvGrpSpPr/>
          <p:nvPr/>
        </p:nvGrpSpPr>
        <p:grpSpPr>
          <a:xfrm>
            <a:off x="2642762" y="1954175"/>
            <a:ext cx="6403865" cy="3872951"/>
            <a:chOff x="3244997" y="1941081"/>
            <a:chExt cx="5474961" cy="3872951"/>
          </a:xfrm>
        </p:grpSpPr>
        <p:sp>
          <p:nvSpPr>
            <p:cNvPr id="485" name="Shape 485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rgbClr val="DFCE04"/>
            </a:solidFill>
            <a:ln cap="flat" cmpd="sng" w="28575">
              <a:solidFill>
                <a:srgbClr val="B7921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Marine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Segnere-Yter</a:t>
              </a:r>
            </a:p>
          </p:txBody>
        </p:sp>
        <p:grpSp>
          <p:nvGrpSpPr>
            <p:cNvPr id="486" name="Shape 486"/>
            <p:cNvGrpSpPr/>
            <p:nvPr/>
          </p:nvGrpSpPr>
          <p:grpSpPr>
            <a:xfrm>
              <a:off x="3244997" y="1941081"/>
              <a:ext cx="4784981" cy="3872951"/>
              <a:chOff x="3244997" y="1941081"/>
              <a:chExt cx="4784981" cy="3872951"/>
            </a:xfrm>
          </p:grpSpPr>
          <p:grpSp>
            <p:nvGrpSpPr>
              <p:cNvPr id="487" name="Shape 487"/>
              <p:cNvGrpSpPr/>
              <p:nvPr/>
            </p:nvGrpSpPr>
            <p:grpSpPr>
              <a:xfrm>
                <a:off x="3953807" y="2397621"/>
                <a:ext cx="4076171" cy="2386364"/>
                <a:chOff x="3953807" y="2191557"/>
                <a:chExt cx="4076171" cy="2386364"/>
              </a:xfrm>
            </p:grpSpPr>
            <p:cxnSp>
              <p:nvCxnSpPr>
                <p:cNvPr id="488" name="Shape 488"/>
                <p:cNvCxnSpPr/>
                <p:nvPr/>
              </p:nvCxnSpPr>
              <p:spPr>
                <a:xfrm>
                  <a:off x="3953807" y="4036403"/>
                  <a:ext cx="40716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9" name="Shape 489"/>
                <p:cNvCxnSpPr/>
                <p:nvPr/>
              </p:nvCxnSpPr>
              <p:spPr>
                <a:xfrm>
                  <a:off x="396454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0" name="Shape 490"/>
                <p:cNvCxnSpPr/>
                <p:nvPr/>
              </p:nvCxnSpPr>
              <p:spPr>
                <a:xfrm>
                  <a:off x="601014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Shape 491"/>
                <p:cNvCxnSpPr/>
                <p:nvPr/>
              </p:nvCxnSpPr>
              <p:spPr>
                <a:xfrm>
                  <a:off x="802997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2" name="Shape 492"/>
                <p:cNvCxnSpPr/>
                <p:nvPr/>
              </p:nvCxnSpPr>
              <p:spPr>
                <a:xfrm>
                  <a:off x="6020317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3" name="Shape 493"/>
                <p:cNvCxnSpPr/>
                <p:nvPr/>
              </p:nvCxnSpPr>
              <p:spPr>
                <a:xfrm>
                  <a:off x="6023233" y="2191557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4" name="Shape 494"/>
              <p:cNvSpPr/>
              <p:nvPr/>
            </p:nvSpPr>
            <p:spPr>
              <a:xfrm>
                <a:off x="4931412" y="1941081"/>
                <a:ext cx="2183641" cy="670088"/>
              </a:xfrm>
              <a:prstGeom prst="ellipse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Estelle Delpech</a:t>
                </a: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4917764" y="2949264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Julie De Nascimento</a:t>
                </a: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Alexis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Conan</a:t>
                </a: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5324553" y="4783983"/>
                <a:ext cx="1405719" cy="1030047"/>
              </a:xfrm>
              <a:prstGeom prst="rect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Nicolas Paillier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Communication, Juridique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Shape 503"/>
          <p:cNvGraphicFramePr/>
          <p:nvPr/>
        </p:nvGraphicFramePr>
        <p:xfrm>
          <a:off x="1083623" y="3913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{E6B02464-2AA0-45F0-AB0A-57F4826D53BC}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décrivant les idées d’extensions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Différents supports de communication (documentation)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sur l’aspect juridique du projet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Shape 504"/>
          <p:cNvGraphicFramePr/>
          <p:nvPr/>
        </p:nvGraphicFramePr>
        <p:xfrm>
          <a:off x="1072248" y="5353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{9E2D44EC-802B-487D-800A-D2B583C7130C}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Réfléchir à des idées innovantes sur le projet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Shape 505"/>
          <p:cNvGraphicFramePr/>
          <p:nvPr/>
        </p:nvGraphicFramePr>
        <p:xfrm>
          <a:off x="1065261" y="2226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{F779FD7F-7BE1-411A-8CCB-125DFAAA139C}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Création d’une association pour gérer le projet suite aux deux semaines (maintenance)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Voir les autres applications existantes pour donner de nouvelles perspectives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Mise en place de la documentation du projet (utilisateur, technique, </a:t>
                      </a:r>
                      <a:r>
                        <a:rPr lang="fr-FR" sz="1800"/>
                        <a:t>diaporama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présentation)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tudier l’aspect juridique du projet (licence, diffusion, plagiat, etc)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06" name="Shape 506"/>
          <p:cNvSpPr txBox="1"/>
          <p:nvPr>
            <p:ph type="title"/>
          </p:nvPr>
        </p:nvSpPr>
        <p:spPr>
          <a:xfrm>
            <a:off x="510591" y="286603"/>
            <a:ext cx="11350833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DFCE04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Groupe 10 – Communication, Juridique – </a:t>
            </a:r>
            <a:r>
              <a:rPr b="0" baseline="0" i="1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Julie de Nascimento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Introduction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Projet inter-années (L3, M1 et M2 SID)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	~ 70 étudiant(e)s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Période : du 4 au 15 janvier 2015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Répartition des étudiant(e)s en 10 groupes de travail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fr-FR" sz="3000">
                <a:solidFill>
                  <a:schemeClr val="dk2"/>
                </a:solidFill>
              </a:rPr>
              <a:t>=&gt; Suivant réponses au questionnaire 11/11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</a:p>
        </p:txBody>
      </p:sp>
      <p:sp>
        <p:nvSpPr>
          <p:cNvPr id="512" name="Shape 51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SOYEZ MOTIVÉ</a:t>
            </a:r>
            <a:r>
              <a:rPr lang="fr-FR"/>
              <a:t>(</a:t>
            </a: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fr-FR"/>
              <a:t>)S</a:t>
            </a: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!!!!</a:t>
            </a:r>
          </a:p>
        </p:txBody>
      </p:sp>
      <p:sp>
        <p:nvSpPr>
          <p:cNvPr id="513" name="Shape 513"/>
          <p:cNvSpPr/>
          <p:nvPr/>
        </p:nvSpPr>
        <p:spPr>
          <a:xfrm>
            <a:off x="7780301" y="442498"/>
            <a:ext cx="3508800" cy="3061499"/>
          </a:xfrm>
          <a:prstGeom prst="smileyFace">
            <a:avLst>
              <a:gd fmla="val 4653" name="adj"/>
            </a:avLst>
          </a:prstGeom>
          <a:solidFill>
            <a:srgbClr val="DFCE04"/>
          </a:solidFill>
          <a:ln cap="flat" cmpd="sng" w="127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1800" u="none" cap="none" strike="noStrike">
              <a:solidFill>
                <a:srgbClr val="FFFF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Présentation générale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Client : Compagnie de taxis toulousains : CapitoleTaxi</a:t>
            </a:r>
          </a:p>
          <a:p>
            <a:pPr indent="-228600" lvl="2" marL="13716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Deux réunions (à l’UPS et au siège de l’entreprise)</a:t>
            </a:r>
          </a:p>
          <a:p>
            <a:pPr indent="0" lvl="0" marL="0" rtl="0" algn="just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		=&gt; Collecte des attentes du client</a:t>
            </a:r>
          </a:p>
          <a:p>
            <a:pPr indent="-228600" lvl="0" marL="4572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Projet complet (on part de zéro !)</a:t>
            </a:r>
          </a:p>
          <a:p>
            <a:pPr indent="0" lvl="0" marL="457200" rtl="0" algn="just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=&gt; de l’établissement du cahier des charges à la réservation effective d’un taxi via une interface web ou via un téléphone mobile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54940" lvl="0" marL="9144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Créer des applications (pour les clients et l’entreprise) WEB/Android qui permettent à une compagnie de taxis d’augmenter son efficacité et donc sa rentabilité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Optimiser les trajets des chauffeurs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Faciliter les réservations pour les clients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Décharger les opératrices des t</a:t>
            </a:r>
            <a:r>
              <a:rPr lang="fr-FR" sz="3000"/>
              <a:t>â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ches redondantes + t</a:t>
            </a:r>
            <a:r>
              <a:rPr lang="fr-FR" sz="3000"/>
              <a:t>â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ches pouvant </a:t>
            </a:r>
            <a:r>
              <a:rPr lang="fr-FR" sz="3000"/>
              <a:t>être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automa</a:t>
            </a:r>
            <a:r>
              <a:rPr lang="fr-FR" sz="3000"/>
              <a:t>t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isées.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66804" y="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/>
              <a:t>Organisation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73850" y="1579625"/>
            <a:ext cx="10881900" cy="48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fr-FR" sz="2400"/>
              <a:t>Réunions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intra-groupes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direction- chefs de groupes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enseignants encadrants- direction</a:t>
            </a:r>
          </a:p>
          <a:p>
            <a:pPr rtl="0">
              <a:spcBef>
                <a:spcPts val="0"/>
              </a:spcBef>
              <a:buNone/>
            </a:pPr>
            <a:r>
              <a:rPr b="1" lang="fr-FR" sz="2400"/>
              <a:t>Pré requis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Conception de la BD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Python, Postgres, Java, … (avant le démarrage en janvier)</a:t>
            </a:r>
          </a:p>
          <a:p>
            <a:pPr rtl="0">
              <a:spcBef>
                <a:spcPts val="0"/>
              </a:spcBef>
              <a:buNone/>
            </a:pPr>
            <a:r>
              <a:rPr b="1" lang="fr-FR" sz="2400"/>
              <a:t>Présentations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Présentation par groupe, présentation générale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marL="1371600">
              <a:spcBef>
                <a:spcPts val="0"/>
              </a:spcBef>
              <a:buNone/>
            </a:pPr>
            <a:r>
              <a:rPr lang="fr-FR"/>
              <a:t>Deadlines et Evaluation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097279" y="162638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Evaluation à mi-parcours (8/01/16 après midi) avec les chefs de groupes.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Présentations par groupes.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Présentation générale du projet (avec la présence du client) le 15/01/16 dans l’après midi..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fr-FR" sz="3000"/>
              <a:t>Critères d’évaluation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Le livrable/ groupe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Force de proposition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-FR" sz="3000"/>
              <a:t>Présentiel et investissement/ étudiant (8h- 12h puis 13h30- 17h30 voir plus….)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7000" y="594350"/>
            <a:ext cx="27248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baseline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683000" y="731520"/>
            <a:ext cx="76098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1052" r="1350" t="0"/>
          <a:stretch/>
        </p:blipFill>
        <p:spPr>
          <a:xfrm>
            <a:off x="2851866" y="171960"/>
            <a:ext cx="9271893" cy="647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341375" y="2605950"/>
            <a:ext cx="9318900" cy="149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6000"/>
              <a:t>Description des groupes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étrospective">
  <a:themeElements>
    <a:clrScheme name="Papi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