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7" r:id="rId3"/>
    <p:sldId id="268" r:id="rId4"/>
    <p:sldId id="270" r:id="rId5"/>
    <p:sldId id="269" r:id="rId6"/>
    <p:sldId id="271" r:id="rId7"/>
    <p:sldId id="272" r:id="rId8"/>
    <p:sldId id="275" r:id="rId9"/>
    <p:sldId id="274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000"/>
    <a:srgbClr val="509CC9"/>
    <a:srgbClr val="509DA3"/>
    <a:srgbClr val="66CCFF"/>
    <a:srgbClr val="339966"/>
    <a:srgbClr val="008080"/>
    <a:srgbClr val="008000"/>
    <a:srgbClr val="003300"/>
    <a:srgbClr val="006600"/>
    <a:srgbClr val="43E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925" autoAdjust="0"/>
  </p:normalViewPr>
  <p:slideViewPr>
    <p:cSldViewPr snapToGrid="0">
      <p:cViewPr varScale="1">
        <p:scale>
          <a:sx n="93" d="100"/>
          <a:sy n="93" d="100"/>
        </p:scale>
        <p:origin x="-688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1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2622-8F4C-4149-A954-0862DE134B7D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1D8B3-7CAF-443C-9E20-DE7CDCEFF5C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671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4653A-9B01-F648-A2BB-EE4A7C500052}" type="datetimeFigureOut">
              <a:rPr lang="fr-FR" smtClean="0"/>
              <a:t>21/11/15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FA358-68FD-CA48-BCAB-4D847D11C3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FA358-68FD-CA48-BCAB-4D847D11C33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95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95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81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3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70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59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13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8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279398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flipH="1">
            <a:off x="2786790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594359"/>
            <a:ext cx="25527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0" y="731520"/>
            <a:ext cx="76098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00" y="2926080"/>
            <a:ext cx="25527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4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10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835F96-EE4E-40D9-8A5F-D8727453394B}" type="datetimeFigureOut">
              <a:rPr lang="fr-FR" smtClean="0"/>
              <a:t>21/11/15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BDB4FE-55F3-4E23-B253-6BECD1D1D08B}" type="slidenum">
              <a:rPr lang="fr-FR" smtClean="0"/>
              <a:t>‹#›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3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dirty="0" smtClean="0">
                <a:latin typeface="+mn-lt"/>
              </a:rPr>
              <a:t>TaxiSID</a:t>
            </a:r>
            <a:r>
              <a:rPr lang="fr-FR" dirty="0" smtClean="0">
                <a:latin typeface="+mn-lt"/>
              </a:rPr>
              <a:t/>
            </a:r>
            <a:br>
              <a:rPr lang="fr-FR" dirty="0" smtClean="0">
                <a:latin typeface="+mn-lt"/>
              </a:rPr>
            </a:br>
            <a:r>
              <a:rPr lang="fr-FR" sz="6000" dirty="0" smtClean="0">
                <a:latin typeface="+mn-lt"/>
              </a:rPr>
              <a:t>Une application pour CapitoleTaxi</a:t>
            </a:r>
            <a:endParaRPr lang="fr-FR" sz="6000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Organisé par </a:t>
            </a:r>
            <a:r>
              <a:rPr lang="fr-FR" dirty="0" smtClean="0"/>
              <a:t>R. </a:t>
            </a:r>
            <a:r>
              <a:rPr lang="fr-FR" dirty="0" smtClean="0"/>
              <a:t>Mokadem, </a:t>
            </a:r>
            <a:r>
              <a:rPr lang="fr-FR" dirty="0" smtClean="0"/>
              <a:t>D. </a:t>
            </a:r>
            <a:r>
              <a:rPr lang="fr-FR" dirty="0"/>
              <a:t>Bontemps</a:t>
            </a:r>
            <a:r>
              <a:rPr lang="fr-FR" dirty="0" smtClean="0"/>
              <a:t> et </a:t>
            </a:r>
            <a:r>
              <a:rPr lang="fr-FR" dirty="0" smtClean="0"/>
              <a:t>J. Louëdec</a:t>
            </a:r>
          </a:p>
          <a:p>
            <a:r>
              <a:rPr lang="fr-FR" dirty="0" smtClean="0"/>
              <a:t>Dirigé par r. Courtey, O. </a:t>
            </a:r>
            <a:r>
              <a:rPr lang="fr-FR" dirty="0" err="1" smtClean="0"/>
              <a:t>simeoni</a:t>
            </a:r>
            <a:r>
              <a:rPr lang="fr-FR" dirty="0" smtClean="0"/>
              <a:t>, m. Halford et E. Delpech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81" y="286603"/>
            <a:ext cx="4551426" cy="2406287"/>
          </a:xfrm>
          <a:prstGeom prst="rect">
            <a:avLst/>
          </a:prstGeom>
        </p:spPr>
      </p:pic>
      <p:pic>
        <p:nvPicPr>
          <p:cNvPr id="5" name="Image 4" descr="icon175x17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6" b="24768"/>
          <a:stretch/>
        </p:blipFill>
        <p:spPr>
          <a:xfrm>
            <a:off x="1250127" y="355018"/>
            <a:ext cx="2758808" cy="12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24881C"/>
                </a:solidFill>
              </a:rPr>
              <a:t>Groupe </a:t>
            </a:r>
            <a:r>
              <a:rPr lang="fr-FR" dirty="0" smtClean="0">
                <a:solidFill>
                  <a:srgbClr val="24881C"/>
                </a:solidFill>
              </a:rPr>
              <a:t>4 </a:t>
            </a:r>
            <a:r>
              <a:rPr lang="fr-FR" dirty="0">
                <a:solidFill>
                  <a:srgbClr val="24881C"/>
                </a:solidFill>
              </a:rPr>
              <a:t>– </a:t>
            </a:r>
            <a:r>
              <a:rPr lang="fr-FR" dirty="0" smtClean="0">
                <a:solidFill>
                  <a:srgbClr val="24881C"/>
                </a:solidFill>
              </a:rPr>
              <a:t>Facturation – </a:t>
            </a:r>
            <a:r>
              <a:rPr lang="fr-FR" i="1" dirty="0" smtClean="0">
                <a:solidFill>
                  <a:srgbClr val="24881C"/>
                </a:solidFill>
              </a:rPr>
              <a:t>Marine Issertes</a:t>
            </a:r>
            <a:endParaRPr lang="fr-FR" dirty="0">
              <a:solidFill>
                <a:srgbClr val="24881C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6148893" y="4234614"/>
            <a:ext cx="0" cy="551643"/>
          </a:xfrm>
          <a:prstGeom prst="line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248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80250" y="1941081"/>
            <a:ext cx="12017505" cy="3885149"/>
            <a:chOff x="80250" y="1941081"/>
            <a:chExt cx="12017505" cy="3885149"/>
          </a:xfrm>
          <a:solidFill>
            <a:srgbClr val="008000"/>
          </a:solidFill>
        </p:grpSpPr>
        <p:grpSp>
          <p:nvGrpSpPr>
            <p:cNvPr id="3" name="Groupe 2"/>
            <p:cNvGrpSpPr/>
            <p:nvPr/>
          </p:nvGrpSpPr>
          <p:grpSpPr>
            <a:xfrm>
              <a:off x="80250" y="1941081"/>
              <a:ext cx="11314645" cy="3885149"/>
              <a:chOff x="-179062" y="1941081"/>
              <a:chExt cx="11314645" cy="3885149"/>
            </a:xfrm>
            <a:grpFill/>
          </p:grpSpPr>
          <p:grpSp>
            <p:nvGrpSpPr>
              <p:cNvPr id="31" name="Groupe 30"/>
              <p:cNvGrpSpPr/>
              <p:nvPr/>
            </p:nvGrpSpPr>
            <p:grpSpPr>
              <a:xfrm>
                <a:off x="-179062" y="1941081"/>
                <a:ext cx="11314645" cy="3885149"/>
                <a:chOff x="-179062" y="1941081"/>
                <a:chExt cx="11314645" cy="3885149"/>
              </a:xfrm>
              <a:grpFill/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5198824" y="4783983"/>
                  <a:ext cx="1405719" cy="1030047"/>
                </a:xfrm>
                <a:prstGeom prst="rect">
                  <a:avLst/>
                </a:prstGeom>
                <a:grpFill/>
                <a:ln w="28575">
                  <a:solidFill>
                    <a:srgbClr val="2488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 smtClean="0"/>
                    <a:t>Céline Villain</a:t>
                  </a:r>
                  <a:endParaRPr lang="fr-FR" sz="2000" dirty="0"/>
                </a:p>
              </p:txBody>
            </p:sp>
            <p:grpSp>
              <p:nvGrpSpPr>
                <p:cNvPr id="30" name="Groupe 29"/>
                <p:cNvGrpSpPr/>
                <p:nvPr/>
              </p:nvGrpSpPr>
              <p:grpSpPr>
                <a:xfrm>
                  <a:off x="-179062" y="1941081"/>
                  <a:ext cx="11314645" cy="3885149"/>
                  <a:chOff x="-179062" y="1941081"/>
                  <a:chExt cx="11314645" cy="3885149"/>
                </a:xfrm>
                <a:grpFill/>
              </p:grpSpPr>
              <p:grpSp>
                <p:nvGrpSpPr>
                  <p:cNvPr id="27" name="Groupe 26"/>
                  <p:cNvGrpSpPr/>
                  <p:nvPr/>
                </p:nvGrpSpPr>
                <p:grpSpPr>
                  <a:xfrm>
                    <a:off x="-179062" y="1941081"/>
                    <a:ext cx="11314645" cy="3872951"/>
                    <a:chOff x="-179062" y="1941081"/>
                    <a:chExt cx="11314645" cy="3872951"/>
                  </a:xfrm>
                  <a:grpFill/>
                </p:grpSpPr>
                <p:grpSp>
                  <p:nvGrpSpPr>
                    <p:cNvPr id="8" name="Groupe 7"/>
                    <p:cNvGrpSpPr/>
                    <p:nvPr/>
                  </p:nvGrpSpPr>
                  <p:grpSpPr>
                    <a:xfrm>
                      <a:off x="523797" y="2397621"/>
                      <a:ext cx="10611786" cy="2386364"/>
                      <a:chOff x="523797" y="2191557"/>
                      <a:chExt cx="10611786" cy="2386364"/>
                    </a:xfrm>
                    <a:grpFill/>
                  </p:grpSpPr>
                  <p:cxnSp>
                    <p:nvCxnSpPr>
                      <p:cNvPr id="14" name="Connecteur droit 13"/>
                      <p:cNvCxnSpPr/>
                      <p:nvPr/>
                    </p:nvCxnSpPr>
                    <p:spPr>
                      <a:xfrm>
                        <a:off x="523797" y="4018937"/>
                        <a:ext cx="10611786" cy="9612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24881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necteur droit 14"/>
                      <p:cNvCxnSpPr/>
                      <p:nvPr/>
                    </p:nvCxnSpPr>
                    <p:spPr>
                      <a:xfrm>
                        <a:off x="537451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24881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Connecteur droit 15"/>
                      <p:cNvCxnSpPr/>
                      <p:nvPr/>
                    </p:nvCxnSpPr>
                    <p:spPr>
                      <a:xfrm>
                        <a:off x="2285873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24881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cteur droit 16"/>
                      <p:cNvCxnSpPr/>
                      <p:nvPr/>
                    </p:nvCxnSpPr>
                    <p:spPr>
                      <a:xfrm>
                        <a:off x="4113098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24881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Connecteur droit 17"/>
                      <p:cNvCxnSpPr/>
                      <p:nvPr/>
                    </p:nvCxnSpPr>
                    <p:spPr>
                      <a:xfrm>
                        <a:off x="7729728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24881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cteur droit 18"/>
                      <p:cNvCxnSpPr/>
                      <p:nvPr/>
                    </p:nvCxnSpPr>
                    <p:spPr>
                      <a:xfrm>
                        <a:off x="9450081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24881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Connecteur droit 19"/>
                      <p:cNvCxnSpPr/>
                      <p:nvPr/>
                    </p:nvCxnSpPr>
                    <p:spPr>
                      <a:xfrm>
                        <a:off x="5884483" y="3470344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24881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cteur droit 20"/>
                      <p:cNvCxnSpPr/>
                      <p:nvPr/>
                    </p:nvCxnSpPr>
                    <p:spPr>
                      <a:xfrm>
                        <a:off x="5887400" y="2191557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24881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Ellipse 21"/>
                    <p:cNvSpPr/>
                    <p:nvPr/>
                  </p:nvSpPr>
                  <p:spPr>
                    <a:xfrm>
                      <a:off x="4795577" y="1941081"/>
                      <a:ext cx="2183641" cy="670088"/>
                    </a:xfrm>
                    <a:prstGeom prst="ellipse">
                      <a:avLst/>
                    </a:prstGeom>
                    <a:grpFill/>
                    <a:ln w="28575">
                      <a:solidFill>
                        <a:srgbClr val="24881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Max Halford</a:t>
                      </a:r>
                      <a:endParaRPr lang="fr-FR" sz="2000" dirty="0"/>
                    </a:p>
                  </p:txBody>
                </p:sp>
                <p:sp>
                  <p:nvSpPr>
                    <p:cNvPr id="23" name="Rectangle à coins arrondis 22"/>
                    <p:cNvSpPr/>
                    <p:nvPr/>
                  </p:nvSpPr>
                  <p:spPr>
                    <a:xfrm>
                      <a:off x="4795574" y="2949264"/>
                      <a:ext cx="2197290" cy="956808"/>
                    </a:xfrm>
                    <a:prstGeom prst="roundRect">
                      <a:avLst/>
                    </a:prstGeom>
                    <a:grpFill/>
                    <a:ln w="28575">
                      <a:solidFill>
                        <a:srgbClr val="24881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300" dirty="0" smtClean="0"/>
                        <a:t>Marine Issertes</a:t>
                      </a:r>
                      <a:endParaRPr lang="fr-FR" sz="2300" dirty="0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-179062" y="4783985"/>
                      <a:ext cx="1405719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24881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Salima Azzou</a:t>
                      </a:r>
                      <a:endParaRPr lang="fr-FR" sz="2000" dirty="0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1607255" y="4783985"/>
                      <a:ext cx="1405719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24881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Matthieu Carli-Basset</a:t>
                      </a:r>
                      <a:endParaRPr lang="fr-FR" sz="2000" dirty="0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427506" y="4783984"/>
                      <a:ext cx="1405719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24881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Bruno Perus</a:t>
                      </a:r>
                      <a:endParaRPr lang="fr-FR" sz="2000" dirty="0"/>
                    </a:p>
                  </p:txBody>
                </p:sp>
              </p:grpSp>
              <p:sp>
                <p:nvSpPr>
                  <p:cNvPr id="29" name="Rectangle 28"/>
                  <p:cNvSpPr/>
                  <p:nvPr/>
                </p:nvSpPr>
                <p:spPr>
                  <a:xfrm>
                    <a:off x="6997439" y="4796183"/>
                    <a:ext cx="1405719" cy="1030047"/>
                  </a:xfrm>
                  <a:prstGeom prst="rect">
                    <a:avLst/>
                  </a:prstGeom>
                  <a:grpFill/>
                  <a:ln w="28575">
                    <a:solidFill>
                      <a:srgbClr val="24881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 smtClean="0"/>
                      <a:t>Clara   Boetti</a:t>
                    </a:r>
                    <a:endParaRPr lang="fr-FR" sz="2000" dirty="0"/>
                  </a:p>
                </p:txBody>
              </p:sp>
            </p:grpSp>
          </p:grpSp>
          <p:sp>
            <p:nvSpPr>
              <p:cNvPr id="32" name="Rectangle 31"/>
              <p:cNvSpPr/>
              <p:nvPr/>
            </p:nvSpPr>
            <p:spPr>
              <a:xfrm>
                <a:off x="8722157" y="4783982"/>
                <a:ext cx="1483093" cy="1030047"/>
              </a:xfrm>
              <a:prstGeom prst="rect">
                <a:avLst/>
              </a:prstGeom>
              <a:grpFill/>
              <a:ln w="28575">
                <a:solidFill>
                  <a:srgbClr val="2488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Antoine Plissonneau</a:t>
                </a:r>
                <a:endParaRPr lang="fr-FR" sz="2000" dirty="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0692036" y="4783981"/>
              <a:ext cx="1405719" cy="1030047"/>
            </a:xfrm>
            <a:prstGeom prst="rect">
              <a:avLst/>
            </a:prstGeom>
            <a:grpFill/>
            <a:ln w="28575">
              <a:solidFill>
                <a:srgbClr val="248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Riwan Mouster</a:t>
              </a:r>
              <a:endParaRPr lang="fr-FR" sz="2000" dirty="0"/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1381247" y="4244540"/>
            <a:ext cx="0" cy="551643"/>
          </a:xfrm>
          <a:prstGeom prst="line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248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6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98601" cy="1450757"/>
          </a:xfrm>
        </p:spPr>
        <p:txBody>
          <a:bodyPr/>
          <a:lstStyle/>
          <a:p>
            <a:r>
              <a:rPr lang="fr-FR" dirty="0">
                <a:solidFill>
                  <a:srgbClr val="24881C"/>
                </a:solidFill>
              </a:rPr>
              <a:t>Groupe 4 – Facturation – </a:t>
            </a:r>
            <a:r>
              <a:rPr lang="fr-FR" i="1" dirty="0">
                <a:solidFill>
                  <a:srgbClr val="24881C"/>
                </a:solidFill>
              </a:rPr>
              <a:t>Marine Issertes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Facturation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9409"/>
              </p:ext>
            </p:extLst>
          </p:nvPr>
        </p:nvGraphicFramePr>
        <p:xfrm>
          <a:off x="1103950" y="2384689"/>
          <a:ext cx="10223690" cy="128523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881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Editer un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devis (fourchette de prix)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automatiquement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fonction des informations données par l’utilisateur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Automatiser la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facturation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30272"/>
              </p:ext>
            </p:extLst>
          </p:nvPr>
        </p:nvGraphicFramePr>
        <p:xfrm>
          <a:off x="1097280" y="3900094"/>
          <a:ext cx="10223690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LIVRABLES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881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rapport expliquant les différents choix faits lors de l’édition du devis.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18189"/>
              </p:ext>
            </p:extLst>
          </p:nvPr>
        </p:nvGraphicFramePr>
        <p:xfrm>
          <a:off x="1085904" y="4925956"/>
          <a:ext cx="10223690" cy="74751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28818">
                <a:tc>
                  <a:txBody>
                    <a:bodyPr/>
                    <a:lstStyle/>
                    <a:p>
                      <a:r>
                        <a:rPr lang="fr-FR" dirty="0" smtClean="0"/>
                        <a:t>TRAVAIL PREPARATOIRE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881C"/>
                    </a:solidFill>
                  </a:tcPr>
                </a:tc>
              </a:tr>
              <a:tr h="381751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familiariser avec Python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1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934" y="824924"/>
            <a:ext cx="11917066" cy="912436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339966"/>
                </a:solidFill>
              </a:rPr>
              <a:t>Groupe 5</a:t>
            </a:r>
            <a:r>
              <a:rPr lang="fr-FR" sz="4400" dirty="0" smtClean="0">
                <a:solidFill>
                  <a:srgbClr val="339966"/>
                </a:solidFill>
              </a:rPr>
              <a:t> </a:t>
            </a:r>
            <a:r>
              <a:rPr lang="fr-FR" sz="4400" dirty="0">
                <a:solidFill>
                  <a:srgbClr val="339966"/>
                </a:solidFill>
              </a:rPr>
              <a:t>– </a:t>
            </a:r>
            <a:r>
              <a:rPr lang="fr-FR" sz="4400" dirty="0">
                <a:solidFill>
                  <a:srgbClr val="339966"/>
                </a:solidFill>
              </a:rPr>
              <a:t>BD &amp; </a:t>
            </a:r>
            <a:r>
              <a:rPr lang="fr-FR" sz="4400" dirty="0" smtClean="0">
                <a:solidFill>
                  <a:srgbClr val="339966"/>
                </a:solidFill>
              </a:rPr>
              <a:t>IHM Centrale – </a:t>
            </a:r>
            <a:r>
              <a:rPr lang="fr-FR" sz="4400" i="1" dirty="0" smtClean="0">
                <a:solidFill>
                  <a:srgbClr val="339966"/>
                </a:solidFill>
              </a:rPr>
              <a:t>Mélanie Mouchard</a:t>
            </a:r>
            <a:endParaRPr lang="fr-FR" sz="4400" dirty="0">
              <a:solidFill>
                <a:srgbClr val="339966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0250" y="1941081"/>
            <a:ext cx="11952045" cy="3872951"/>
            <a:chOff x="80250" y="1941081"/>
            <a:chExt cx="11952045" cy="3872951"/>
          </a:xfrm>
          <a:solidFill>
            <a:srgbClr val="339966"/>
          </a:solidFill>
        </p:grpSpPr>
        <p:grpSp>
          <p:nvGrpSpPr>
            <p:cNvPr id="3" name="Groupe 2"/>
            <p:cNvGrpSpPr/>
            <p:nvPr/>
          </p:nvGrpSpPr>
          <p:grpSpPr>
            <a:xfrm>
              <a:off x="80250" y="1941081"/>
              <a:ext cx="11314645" cy="3872951"/>
              <a:chOff x="-179062" y="1941081"/>
              <a:chExt cx="11314645" cy="3872951"/>
            </a:xfrm>
            <a:grpFill/>
          </p:grpSpPr>
          <p:grpSp>
            <p:nvGrpSpPr>
              <p:cNvPr id="31" name="Groupe 30"/>
              <p:cNvGrpSpPr/>
              <p:nvPr/>
            </p:nvGrpSpPr>
            <p:grpSpPr>
              <a:xfrm>
                <a:off x="-179062" y="1941081"/>
                <a:ext cx="11314645" cy="3872951"/>
                <a:chOff x="-179062" y="1941081"/>
                <a:chExt cx="11314645" cy="3872951"/>
              </a:xfrm>
              <a:grpFill/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596588" y="4783983"/>
                  <a:ext cx="1405719" cy="1030047"/>
                </a:xfrm>
                <a:prstGeom prst="rect">
                  <a:avLst/>
                </a:prstGeom>
                <a:grpFill/>
                <a:ln w="28575">
                  <a:solidFill>
                    <a:srgbClr val="0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 smtClean="0"/>
                    <a:t>Joseph Meunier</a:t>
                  </a:r>
                  <a:endParaRPr lang="fr-FR" sz="2000" dirty="0"/>
                </a:p>
              </p:txBody>
            </p:sp>
            <p:grpSp>
              <p:nvGrpSpPr>
                <p:cNvPr id="30" name="Groupe 29"/>
                <p:cNvGrpSpPr/>
                <p:nvPr/>
              </p:nvGrpSpPr>
              <p:grpSpPr>
                <a:xfrm>
                  <a:off x="-179062" y="1941081"/>
                  <a:ext cx="11314645" cy="3872951"/>
                  <a:chOff x="-179062" y="1941081"/>
                  <a:chExt cx="11314645" cy="3872951"/>
                </a:xfrm>
                <a:grpFill/>
              </p:grpSpPr>
              <p:grpSp>
                <p:nvGrpSpPr>
                  <p:cNvPr id="27" name="Groupe 26"/>
                  <p:cNvGrpSpPr/>
                  <p:nvPr/>
                </p:nvGrpSpPr>
                <p:grpSpPr>
                  <a:xfrm>
                    <a:off x="-179062" y="1941081"/>
                    <a:ext cx="11314645" cy="3872951"/>
                    <a:chOff x="-179062" y="1941081"/>
                    <a:chExt cx="11314645" cy="3872951"/>
                  </a:xfrm>
                  <a:grpFill/>
                </p:grpSpPr>
                <p:grpSp>
                  <p:nvGrpSpPr>
                    <p:cNvPr id="8" name="Groupe 7"/>
                    <p:cNvGrpSpPr/>
                    <p:nvPr/>
                  </p:nvGrpSpPr>
                  <p:grpSpPr>
                    <a:xfrm>
                      <a:off x="523797" y="2397621"/>
                      <a:ext cx="10611786" cy="2399458"/>
                      <a:chOff x="523797" y="2191557"/>
                      <a:chExt cx="10611786" cy="2399458"/>
                    </a:xfrm>
                    <a:grpFill/>
                  </p:grpSpPr>
                  <p:cxnSp>
                    <p:nvCxnSpPr>
                      <p:cNvPr id="14" name="Connecteur droit 13"/>
                      <p:cNvCxnSpPr/>
                      <p:nvPr/>
                    </p:nvCxnSpPr>
                    <p:spPr>
                      <a:xfrm>
                        <a:off x="523797" y="4018937"/>
                        <a:ext cx="10611786" cy="9612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00808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necteur droit 14"/>
                      <p:cNvCxnSpPr/>
                      <p:nvPr/>
                    </p:nvCxnSpPr>
                    <p:spPr>
                      <a:xfrm>
                        <a:off x="537451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00808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Connecteur droit 15"/>
                      <p:cNvCxnSpPr/>
                      <p:nvPr/>
                    </p:nvCxnSpPr>
                    <p:spPr>
                      <a:xfrm>
                        <a:off x="2285873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00808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cteur droit 16"/>
                      <p:cNvCxnSpPr/>
                      <p:nvPr/>
                    </p:nvCxnSpPr>
                    <p:spPr>
                      <a:xfrm>
                        <a:off x="3798888" y="4039372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00808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Connecteur droit 17"/>
                      <p:cNvCxnSpPr/>
                      <p:nvPr/>
                    </p:nvCxnSpPr>
                    <p:spPr>
                      <a:xfrm>
                        <a:off x="6800190" y="4039372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00808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cteur droit 18"/>
                      <p:cNvCxnSpPr/>
                      <p:nvPr/>
                    </p:nvCxnSpPr>
                    <p:spPr>
                      <a:xfrm>
                        <a:off x="9620278" y="4013184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00808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Connecteur droit 19"/>
                      <p:cNvCxnSpPr/>
                      <p:nvPr/>
                    </p:nvCxnSpPr>
                    <p:spPr>
                      <a:xfrm>
                        <a:off x="5747917" y="3470344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00808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cteur droit 20"/>
                      <p:cNvCxnSpPr/>
                      <p:nvPr/>
                    </p:nvCxnSpPr>
                    <p:spPr>
                      <a:xfrm>
                        <a:off x="5750834" y="2191557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00808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Ellipse 21"/>
                    <p:cNvSpPr/>
                    <p:nvPr/>
                  </p:nvSpPr>
                  <p:spPr>
                    <a:xfrm>
                      <a:off x="4659011" y="1941081"/>
                      <a:ext cx="2183641" cy="670088"/>
                    </a:xfrm>
                    <a:prstGeom prst="ellipse">
                      <a:avLst/>
                    </a:prstGeom>
                    <a:grpFill/>
                    <a:ln w="28575">
                      <a:solidFill>
                        <a:srgbClr val="0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Max Halford</a:t>
                      </a:r>
                      <a:endParaRPr lang="fr-FR" sz="2000" dirty="0"/>
                    </a:p>
                  </p:txBody>
                </p:sp>
                <p:sp>
                  <p:nvSpPr>
                    <p:cNvPr id="23" name="Rectangle à coins arrondis 22"/>
                    <p:cNvSpPr/>
                    <p:nvPr/>
                  </p:nvSpPr>
                  <p:spPr>
                    <a:xfrm>
                      <a:off x="4659008" y="2949264"/>
                      <a:ext cx="2197290" cy="956808"/>
                    </a:xfrm>
                    <a:prstGeom prst="roundRect">
                      <a:avLst/>
                    </a:prstGeom>
                    <a:grpFill/>
                    <a:ln w="28575">
                      <a:solidFill>
                        <a:srgbClr val="0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300" dirty="0" smtClean="0"/>
                        <a:t>Mélanie Mouchard</a:t>
                      </a:r>
                      <a:endParaRPr lang="fr-FR" sz="2300" dirty="0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-179062" y="4783985"/>
                      <a:ext cx="1405719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0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Guilhem Bousquet</a:t>
                      </a:r>
                      <a:endParaRPr lang="fr-FR" sz="2000" dirty="0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1607255" y="4783985"/>
                      <a:ext cx="1405719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0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Antoine Jacquot</a:t>
                      </a:r>
                      <a:endParaRPr lang="fr-FR" sz="2000" dirty="0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57310" y="4783984"/>
                      <a:ext cx="1144160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0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Anouk Boblin</a:t>
                      </a:r>
                      <a:endParaRPr lang="fr-FR" sz="2000" dirty="0"/>
                    </a:p>
                  </p:txBody>
                </p:sp>
              </p:grpSp>
              <p:sp>
                <p:nvSpPr>
                  <p:cNvPr id="29" name="Rectangle 28"/>
                  <p:cNvSpPr/>
                  <p:nvPr/>
                </p:nvSpPr>
                <p:spPr>
                  <a:xfrm>
                    <a:off x="6290467" y="4783089"/>
                    <a:ext cx="1226918" cy="1030047"/>
                  </a:xfrm>
                  <a:prstGeom prst="rect">
                    <a:avLst/>
                  </a:prstGeom>
                  <a:grpFill/>
                  <a:ln w="28575">
                    <a:solidFill>
                      <a:srgbClr val="0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 smtClean="0"/>
                      <a:t>Jimmy Carlier</a:t>
                    </a:r>
                    <a:endParaRPr lang="fr-FR" sz="2000" dirty="0"/>
                  </a:p>
                </p:txBody>
              </p:sp>
            </p:grpSp>
          </p:grpSp>
          <p:sp>
            <p:nvSpPr>
              <p:cNvPr id="32" name="Rectangle 31"/>
              <p:cNvSpPr/>
              <p:nvPr/>
            </p:nvSpPr>
            <p:spPr>
              <a:xfrm>
                <a:off x="9075341" y="4783982"/>
                <a:ext cx="1208461" cy="1030047"/>
              </a:xfrm>
              <a:prstGeom prst="rect">
                <a:avLst/>
              </a:prstGeom>
              <a:grpFill/>
              <a:ln w="28575"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Marina Caillau</a:t>
                </a:r>
                <a:endParaRPr lang="fr-FR" sz="2000" dirty="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0735506" y="4783981"/>
              <a:ext cx="1296789" cy="1030047"/>
            </a:xfrm>
            <a:prstGeom prst="rect">
              <a:avLst/>
            </a:prstGeom>
            <a:grpFill/>
            <a:ln w="28575"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Morgan Seguela</a:t>
              </a:r>
              <a:endParaRPr lang="fr-FR" sz="2000" dirty="0"/>
            </a:p>
          </p:txBody>
        </p:sp>
      </p:grpSp>
      <p:cxnSp>
        <p:nvCxnSpPr>
          <p:cNvPr id="37" name="Connecteur droit 36"/>
          <p:cNvCxnSpPr/>
          <p:nvPr/>
        </p:nvCxnSpPr>
        <p:spPr>
          <a:xfrm>
            <a:off x="11380474" y="4214519"/>
            <a:ext cx="0" cy="551643"/>
          </a:xfrm>
          <a:prstGeom prst="line">
            <a:avLst/>
          </a:prstGeom>
          <a:solidFill>
            <a:srgbClr val="339966"/>
          </a:solidFill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509932" y="4240707"/>
            <a:ext cx="0" cy="551643"/>
          </a:xfrm>
          <a:prstGeom prst="line">
            <a:avLst/>
          </a:prstGeom>
          <a:solidFill>
            <a:srgbClr val="339966"/>
          </a:solidFill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959019" y="4778360"/>
            <a:ext cx="1226918" cy="1030047"/>
          </a:xfrm>
          <a:prstGeom prst="rect">
            <a:avLst/>
          </a:prstGeom>
          <a:solidFill>
            <a:srgbClr val="339966"/>
          </a:solidFill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Amina Hadi</a:t>
            </a:r>
            <a:endParaRPr lang="fr-FR" sz="2000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8560387" y="4214519"/>
            <a:ext cx="0" cy="551643"/>
          </a:xfrm>
          <a:prstGeom prst="line">
            <a:avLst/>
          </a:prstGeom>
          <a:solidFill>
            <a:srgbClr val="339966"/>
          </a:solidFill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BD &amp; Application Centrale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13687"/>
              </p:ext>
            </p:extLst>
          </p:nvPr>
        </p:nvGraphicFramePr>
        <p:xfrm>
          <a:off x="1103950" y="2384689"/>
          <a:ext cx="10223690" cy="128523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Stocker les informations relatives aux différents conducteurs,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 courses et aux clients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Création d’un interface pour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CapitoleTaxi permettant de gérer les conducteurs et les taxis, et d’intéragir avec la base de données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51557"/>
              </p:ext>
            </p:extLst>
          </p:nvPr>
        </p:nvGraphicFramePr>
        <p:xfrm>
          <a:off x="1097280" y="3900094"/>
          <a:ext cx="10223690" cy="10109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LIVRABLES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de données complète et fonctionnelle, répondant aux différents critères de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normalisation</a:t>
                      </a: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WEB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la centrale ergonomique et simple d’utilisation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64459"/>
              </p:ext>
            </p:extLst>
          </p:nvPr>
        </p:nvGraphicFramePr>
        <p:xfrm>
          <a:off x="1085904" y="5148554"/>
          <a:ext cx="10223690" cy="74751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28818">
                <a:tc>
                  <a:txBody>
                    <a:bodyPr/>
                    <a:lstStyle/>
                    <a:p>
                      <a:r>
                        <a:rPr lang="fr-FR" dirty="0" smtClean="0"/>
                        <a:t>TRAVAIL PREPARATOIRE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66"/>
                    </a:solidFill>
                  </a:tcPr>
                </a:tc>
              </a:tr>
              <a:tr h="381751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familiariser avec Python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274934" y="824924"/>
            <a:ext cx="11917066" cy="912436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339966"/>
                </a:solidFill>
              </a:rPr>
              <a:t>Groupe 5</a:t>
            </a:r>
            <a:r>
              <a:rPr lang="fr-FR" sz="4400" dirty="0" smtClean="0">
                <a:solidFill>
                  <a:srgbClr val="339966"/>
                </a:solidFill>
              </a:rPr>
              <a:t> </a:t>
            </a:r>
            <a:r>
              <a:rPr lang="fr-FR" sz="4400" dirty="0">
                <a:solidFill>
                  <a:srgbClr val="339966"/>
                </a:solidFill>
              </a:rPr>
              <a:t>– </a:t>
            </a:r>
            <a:r>
              <a:rPr lang="fr-FR" sz="4400" dirty="0">
                <a:solidFill>
                  <a:srgbClr val="339966"/>
                </a:solidFill>
              </a:rPr>
              <a:t>BD &amp; </a:t>
            </a:r>
            <a:r>
              <a:rPr lang="fr-FR" sz="4400" dirty="0" smtClean="0">
                <a:solidFill>
                  <a:srgbClr val="339966"/>
                </a:solidFill>
              </a:rPr>
              <a:t>IHM Centrale – </a:t>
            </a:r>
            <a:r>
              <a:rPr lang="fr-FR" sz="4400" i="1" dirty="0" smtClean="0">
                <a:solidFill>
                  <a:srgbClr val="339966"/>
                </a:solidFill>
              </a:rPr>
              <a:t>Mélanie Mouchard</a:t>
            </a:r>
            <a:endParaRPr lang="fr-FR" sz="4400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3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3366FF"/>
                </a:solidFill>
              </a:rPr>
              <a:t>Groupe </a:t>
            </a:r>
            <a:r>
              <a:rPr lang="fr-FR" dirty="0" smtClean="0">
                <a:solidFill>
                  <a:srgbClr val="3366FF"/>
                </a:solidFill>
              </a:rPr>
              <a:t>6 – Attribution – </a:t>
            </a:r>
            <a:r>
              <a:rPr lang="fr-FR" i="1" dirty="0" smtClean="0">
                <a:solidFill>
                  <a:srgbClr val="3366FF"/>
                </a:solidFill>
              </a:rPr>
              <a:t>Paul Mousset</a:t>
            </a:r>
            <a:endParaRPr lang="fr-FR" dirty="0">
              <a:solidFill>
                <a:srgbClr val="3366FF"/>
              </a:solidFill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98527" y="1941081"/>
            <a:ext cx="11956647" cy="3886604"/>
            <a:chOff x="98527" y="1941081"/>
            <a:chExt cx="11956647" cy="3886604"/>
          </a:xfrm>
        </p:grpSpPr>
        <p:grpSp>
          <p:nvGrpSpPr>
            <p:cNvPr id="4" name="Grouper 3"/>
            <p:cNvGrpSpPr/>
            <p:nvPr/>
          </p:nvGrpSpPr>
          <p:grpSpPr>
            <a:xfrm>
              <a:off x="98527" y="1941081"/>
              <a:ext cx="11296368" cy="3886604"/>
              <a:chOff x="98527" y="1941081"/>
              <a:chExt cx="11296368" cy="3886604"/>
            </a:xfrm>
          </p:grpSpPr>
          <p:cxnSp>
            <p:nvCxnSpPr>
              <p:cNvPr id="38" name="Connecteur droit 37"/>
              <p:cNvCxnSpPr/>
              <p:nvPr/>
            </p:nvCxnSpPr>
            <p:spPr>
              <a:xfrm>
                <a:off x="4758815" y="4213398"/>
                <a:ext cx="7366" cy="838787"/>
              </a:xfrm>
              <a:prstGeom prst="line">
                <a:avLst/>
              </a:prstGeom>
              <a:solidFill>
                <a:srgbClr val="339966"/>
              </a:solidFill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e 6"/>
              <p:cNvGrpSpPr/>
              <p:nvPr/>
            </p:nvGrpSpPr>
            <p:grpSpPr>
              <a:xfrm>
                <a:off x="98527" y="1941081"/>
                <a:ext cx="11296368" cy="3886604"/>
                <a:chOff x="98527" y="1941081"/>
                <a:chExt cx="11296368" cy="3886604"/>
              </a:xfrm>
              <a:solidFill>
                <a:srgbClr val="3366FF"/>
              </a:solidFill>
            </p:grpSpPr>
            <p:grpSp>
              <p:nvGrpSpPr>
                <p:cNvPr id="3" name="Groupe 2"/>
                <p:cNvGrpSpPr/>
                <p:nvPr/>
              </p:nvGrpSpPr>
              <p:grpSpPr>
                <a:xfrm>
                  <a:off x="98527" y="1941081"/>
                  <a:ext cx="11296368" cy="3886604"/>
                  <a:chOff x="-160785" y="1941081"/>
                  <a:chExt cx="11296368" cy="3886604"/>
                </a:xfrm>
                <a:grpFill/>
              </p:grpSpPr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-160785" y="1941081"/>
                    <a:ext cx="11296368" cy="3886604"/>
                    <a:chOff x="-160785" y="1941081"/>
                    <a:chExt cx="11296368" cy="3886604"/>
                  </a:xfrm>
                  <a:grpFill/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968381" y="4797638"/>
                      <a:ext cx="1153039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Mylène Milles</a:t>
                      </a:r>
                      <a:endParaRPr lang="fr-FR" sz="2000" dirty="0"/>
                    </a:p>
                  </p:txBody>
                </p:sp>
                <p:grpSp>
                  <p:nvGrpSpPr>
                    <p:cNvPr id="30" name="Groupe 29"/>
                    <p:cNvGrpSpPr/>
                    <p:nvPr/>
                  </p:nvGrpSpPr>
                  <p:grpSpPr>
                    <a:xfrm>
                      <a:off x="-160785" y="1941081"/>
                      <a:ext cx="11296368" cy="3885711"/>
                      <a:chOff x="-160785" y="1941081"/>
                      <a:chExt cx="11296368" cy="3885711"/>
                    </a:xfrm>
                    <a:grpFill/>
                  </p:grpSpPr>
                  <p:grpSp>
                    <p:nvGrpSpPr>
                      <p:cNvPr id="27" name="Groupe 26"/>
                      <p:cNvGrpSpPr/>
                      <p:nvPr/>
                    </p:nvGrpSpPr>
                    <p:grpSpPr>
                      <a:xfrm>
                        <a:off x="-160785" y="1941081"/>
                        <a:ext cx="11296368" cy="3875759"/>
                        <a:chOff x="-160785" y="1941081"/>
                        <a:chExt cx="11296368" cy="3875759"/>
                      </a:xfrm>
                      <a:grpFill/>
                    </p:grpSpPr>
                    <p:grpSp>
                      <p:nvGrpSpPr>
                        <p:cNvPr id="8" name="Groupe 7"/>
                        <p:cNvGrpSpPr/>
                        <p:nvPr/>
                      </p:nvGrpSpPr>
                      <p:grpSpPr>
                        <a:xfrm>
                          <a:off x="355239" y="2397621"/>
                          <a:ext cx="10780344" cy="2791110"/>
                          <a:chOff x="355239" y="2191557"/>
                          <a:chExt cx="10780344" cy="2791110"/>
                        </a:xfrm>
                        <a:grpFill/>
                      </p:grpSpPr>
                      <p:cxnSp>
                        <p:nvCxnSpPr>
                          <p:cNvPr id="14" name="Connecteur droit 13"/>
                          <p:cNvCxnSpPr/>
                          <p:nvPr/>
                        </p:nvCxnSpPr>
                        <p:spPr>
                          <a:xfrm>
                            <a:off x="355239" y="4026848"/>
                            <a:ext cx="10780344" cy="1701"/>
                          </a:xfrm>
                          <a:prstGeom prst="line">
                            <a:avLst/>
                          </a:prstGeom>
                          <a:grpFill/>
                          <a:ln w="28575"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" name="Connecteur droit 14"/>
                          <p:cNvCxnSpPr/>
                          <p:nvPr/>
                        </p:nvCxnSpPr>
                        <p:spPr>
                          <a:xfrm>
                            <a:off x="359915" y="4039933"/>
                            <a:ext cx="0" cy="551643"/>
                          </a:xfrm>
                          <a:prstGeom prst="line">
                            <a:avLst/>
                          </a:prstGeom>
                          <a:grpFill/>
                          <a:ln w="28575"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" name="Connecteur droit 15"/>
                          <p:cNvCxnSpPr/>
                          <p:nvPr/>
                        </p:nvCxnSpPr>
                        <p:spPr>
                          <a:xfrm>
                            <a:off x="1780576" y="4012624"/>
                            <a:ext cx="0" cy="551643"/>
                          </a:xfrm>
                          <a:prstGeom prst="line">
                            <a:avLst/>
                          </a:prstGeom>
                          <a:grpFill/>
                          <a:ln w="28575"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Connecteur droit 16"/>
                          <p:cNvCxnSpPr/>
                          <p:nvPr/>
                        </p:nvCxnSpPr>
                        <p:spPr>
                          <a:xfrm>
                            <a:off x="3238964" y="4025717"/>
                            <a:ext cx="0" cy="551643"/>
                          </a:xfrm>
                          <a:prstGeom prst="line">
                            <a:avLst/>
                          </a:prstGeom>
                          <a:grpFill/>
                          <a:ln w="28575"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" name="Connecteur droit 17"/>
                          <p:cNvCxnSpPr/>
                          <p:nvPr/>
                        </p:nvCxnSpPr>
                        <p:spPr>
                          <a:xfrm>
                            <a:off x="5953476" y="4012063"/>
                            <a:ext cx="1001" cy="970604"/>
                          </a:xfrm>
                          <a:prstGeom prst="line">
                            <a:avLst/>
                          </a:prstGeom>
                          <a:grpFill/>
                          <a:ln w="28575"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" name="Connecteur droit 18"/>
                          <p:cNvCxnSpPr/>
                          <p:nvPr/>
                        </p:nvCxnSpPr>
                        <p:spPr>
                          <a:xfrm>
                            <a:off x="8718938" y="3999530"/>
                            <a:ext cx="0" cy="551643"/>
                          </a:xfrm>
                          <a:prstGeom prst="line">
                            <a:avLst/>
                          </a:prstGeom>
                          <a:grpFill/>
                          <a:ln w="28575"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" name="Connecteur droit 19"/>
                          <p:cNvCxnSpPr/>
                          <p:nvPr/>
                        </p:nvCxnSpPr>
                        <p:spPr>
                          <a:xfrm>
                            <a:off x="5747917" y="3470344"/>
                            <a:ext cx="0" cy="551643"/>
                          </a:xfrm>
                          <a:prstGeom prst="line">
                            <a:avLst/>
                          </a:prstGeom>
                          <a:grpFill/>
                          <a:ln w="28575"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" name="Connecteur droit 20"/>
                          <p:cNvCxnSpPr/>
                          <p:nvPr/>
                        </p:nvCxnSpPr>
                        <p:spPr>
                          <a:xfrm>
                            <a:off x="5750834" y="2191557"/>
                            <a:ext cx="0" cy="551643"/>
                          </a:xfrm>
                          <a:prstGeom prst="line">
                            <a:avLst/>
                          </a:prstGeom>
                          <a:grpFill/>
                          <a:ln w="28575">
                            <a:solidFill>
                              <a:srgbClr val="0000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2" name="Ellipse 21"/>
                        <p:cNvSpPr/>
                        <p:nvPr/>
                      </p:nvSpPr>
                      <p:spPr>
                        <a:xfrm>
                          <a:off x="4571664" y="1941081"/>
                          <a:ext cx="2369667" cy="670088"/>
                        </a:xfrm>
                        <a:prstGeom prst="ellipse">
                          <a:avLst/>
                        </a:prstGeom>
                        <a:grpFill/>
                        <a:ln w="28575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000" dirty="0" smtClean="0"/>
                            <a:t>Rémi Courtey</a:t>
                          </a:r>
                          <a:endParaRPr lang="fr-FR" sz="2000" dirty="0"/>
                        </a:p>
                      </p:txBody>
                    </p:sp>
                    <p:sp>
                      <p:nvSpPr>
                        <p:cNvPr id="23" name="Rectangle à coins arrondis 22"/>
                        <p:cNvSpPr/>
                        <p:nvPr/>
                      </p:nvSpPr>
                      <p:spPr>
                        <a:xfrm>
                          <a:off x="4659008" y="2949264"/>
                          <a:ext cx="2197290" cy="956808"/>
                        </a:xfrm>
                        <a:prstGeom prst="roundRect">
                          <a:avLst/>
                        </a:prstGeom>
                        <a:grpFill/>
                        <a:ln w="28575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300" dirty="0" smtClean="0"/>
                            <a:t>Paul </a:t>
                          </a:r>
                        </a:p>
                        <a:p>
                          <a:pPr algn="ctr"/>
                          <a:r>
                            <a:rPr lang="fr-FR" sz="2300" dirty="0" smtClean="0"/>
                            <a:t>Mousset</a:t>
                          </a:r>
                          <a:endParaRPr lang="fr-FR" sz="2300" dirty="0"/>
                        </a:p>
                      </p:txBody>
                    </p:sp>
                    <p:sp>
                      <p:nvSpPr>
                        <p:cNvPr id="24" name="Rectangle 23"/>
                        <p:cNvSpPr/>
                        <p:nvPr/>
                      </p:nvSpPr>
                      <p:spPr>
                        <a:xfrm>
                          <a:off x="-160785" y="4797639"/>
                          <a:ext cx="1075948" cy="1019201"/>
                        </a:xfrm>
                        <a:prstGeom prst="rect">
                          <a:avLst/>
                        </a:prstGeom>
                        <a:grpFill/>
                        <a:ln w="28575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000" dirty="0" smtClean="0"/>
                            <a:t>Julien Louton</a:t>
                          </a:r>
                          <a:endParaRPr lang="fr-FR" sz="2000" dirty="0"/>
                        </a:p>
                      </p:txBody>
                    </p:sp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1052977" y="4783986"/>
                          <a:ext cx="1514644" cy="1005545"/>
                        </a:xfrm>
                        <a:prstGeom prst="rect">
                          <a:avLst/>
                        </a:prstGeom>
                        <a:grpFill/>
                        <a:ln w="28575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000" dirty="0" smtClean="0"/>
                            <a:t>Mohammed </a:t>
                          </a:r>
                          <a:r>
                            <a:rPr lang="fr-FR" sz="2000" dirty="0" err="1" smtClean="0"/>
                            <a:t>Chekran</a:t>
                          </a:r>
                          <a:endParaRPr lang="fr-FR" sz="2000" dirty="0"/>
                        </a:p>
                      </p:txBody>
                    </p:sp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2714995" y="4783984"/>
                          <a:ext cx="1144160" cy="1030047"/>
                        </a:xfrm>
                        <a:prstGeom prst="rect">
                          <a:avLst/>
                        </a:prstGeom>
                        <a:grpFill/>
                        <a:ln w="28575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000" dirty="0" smtClean="0"/>
                            <a:t>Bilel Halloumi</a:t>
                          </a:r>
                          <a:endParaRPr lang="fr-FR" sz="2000" dirty="0"/>
                        </a:p>
                      </p:txBody>
                    </p:sp>
                  </p:grpSp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5230673" y="4796745"/>
                        <a:ext cx="1529548" cy="1030047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000" dirty="0" smtClean="0"/>
                          <a:t>Mohammed </a:t>
                        </a:r>
                        <a:r>
                          <a:rPr lang="fr-FR" sz="2000" dirty="0" err="1" smtClean="0"/>
                          <a:t>Chaouni</a:t>
                        </a:r>
                        <a:endParaRPr lang="fr-FR" sz="2000" dirty="0"/>
                      </a:p>
                    </p:txBody>
                  </p:sp>
                </p:grpSp>
              </p:grpSp>
              <p:sp>
                <p:nvSpPr>
                  <p:cNvPr id="32" name="Rectangle 31"/>
                  <p:cNvSpPr/>
                  <p:nvPr/>
                </p:nvSpPr>
                <p:spPr>
                  <a:xfrm>
                    <a:off x="8160344" y="4783983"/>
                    <a:ext cx="1112706" cy="1030047"/>
                  </a:xfrm>
                  <a:prstGeom prst="rect">
                    <a:avLst/>
                  </a:prstGeom>
                  <a:grpFill/>
                  <a:ln w="28575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 smtClean="0"/>
                      <a:t>Valentin Gode</a:t>
                    </a:r>
                    <a:endParaRPr lang="fr-FR" sz="2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9615659" y="4783981"/>
                  <a:ext cx="1186775" cy="1030047"/>
                </a:xfrm>
                <a:prstGeom prst="rect">
                  <a:avLst/>
                </a:prstGeom>
                <a:grpFill/>
                <a:ln w="285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 smtClean="0"/>
                    <a:t>Valentine Rossi</a:t>
                  </a:r>
                  <a:endParaRPr lang="fr-FR" sz="2000" dirty="0"/>
                </a:p>
              </p:txBody>
            </p:sp>
          </p:grpSp>
          <p:cxnSp>
            <p:nvCxnSpPr>
              <p:cNvPr id="37" name="Connecteur droit 36"/>
              <p:cNvCxnSpPr/>
              <p:nvPr/>
            </p:nvCxnSpPr>
            <p:spPr>
              <a:xfrm>
                <a:off x="10165030" y="4214519"/>
                <a:ext cx="0" cy="551643"/>
              </a:xfrm>
              <a:prstGeom prst="line">
                <a:avLst/>
              </a:prstGeom>
              <a:solidFill>
                <a:srgbClr val="339966"/>
              </a:solidFill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7071335" y="4778360"/>
                <a:ext cx="1226918" cy="1030047"/>
              </a:xfrm>
              <a:prstGeom prst="rect">
                <a:avLst/>
              </a:prstGeom>
              <a:solidFill>
                <a:srgbClr val="3366FF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Lucas Clochard</a:t>
                </a:r>
                <a:endParaRPr lang="fr-FR" sz="2000" dirty="0"/>
              </a:p>
            </p:txBody>
          </p:sp>
          <p:cxnSp>
            <p:nvCxnSpPr>
              <p:cNvPr id="40" name="Connecteur droit 39"/>
              <p:cNvCxnSpPr/>
              <p:nvPr/>
            </p:nvCxnSpPr>
            <p:spPr>
              <a:xfrm>
                <a:off x="7645390" y="4228174"/>
                <a:ext cx="0" cy="551643"/>
              </a:xfrm>
              <a:prstGeom prst="line">
                <a:avLst/>
              </a:prstGeom>
              <a:solidFill>
                <a:srgbClr val="339966"/>
              </a:solidFill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10911014" y="4772530"/>
              <a:ext cx="1144160" cy="1030047"/>
            </a:xfrm>
            <a:prstGeom prst="rect">
              <a:avLst/>
            </a:prstGeom>
            <a:solidFill>
              <a:srgbClr val="3366FF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Jacques Vigne</a:t>
              </a:r>
              <a:endParaRPr lang="fr-FR" sz="2000" dirty="0"/>
            </a:p>
          </p:txBody>
        </p:sp>
        <p:cxnSp>
          <p:nvCxnSpPr>
            <p:cNvPr id="35" name="Connecteur droit 34"/>
            <p:cNvCxnSpPr/>
            <p:nvPr/>
          </p:nvCxnSpPr>
          <p:spPr>
            <a:xfrm>
              <a:off x="11384001" y="4235103"/>
              <a:ext cx="0" cy="551643"/>
            </a:xfrm>
            <a:prstGeom prst="line">
              <a:avLst/>
            </a:prstGeom>
            <a:solidFill>
              <a:srgbClr val="3366FF"/>
            </a:solidFill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7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98601" cy="1450757"/>
          </a:xfrm>
        </p:spPr>
        <p:txBody>
          <a:bodyPr/>
          <a:lstStyle/>
          <a:p>
            <a:r>
              <a:rPr lang="fr-FR" dirty="0">
                <a:solidFill>
                  <a:srgbClr val="3366FF"/>
                </a:solidFill>
              </a:rPr>
              <a:t>Groupe </a:t>
            </a:r>
            <a:r>
              <a:rPr lang="fr-FR" dirty="0" smtClean="0">
                <a:solidFill>
                  <a:srgbClr val="3366FF"/>
                </a:solidFill>
              </a:rPr>
              <a:t>6 </a:t>
            </a:r>
            <a:r>
              <a:rPr lang="fr-FR" dirty="0">
                <a:solidFill>
                  <a:srgbClr val="3366FF"/>
                </a:solidFill>
              </a:rPr>
              <a:t>– </a:t>
            </a:r>
            <a:r>
              <a:rPr lang="fr-FR" dirty="0">
                <a:solidFill>
                  <a:srgbClr val="3366FF"/>
                </a:solidFill>
              </a:rPr>
              <a:t>A</a:t>
            </a:r>
            <a:r>
              <a:rPr lang="fr-FR" dirty="0" smtClean="0">
                <a:solidFill>
                  <a:srgbClr val="3366FF"/>
                </a:solidFill>
              </a:rPr>
              <a:t>ttribution – </a:t>
            </a:r>
            <a:r>
              <a:rPr lang="fr-FR" i="1" dirty="0" smtClean="0">
                <a:solidFill>
                  <a:srgbClr val="3366FF"/>
                </a:solidFill>
              </a:rPr>
              <a:t>Paul Mousset</a:t>
            </a:r>
            <a:endParaRPr lang="fr-FR" i="1" dirty="0">
              <a:solidFill>
                <a:srgbClr val="3366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Attribution de la course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28357"/>
              </p:ext>
            </p:extLst>
          </p:nvPr>
        </p:nvGraphicFramePr>
        <p:xfrm>
          <a:off x="1097280" y="3900094"/>
          <a:ext cx="10223690" cy="10109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LIVRABLES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du module</a:t>
                      </a: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 détaillant les différentes idées développées en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justifiant les choix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57123"/>
              </p:ext>
            </p:extLst>
          </p:nvPr>
        </p:nvGraphicFramePr>
        <p:xfrm>
          <a:off x="1085904" y="5148554"/>
          <a:ext cx="10223690" cy="10058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28818">
                <a:tc>
                  <a:txBody>
                    <a:bodyPr/>
                    <a:lstStyle/>
                    <a:p>
                      <a:r>
                        <a:rPr lang="fr-FR" dirty="0" smtClean="0"/>
                        <a:t>TRAVAIL PREPARATOIRE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</a:tr>
              <a:tr h="381751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familiariser avec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Réfléchir aux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algorithmes possibles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90016"/>
              </p:ext>
            </p:extLst>
          </p:nvPr>
        </p:nvGraphicFramePr>
        <p:xfrm>
          <a:off x="1092575" y="2376458"/>
          <a:ext cx="10223690" cy="128523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kern="1200" dirty="0" smtClean="0">
                          <a:effectLst/>
                        </a:rPr>
                        <a:t>Editer une liste de courses</a:t>
                      </a:r>
                      <a:r>
                        <a:rPr lang="fr-FR" sz="1800" u="none" strike="noStrike" kern="1200" baseline="0" dirty="0" smtClean="0">
                          <a:effectLst/>
                        </a:rPr>
                        <a:t> ordonnée et personnalisée à proposer à chaque conducteur</a:t>
                      </a:r>
                      <a:endParaRPr lang="fr-FR" sz="1800" u="none" strike="noStrike" kern="1200" dirty="0" smtClean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kern="1200" dirty="0" smtClean="0">
                          <a:effectLst/>
                        </a:rPr>
                        <a:t>Réfléchir à</a:t>
                      </a:r>
                      <a:r>
                        <a:rPr lang="fr-FR" sz="1800" u="none" strike="noStrike" kern="1200" baseline="0" dirty="0" smtClean="0">
                          <a:effectLst/>
                        </a:rPr>
                        <a:t> des approches d’attribution semi-automatique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kern="1200" baseline="0" dirty="0" smtClean="0">
                          <a:effectLst/>
                        </a:rPr>
                        <a:t>Insertion de tuples dans la base de données lors d’une attribution validée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54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211" y="286603"/>
            <a:ext cx="11547214" cy="1450757"/>
          </a:xfrm>
        </p:spPr>
        <p:txBody>
          <a:bodyPr/>
          <a:lstStyle/>
          <a:p>
            <a:r>
              <a:rPr lang="fr-FR" dirty="0">
                <a:solidFill>
                  <a:srgbClr val="66CCFF"/>
                </a:solidFill>
              </a:rPr>
              <a:t>Groupe </a:t>
            </a:r>
            <a:r>
              <a:rPr lang="fr-FR" dirty="0">
                <a:solidFill>
                  <a:srgbClr val="66CCFF"/>
                </a:solidFill>
              </a:rPr>
              <a:t>7</a:t>
            </a:r>
            <a:r>
              <a:rPr lang="fr-FR" dirty="0" smtClean="0">
                <a:solidFill>
                  <a:srgbClr val="66CCFF"/>
                </a:solidFill>
              </a:rPr>
              <a:t> – IHM Conducteur – </a:t>
            </a:r>
            <a:r>
              <a:rPr lang="fr-FR" i="1" dirty="0" smtClean="0">
                <a:solidFill>
                  <a:srgbClr val="66CCFF"/>
                </a:solidFill>
              </a:rPr>
              <a:t>Thibault </a:t>
            </a:r>
            <a:r>
              <a:rPr lang="fr-FR" i="1" dirty="0" err="1" smtClean="0">
                <a:solidFill>
                  <a:srgbClr val="66CCFF"/>
                </a:solidFill>
              </a:rPr>
              <a:t>Lejaille</a:t>
            </a:r>
            <a:endParaRPr lang="fr-FR" dirty="0">
              <a:solidFill>
                <a:srgbClr val="66CCFF"/>
              </a:solidFill>
            </a:endParaRPr>
          </a:p>
        </p:txBody>
      </p:sp>
      <p:grpSp>
        <p:nvGrpSpPr>
          <p:cNvPr id="67" name="Grouper 66"/>
          <p:cNvGrpSpPr/>
          <p:nvPr/>
        </p:nvGrpSpPr>
        <p:grpSpPr>
          <a:xfrm>
            <a:off x="510592" y="2045833"/>
            <a:ext cx="10831140" cy="3886042"/>
            <a:chOff x="510592" y="1941081"/>
            <a:chExt cx="10831140" cy="3886042"/>
          </a:xfrm>
          <a:solidFill>
            <a:srgbClr val="66CCFF"/>
          </a:solidFill>
        </p:grpSpPr>
        <p:grpSp>
          <p:nvGrpSpPr>
            <p:cNvPr id="68" name="Groupe 2"/>
            <p:cNvGrpSpPr/>
            <p:nvPr/>
          </p:nvGrpSpPr>
          <p:grpSpPr>
            <a:xfrm>
              <a:off x="510592" y="1941081"/>
              <a:ext cx="10831140" cy="3886042"/>
              <a:chOff x="251280" y="1941081"/>
              <a:chExt cx="10831140" cy="3886042"/>
            </a:xfrm>
            <a:grpFill/>
          </p:grpSpPr>
          <p:grpSp>
            <p:nvGrpSpPr>
              <p:cNvPr id="72" name="Groupe 30"/>
              <p:cNvGrpSpPr/>
              <p:nvPr/>
            </p:nvGrpSpPr>
            <p:grpSpPr>
              <a:xfrm>
                <a:off x="251280" y="1941081"/>
                <a:ext cx="10185638" cy="3885149"/>
                <a:chOff x="251280" y="1941081"/>
                <a:chExt cx="10185638" cy="3885149"/>
              </a:xfrm>
              <a:grpFill/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19154" y="4783983"/>
                  <a:ext cx="1405719" cy="1030047"/>
                </a:xfrm>
                <a:prstGeom prst="rect">
                  <a:avLst/>
                </a:prstGeom>
                <a:grpFill/>
                <a:ln w="28575">
                  <a:solidFill>
                    <a:srgbClr val="509C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 smtClean="0"/>
                    <a:t>Theodore Cohen</a:t>
                  </a:r>
                  <a:endParaRPr lang="fr-FR" sz="2000" dirty="0"/>
                </a:p>
              </p:txBody>
            </p:sp>
            <p:grpSp>
              <p:nvGrpSpPr>
                <p:cNvPr id="75" name="Groupe 29"/>
                <p:cNvGrpSpPr/>
                <p:nvPr/>
              </p:nvGrpSpPr>
              <p:grpSpPr>
                <a:xfrm>
                  <a:off x="251280" y="1941081"/>
                  <a:ext cx="10185638" cy="3885149"/>
                  <a:chOff x="251280" y="1941081"/>
                  <a:chExt cx="10185638" cy="3885149"/>
                </a:xfrm>
                <a:grpFill/>
              </p:grpSpPr>
              <p:grpSp>
                <p:nvGrpSpPr>
                  <p:cNvPr id="76" name="Groupe 26"/>
                  <p:cNvGrpSpPr/>
                  <p:nvPr/>
                </p:nvGrpSpPr>
                <p:grpSpPr>
                  <a:xfrm>
                    <a:off x="251280" y="1941081"/>
                    <a:ext cx="10185638" cy="3872951"/>
                    <a:chOff x="251280" y="1941081"/>
                    <a:chExt cx="10185638" cy="3872951"/>
                  </a:xfrm>
                  <a:grpFill/>
                </p:grpSpPr>
                <p:grpSp>
                  <p:nvGrpSpPr>
                    <p:cNvPr id="78" name="Groupe 7"/>
                    <p:cNvGrpSpPr/>
                    <p:nvPr/>
                  </p:nvGrpSpPr>
                  <p:grpSpPr>
                    <a:xfrm>
                      <a:off x="799293" y="2397621"/>
                      <a:ext cx="9637625" cy="2399458"/>
                      <a:chOff x="799293" y="2191557"/>
                      <a:chExt cx="9637625" cy="2399458"/>
                    </a:xfrm>
                    <a:grpFill/>
                  </p:grpSpPr>
                  <p:cxnSp>
                    <p:nvCxnSpPr>
                      <p:cNvPr id="84" name="Connecteur droit 83"/>
                      <p:cNvCxnSpPr/>
                      <p:nvPr/>
                    </p:nvCxnSpPr>
                    <p:spPr>
                      <a:xfrm>
                        <a:off x="801147" y="4036403"/>
                        <a:ext cx="9635771" cy="0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509CC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Connecteur droit 84"/>
                      <p:cNvCxnSpPr/>
                      <p:nvPr/>
                    </p:nvCxnSpPr>
                    <p:spPr>
                      <a:xfrm>
                        <a:off x="799293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509CC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Connecteur droit 85"/>
                      <p:cNvCxnSpPr/>
                      <p:nvPr/>
                    </p:nvCxnSpPr>
                    <p:spPr>
                      <a:xfrm>
                        <a:off x="2547714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509CC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Connecteur droit 86"/>
                      <p:cNvCxnSpPr/>
                      <p:nvPr/>
                    </p:nvCxnSpPr>
                    <p:spPr>
                      <a:xfrm>
                        <a:off x="4021453" y="4039372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509CC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Connecteur droit 87"/>
                      <p:cNvCxnSpPr/>
                      <p:nvPr/>
                    </p:nvCxnSpPr>
                    <p:spPr>
                      <a:xfrm>
                        <a:off x="7088216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509CC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Connecteur droit 88"/>
                      <p:cNvCxnSpPr/>
                      <p:nvPr/>
                    </p:nvCxnSpPr>
                    <p:spPr>
                      <a:xfrm>
                        <a:off x="10418895" y="4026278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509CC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Connecteur droit 89"/>
                      <p:cNvCxnSpPr/>
                      <p:nvPr/>
                    </p:nvCxnSpPr>
                    <p:spPr>
                      <a:xfrm>
                        <a:off x="5472984" y="3470344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509CC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Connecteur droit 90"/>
                      <p:cNvCxnSpPr/>
                      <p:nvPr/>
                    </p:nvCxnSpPr>
                    <p:spPr>
                      <a:xfrm>
                        <a:off x="5475901" y="2191557"/>
                        <a:ext cx="0" cy="551643"/>
                      </a:xfrm>
                      <a:prstGeom prst="line">
                        <a:avLst/>
                      </a:prstGeom>
                      <a:grpFill/>
                      <a:ln w="28575">
                        <a:solidFill>
                          <a:srgbClr val="509CC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9" name="Ellipse 78"/>
                    <p:cNvSpPr/>
                    <p:nvPr/>
                  </p:nvSpPr>
                  <p:spPr>
                    <a:xfrm>
                      <a:off x="4296731" y="1941081"/>
                      <a:ext cx="2369667" cy="670088"/>
                    </a:xfrm>
                    <a:prstGeom prst="ellipse">
                      <a:avLst/>
                    </a:prstGeom>
                    <a:grpFill/>
                    <a:ln w="28575">
                      <a:solidFill>
                        <a:srgbClr val="509CC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Rémi Courtey</a:t>
                      </a:r>
                      <a:endParaRPr lang="fr-FR" sz="2000" dirty="0"/>
                    </a:p>
                  </p:txBody>
                </p:sp>
                <p:sp>
                  <p:nvSpPr>
                    <p:cNvPr id="80" name="Rectangle à coins arrondis 79"/>
                    <p:cNvSpPr/>
                    <p:nvPr/>
                  </p:nvSpPr>
                  <p:spPr>
                    <a:xfrm>
                      <a:off x="4384075" y="2949264"/>
                      <a:ext cx="2197290" cy="956808"/>
                    </a:xfrm>
                    <a:prstGeom prst="roundRect">
                      <a:avLst/>
                    </a:prstGeom>
                    <a:grpFill/>
                    <a:ln w="28575">
                      <a:solidFill>
                        <a:srgbClr val="509CC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300" dirty="0" smtClean="0"/>
                        <a:t>Thibault</a:t>
                      </a:r>
                    </a:p>
                    <a:p>
                      <a:pPr algn="ctr"/>
                      <a:r>
                        <a:rPr lang="fr-FR" sz="2300" dirty="0" err="1" smtClean="0"/>
                        <a:t>Lejaille</a:t>
                      </a:r>
                      <a:endParaRPr lang="fr-FR" sz="2300" dirty="0"/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251280" y="4783985"/>
                      <a:ext cx="1237219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509CC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Amine </a:t>
                      </a:r>
                      <a:r>
                        <a:rPr lang="fr-FR" sz="2000" dirty="0" err="1" smtClean="0"/>
                        <a:t>Aouini</a:t>
                      </a:r>
                      <a:endParaRPr lang="fr-FR" sz="2000" dirty="0"/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1738175" y="4783985"/>
                      <a:ext cx="1405719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509CC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Marie </a:t>
                      </a:r>
                      <a:r>
                        <a:rPr lang="fr-FR" sz="2000" dirty="0" err="1" smtClean="0"/>
                        <a:t>Duchateau</a:t>
                      </a:r>
                      <a:endParaRPr lang="fr-FR" sz="2000" dirty="0"/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3388230" y="4783984"/>
                      <a:ext cx="1144160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rgbClr val="509CC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err="1" smtClean="0"/>
                        <a:t>Bassirou</a:t>
                      </a:r>
                      <a:endParaRPr lang="fr-FR" sz="2000" dirty="0" smtClean="0"/>
                    </a:p>
                    <a:p>
                      <a:pPr algn="ctr"/>
                      <a:r>
                        <a:rPr lang="fr-FR" sz="2000" dirty="0" err="1" smtClean="0"/>
                        <a:t>Kasse</a:t>
                      </a:r>
                      <a:endParaRPr lang="fr-FR" sz="2000" dirty="0"/>
                    </a:p>
                  </p:txBody>
                </p:sp>
              </p:grpSp>
              <p:sp>
                <p:nvSpPr>
                  <p:cNvPr id="77" name="Rectangle 76"/>
                  <p:cNvSpPr/>
                  <p:nvPr/>
                </p:nvSpPr>
                <p:spPr>
                  <a:xfrm>
                    <a:off x="6434480" y="4796183"/>
                    <a:ext cx="1357838" cy="1030047"/>
                  </a:xfrm>
                  <a:prstGeom prst="rect">
                    <a:avLst/>
                  </a:prstGeom>
                  <a:grpFill/>
                  <a:ln w="28575">
                    <a:solidFill>
                      <a:srgbClr val="509CC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 smtClean="0"/>
                      <a:t>Margot Delorme</a:t>
                    </a:r>
                    <a:endParaRPr lang="fr-FR" sz="2000" dirty="0"/>
                  </a:p>
                </p:txBody>
              </p:sp>
            </p:grpSp>
          </p:grpSp>
          <p:sp>
            <p:nvSpPr>
              <p:cNvPr id="73" name="Rectangle 72"/>
              <p:cNvSpPr/>
              <p:nvPr/>
            </p:nvSpPr>
            <p:spPr>
              <a:xfrm>
                <a:off x="9690670" y="4797076"/>
                <a:ext cx="1391750" cy="1030047"/>
              </a:xfrm>
              <a:prstGeom prst="rect">
                <a:avLst/>
              </a:prstGeom>
              <a:grpFill/>
              <a:ln w="28575">
                <a:solidFill>
                  <a:srgbClr val="509C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err="1" smtClean="0"/>
                  <a:t>A</a:t>
                </a:r>
                <a:r>
                  <a:rPr lang="fr-FR" sz="2000" dirty="0" err="1" smtClean="0"/>
                  <a:t>ïssa</a:t>
                </a:r>
                <a:r>
                  <a:rPr lang="fr-FR" sz="2000" dirty="0" smtClean="0"/>
                  <a:t> </a:t>
                </a:r>
              </a:p>
              <a:p>
                <a:pPr algn="ctr"/>
                <a:r>
                  <a:rPr lang="fr-FR" sz="2000" dirty="0" err="1" smtClean="0"/>
                  <a:t>Sene</a:t>
                </a:r>
                <a:endParaRPr lang="fr-FR" sz="2000" dirty="0"/>
              </a:p>
            </p:txBody>
          </p:sp>
        </p:grpSp>
        <p:cxnSp>
          <p:nvCxnSpPr>
            <p:cNvPr id="69" name="Connecteur droit 68"/>
            <p:cNvCxnSpPr/>
            <p:nvPr/>
          </p:nvCxnSpPr>
          <p:spPr>
            <a:xfrm>
              <a:off x="5732498" y="4240707"/>
              <a:ext cx="0" cy="551643"/>
            </a:xfrm>
            <a:prstGeom prst="line">
              <a:avLst/>
            </a:prstGeom>
            <a:grpFill/>
            <a:ln w="28575">
              <a:solidFill>
                <a:srgbClr val="509C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8325598" y="4778360"/>
              <a:ext cx="1336358" cy="1030047"/>
            </a:xfrm>
            <a:prstGeom prst="rect">
              <a:avLst/>
            </a:prstGeom>
            <a:grpFill/>
            <a:ln w="28575">
              <a:solidFill>
                <a:srgbClr val="509C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Nicolas </a:t>
              </a:r>
              <a:r>
                <a:rPr lang="fr-FR" sz="2000" dirty="0" err="1" smtClean="0"/>
                <a:t>Lafont</a:t>
              </a:r>
              <a:endParaRPr lang="fr-FR" sz="2000" dirty="0"/>
            </a:p>
          </p:txBody>
        </p:sp>
        <p:cxnSp>
          <p:nvCxnSpPr>
            <p:cNvPr id="71" name="Connecteur droit 70"/>
            <p:cNvCxnSpPr/>
            <p:nvPr/>
          </p:nvCxnSpPr>
          <p:spPr>
            <a:xfrm>
              <a:off x="8913873" y="4214519"/>
              <a:ext cx="0" cy="551643"/>
            </a:xfrm>
            <a:prstGeom prst="line">
              <a:avLst/>
            </a:prstGeom>
            <a:grpFill/>
            <a:ln w="28575">
              <a:solidFill>
                <a:srgbClr val="509C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72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IHM Conducteur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73075"/>
              </p:ext>
            </p:extLst>
          </p:nvPr>
        </p:nvGraphicFramePr>
        <p:xfrm>
          <a:off x="1097280" y="3900094"/>
          <a:ext cx="10223690" cy="10109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LIVRABLES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du module</a:t>
                      </a: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 détaillant les différentes idées développées en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justifiant les choix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29854"/>
              </p:ext>
            </p:extLst>
          </p:nvPr>
        </p:nvGraphicFramePr>
        <p:xfrm>
          <a:off x="1085904" y="5148554"/>
          <a:ext cx="10223690" cy="10058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28818">
                <a:tc>
                  <a:txBody>
                    <a:bodyPr/>
                    <a:lstStyle/>
                    <a:p>
                      <a:r>
                        <a:rPr lang="fr-FR" dirty="0" smtClean="0"/>
                        <a:t>TRAVAIL PREPARATOIRE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381751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familiariser avec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Réfléchir aux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algorithmes possibles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19886"/>
              </p:ext>
            </p:extLst>
          </p:nvPr>
        </p:nvGraphicFramePr>
        <p:xfrm>
          <a:off x="1092575" y="2376458"/>
          <a:ext cx="10223690" cy="128523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kern="1200" dirty="0" smtClean="0">
                          <a:effectLst/>
                        </a:rPr>
                        <a:t>Editer une liste de courses</a:t>
                      </a:r>
                      <a:r>
                        <a:rPr lang="fr-FR" sz="1800" u="none" strike="noStrike" kern="1200" baseline="0" dirty="0" smtClean="0">
                          <a:effectLst/>
                        </a:rPr>
                        <a:t> ordonnée et personnalisée à proposer à chaque conducteur</a:t>
                      </a:r>
                      <a:endParaRPr lang="fr-FR" sz="1800" u="none" strike="noStrike" kern="1200" dirty="0" smtClean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kern="1200" dirty="0" smtClean="0">
                          <a:effectLst/>
                        </a:rPr>
                        <a:t>Réfléchir à</a:t>
                      </a:r>
                      <a:r>
                        <a:rPr lang="fr-FR" sz="1800" u="none" strike="noStrike" kern="1200" baseline="0" dirty="0" smtClean="0">
                          <a:effectLst/>
                        </a:rPr>
                        <a:t> des approches d’attribution semi-automatique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kern="1200" baseline="0" dirty="0" smtClean="0">
                          <a:effectLst/>
                        </a:rPr>
                        <a:t>Insertion de tuples dans la base de données lors d’une attribution validée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itre 1"/>
          <p:cNvSpPr txBox="1">
            <a:spLocks/>
          </p:cNvSpPr>
          <p:nvPr/>
        </p:nvSpPr>
        <p:spPr>
          <a:xfrm>
            <a:off x="314211" y="286603"/>
            <a:ext cx="1154721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66CCFF"/>
                </a:solidFill>
              </a:rPr>
              <a:t>Groupe 7 – IHM Conducteur – </a:t>
            </a:r>
            <a:r>
              <a:rPr lang="fr-FR" i="1" dirty="0" smtClean="0">
                <a:solidFill>
                  <a:srgbClr val="66CCFF"/>
                </a:solidFill>
              </a:rPr>
              <a:t>Thibault </a:t>
            </a:r>
            <a:r>
              <a:rPr lang="fr-FR" i="1" dirty="0" err="1" smtClean="0">
                <a:solidFill>
                  <a:srgbClr val="66CCFF"/>
                </a:solidFill>
              </a:rPr>
              <a:t>Lejaille</a:t>
            </a:r>
            <a:endParaRPr lang="fr-FR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4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Groupe </a:t>
            </a:r>
            <a:r>
              <a:rPr lang="fr-FR" dirty="0">
                <a:solidFill>
                  <a:schemeClr val="accent2"/>
                </a:solidFill>
              </a:rPr>
              <a:t>8</a:t>
            </a:r>
            <a:r>
              <a:rPr lang="fr-FR" dirty="0" smtClean="0">
                <a:solidFill>
                  <a:schemeClr val="accent2"/>
                </a:solidFill>
              </a:rPr>
              <a:t> – Statistiques – </a:t>
            </a:r>
            <a:r>
              <a:rPr lang="fr-FR" i="1" dirty="0" smtClean="0">
                <a:solidFill>
                  <a:schemeClr val="accent2"/>
                </a:solidFill>
              </a:rPr>
              <a:t>Giovanni </a:t>
            </a:r>
            <a:r>
              <a:rPr lang="fr-FR" i="1" dirty="0" err="1" smtClean="0">
                <a:solidFill>
                  <a:schemeClr val="accent2"/>
                </a:solidFill>
              </a:rPr>
              <a:t>Zanitti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1176557" y="2019646"/>
            <a:ext cx="10161836" cy="3858960"/>
            <a:chOff x="1285810" y="2019646"/>
            <a:chExt cx="10161836" cy="3858960"/>
          </a:xfrm>
        </p:grpSpPr>
        <p:grpSp>
          <p:nvGrpSpPr>
            <p:cNvPr id="10" name="Grouper 9"/>
            <p:cNvGrpSpPr/>
            <p:nvPr/>
          </p:nvGrpSpPr>
          <p:grpSpPr>
            <a:xfrm>
              <a:off x="1285810" y="2019646"/>
              <a:ext cx="10161836" cy="3858960"/>
              <a:chOff x="225352" y="1967270"/>
              <a:chExt cx="10161836" cy="3858960"/>
            </a:xfrm>
            <a:solidFill>
              <a:schemeClr val="accent2"/>
            </a:solidFill>
          </p:grpSpPr>
          <p:grpSp>
            <p:nvGrpSpPr>
              <p:cNvPr id="33" name="Groupe 2"/>
              <p:cNvGrpSpPr/>
              <p:nvPr/>
            </p:nvGrpSpPr>
            <p:grpSpPr>
              <a:xfrm>
                <a:off x="903354" y="1967270"/>
                <a:ext cx="9483834" cy="3858960"/>
                <a:chOff x="644042" y="1967270"/>
                <a:chExt cx="9483834" cy="3858960"/>
              </a:xfrm>
              <a:grpFill/>
            </p:grpSpPr>
            <p:grpSp>
              <p:nvGrpSpPr>
                <p:cNvPr id="35" name="Groupe 30"/>
                <p:cNvGrpSpPr/>
                <p:nvPr/>
              </p:nvGrpSpPr>
              <p:grpSpPr>
                <a:xfrm>
                  <a:off x="644042" y="1967270"/>
                  <a:ext cx="8810970" cy="3858960"/>
                  <a:chOff x="644042" y="1967270"/>
                  <a:chExt cx="8810970" cy="3858960"/>
                </a:xfrm>
                <a:grpFill/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5198824" y="4783983"/>
                    <a:ext cx="1405719" cy="1030047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 smtClean="0"/>
                      <a:t>Jonathan </a:t>
                    </a:r>
                    <a:r>
                      <a:rPr lang="fr-FR" sz="2000" dirty="0" err="1" smtClean="0"/>
                      <a:t>Toesca</a:t>
                    </a:r>
                    <a:endParaRPr lang="fr-FR" sz="2000" dirty="0"/>
                  </a:p>
                </p:txBody>
              </p:sp>
              <p:grpSp>
                <p:nvGrpSpPr>
                  <p:cNvPr id="42" name="Groupe 29"/>
                  <p:cNvGrpSpPr/>
                  <p:nvPr/>
                </p:nvGrpSpPr>
                <p:grpSpPr>
                  <a:xfrm>
                    <a:off x="644042" y="1967270"/>
                    <a:ext cx="8810970" cy="3858960"/>
                    <a:chOff x="644042" y="1967270"/>
                    <a:chExt cx="8810970" cy="3858960"/>
                  </a:xfrm>
                  <a:grpFill/>
                </p:grpSpPr>
                <p:grpSp>
                  <p:nvGrpSpPr>
                    <p:cNvPr id="43" name="Groupe 26"/>
                    <p:cNvGrpSpPr/>
                    <p:nvPr/>
                  </p:nvGrpSpPr>
                  <p:grpSpPr>
                    <a:xfrm>
                      <a:off x="644042" y="1967270"/>
                      <a:ext cx="8810970" cy="3846762"/>
                      <a:chOff x="644042" y="1967270"/>
                      <a:chExt cx="8810970" cy="3846762"/>
                    </a:xfrm>
                    <a:grpFill/>
                  </p:grpSpPr>
                  <p:grpSp>
                    <p:nvGrpSpPr>
                      <p:cNvPr id="45" name="Groupe 7"/>
                      <p:cNvGrpSpPr/>
                      <p:nvPr/>
                    </p:nvGrpSpPr>
                    <p:grpSpPr>
                      <a:xfrm>
                        <a:off x="644042" y="2423810"/>
                        <a:ext cx="8810970" cy="2360175"/>
                        <a:chOff x="644042" y="2217746"/>
                        <a:chExt cx="8810970" cy="2360175"/>
                      </a:xfrm>
                      <a:grpFill/>
                    </p:grpSpPr>
                    <p:cxnSp>
                      <p:nvCxnSpPr>
                        <p:cNvPr id="50" name="Connecteur droit 49"/>
                        <p:cNvCxnSpPr/>
                        <p:nvPr/>
                      </p:nvCxnSpPr>
                      <p:spPr>
                        <a:xfrm>
                          <a:off x="644042" y="4049497"/>
                          <a:ext cx="8810970" cy="0"/>
                        </a:xfrm>
                        <a:prstGeom prst="line">
                          <a:avLst/>
                        </a:prstGeom>
                        <a:grpFill/>
                        <a:ln w="28575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Connecteur droit 50"/>
                        <p:cNvCxnSpPr/>
                        <p:nvPr/>
                      </p:nvCxnSpPr>
                      <p:spPr>
                        <a:xfrm>
                          <a:off x="2285873" y="4026278"/>
                          <a:ext cx="0" cy="551643"/>
                        </a:xfrm>
                        <a:prstGeom prst="line">
                          <a:avLst/>
                        </a:prstGeom>
                        <a:grpFill/>
                        <a:ln w="28575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Connecteur droit 51"/>
                        <p:cNvCxnSpPr/>
                        <p:nvPr/>
                      </p:nvCxnSpPr>
                      <p:spPr>
                        <a:xfrm>
                          <a:off x="4113098" y="4026278"/>
                          <a:ext cx="0" cy="551643"/>
                        </a:xfrm>
                        <a:prstGeom prst="line">
                          <a:avLst/>
                        </a:prstGeom>
                        <a:grpFill/>
                        <a:ln w="28575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cteur droit 52"/>
                        <p:cNvCxnSpPr/>
                        <p:nvPr/>
                      </p:nvCxnSpPr>
                      <p:spPr>
                        <a:xfrm>
                          <a:off x="7729728" y="4026278"/>
                          <a:ext cx="0" cy="551643"/>
                        </a:xfrm>
                        <a:prstGeom prst="line">
                          <a:avLst/>
                        </a:prstGeom>
                        <a:grpFill/>
                        <a:ln w="28575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Connecteur droit 53"/>
                        <p:cNvCxnSpPr/>
                        <p:nvPr/>
                      </p:nvCxnSpPr>
                      <p:spPr>
                        <a:xfrm>
                          <a:off x="9450081" y="4026278"/>
                          <a:ext cx="0" cy="551643"/>
                        </a:xfrm>
                        <a:prstGeom prst="line">
                          <a:avLst/>
                        </a:prstGeom>
                        <a:grpFill/>
                        <a:ln w="28575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cteur droit 54"/>
                        <p:cNvCxnSpPr/>
                        <p:nvPr/>
                      </p:nvCxnSpPr>
                      <p:spPr>
                        <a:xfrm>
                          <a:off x="4543445" y="3496533"/>
                          <a:ext cx="0" cy="551643"/>
                        </a:xfrm>
                        <a:prstGeom prst="line">
                          <a:avLst/>
                        </a:prstGeom>
                        <a:grpFill/>
                        <a:ln w="28575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Connecteur droit 55"/>
                        <p:cNvCxnSpPr/>
                        <p:nvPr/>
                      </p:nvCxnSpPr>
                      <p:spPr>
                        <a:xfrm>
                          <a:off x="4546362" y="2217746"/>
                          <a:ext cx="0" cy="551643"/>
                        </a:xfrm>
                        <a:prstGeom prst="line">
                          <a:avLst/>
                        </a:prstGeom>
                        <a:grpFill/>
                        <a:ln w="28575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6" name="Ellipse 45"/>
                      <p:cNvSpPr/>
                      <p:nvPr/>
                    </p:nvSpPr>
                    <p:spPr>
                      <a:xfrm>
                        <a:off x="3454539" y="1967270"/>
                        <a:ext cx="2183641" cy="670088"/>
                      </a:xfrm>
                      <a:prstGeom prst="ellipse">
                        <a:avLst/>
                      </a:prstGeom>
                      <a:grpFill/>
                      <a:ln w="28575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000" dirty="0" smtClean="0"/>
                          <a:t>Rémi Courtey</a:t>
                        </a:r>
                        <a:endParaRPr lang="fr-FR" sz="2000" dirty="0"/>
                      </a:p>
                    </p:txBody>
                  </p:sp>
                  <p:sp>
                    <p:nvSpPr>
                      <p:cNvPr id="47" name="Rectangle à coins arrondis 46"/>
                      <p:cNvSpPr/>
                      <p:nvPr/>
                    </p:nvSpPr>
                    <p:spPr>
                      <a:xfrm>
                        <a:off x="3454536" y="2975453"/>
                        <a:ext cx="2197290" cy="956808"/>
                      </a:xfrm>
                      <a:prstGeom prst="roundRect">
                        <a:avLst/>
                      </a:prstGeom>
                      <a:grpFill/>
                      <a:ln w="28575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300" dirty="0" smtClean="0"/>
                          <a:t>Giovanni </a:t>
                        </a:r>
                        <a:r>
                          <a:rPr lang="fr-FR" sz="2300" dirty="0" err="1" smtClean="0"/>
                          <a:t>Zanitti</a:t>
                        </a:r>
                        <a:endParaRPr lang="fr-FR" sz="2300" dirty="0"/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607255" y="4783985"/>
                        <a:ext cx="1405719" cy="1030047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000" dirty="0" smtClean="0"/>
                          <a:t>Rapha</a:t>
                        </a:r>
                        <a:r>
                          <a:rPr lang="fr-FR" sz="2000" dirty="0" smtClean="0"/>
                          <a:t>ël </a:t>
                        </a:r>
                        <a:r>
                          <a:rPr lang="fr-FR" sz="2000" dirty="0" err="1" smtClean="0"/>
                          <a:t>Pizzo</a:t>
                        </a:r>
                        <a:endParaRPr lang="fr-FR" sz="2000" dirty="0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3288642" y="4783984"/>
                        <a:ext cx="1544583" cy="1030047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000" dirty="0" smtClean="0"/>
                          <a:t>Mathilde </a:t>
                        </a:r>
                        <a:r>
                          <a:rPr lang="fr-FR" sz="2000" dirty="0" err="1" smtClean="0"/>
                          <a:t>Pujol</a:t>
                        </a:r>
                        <a:endParaRPr lang="fr-FR" sz="2000" dirty="0"/>
                      </a:p>
                    </p:txBody>
                  </p:sp>
                </p:grp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6997439" y="4796183"/>
                      <a:ext cx="1405719" cy="1030047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000" dirty="0" smtClean="0"/>
                        <a:t>Amine</a:t>
                      </a:r>
                    </a:p>
                    <a:p>
                      <a:pPr algn="ctr"/>
                      <a:r>
                        <a:rPr lang="fr-FR" sz="2000" dirty="0" err="1" smtClean="0"/>
                        <a:t>Aoullay</a:t>
                      </a:r>
                      <a:endParaRPr lang="fr-FR" sz="2000" dirty="0"/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8722157" y="4783982"/>
                  <a:ext cx="1405719" cy="1030047"/>
                </a:xfrm>
                <a:prstGeom prst="rect">
                  <a:avLst/>
                </a:prstGeom>
                <a:grp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 smtClean="0"/>
                    <a:t>Marie </a:t>
                  </a:r>
                  <a:r>
                    <a:rPr lang="fr-FR" sz="2000" dirty="0" err="1" smtClean="0"/>
                    <a:t>Mayau</a:t>
                  </a:r>
                  <a:endParaRPr lang="fr-FR" sz="2000" dirty="0"/>
                </a:p>
              </p:txBody>
            </p:sp>
          </p:grpSp>
          <p:cxnSp>
            <p:nvCxnSpPr>
              <p:cNvPr id="58" name="Connecteur droit 57"/>
              <p:cNvCxnSpPr/>
              <p:nvPr/>
            </p:nvCxnSpPr>
            <p:spPr>
              <a:xfrm>
                <a:off x="903970" y="4240707"/>
                <a:ext cx="0" cy="551643"/>
              </a:xfrm>
              <a:prstGeom prst="line">
                <a:avLst/>
              </a:prstGeom>
              <a:grp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225352" y="4792350"/>
                <a:ext cx="1405719" cy="1030047"/>
              </a:xfrm>
              <a:prstGeom prst="rect">
                <a:avLst/>
              </a:prstGeom>
              <a:grp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Alexis Bolivar</a:t>
                </a:r>
                <a:endParaRPr lang="fr-FR" sz="2000" dirty="0"/>
              </a:p>
            </p:txBody>
          </p:sp>
        </p:grpSp>
        <p:cxnSp>
          <p:nvCxnSpPr>
            <p:cNvPr id="60" name="Connecteur droit 59"/>
            <p:cNvCxnSpPr/>
            <p:nvPr/>
          </p:nvCxnSpPr>
          <p:spPr>
            <a:xfrm>
              <a:off x="7139740" y="4314227"/>
              <a:ext cx="0" cy="551643"/>
            </a:xfrm>
            <a:prstGeom prst="line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425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98601" cy="1450757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Groupe </a:t>
            </a:r>
            <a:r>
              <a:rPr lang="fr-FR" dirty="0">
                <a:solidFill>
                  <a:schemeClr val="accent2"/>
                </a:solidFill>
              </a:rPr>
              <a:t>8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>
                <a:solidFill>
                  <a:schemeClr val="accent2"/>
                </a:solidFill>
              </a:rPr>
              <a:t>– </a:t>
            </a:r>
            <a:r>
              <a:rPr lang="fr-FR" dirty="0" smtClean="0">
                <a:solidFill>
                  <a:schemeClr val="accent2"/>
                </a:solidFill>
              </a:rPr>
              <a:t>Statistiques </a:t>
            </a:r>
            <a:r>
              <a:rPr lang="fr-FR" dirty="0" smtClean="0">
                <a:solidFill>
                  <a:schemeClr val="accent2"/>
                </a:solidFill>
              </a:rPr>
              <a:t>– </a:t>
            </a:r>
            <a:r>
              <a:rPr lang="fr-FR" i="1" dirty="0" smtClean="0">
                <a:solidFill>
                  <a:schemeClr val="accent2"/>
                </a:solidFill>
              </a:rPr>
              <a:t>Giovanni </a:t>
            </a:r>
            <a:r>
              <a:rPr lang="fr-FR" i="1" dirty="0" err="1" smtClean="0">
                <a:solidFill>
                  <a:schemeClr val="accent2"/>
                </a:solidFill>
              </a:rPr>
              <a:t>Zanitti</a:t>
            </a:r>
            <a:endParaRPr lang="fr-FR" i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Statistiques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68278"/>
              </p:ext>
            </p:extLst>
          </p:nvPr>
        </p:nvGraphicFramePr>
        <p:xfrm>
          <a:off x="1097280" y="4148881"/>
          <a:ext cx="10223690" cy="10109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LIVRABLES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 complet, justifiant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analyses effectuées</a:t>
                      </a: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Présentation pour l’entreprise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9119"/>
              </p:ext>
            </p:extLst>
          </p:nvPr>
        </p:nvGraphicFramePr>
        <p:xfrm>
          <a:off x="1085904" y="5358059"/>
          <a:ext cx="10223690" cy="74751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28818">
                <a:tc>
                  <a:txBody>
                    <a:bodyPr/>
                    <a:lstStyle/>
                    <a:p>
                      <a:r>
                        <a:rPr lang="fr-FR" dirty="0" smtClean="0"/>
                        <a:t>TRAVAIL PREPARATOIRE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81751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familiariser avec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fr-FR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Shiny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88604"/>
              </p:ext>
            </p:extLst>
          </p:nvPr>
        </p:nvGraphicFramePr>
        <p:xfrm>
          <a:off x="1092575" y="2376458"/>
          <a:ext cx="10223690" cy="1559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u="none" strike="noStrike" kern="1200" dirty="0" smtClean="0">
                          <a:effectLst/>
                        </a:rPr>
                        <a:t>Réflexion</a:t>
                      </a:r>
                      <a:r>
                        <a:rPr lang="fr-FR" sz="1800" u="none" strike="noStrike" kern="1200" baseline="0" dirty="0" smtClean="0">
                          <a:effectLst/>
                        </a:rPr>
                        <a:t> sur la répartition des taxis dans les stations de Toulouse afin d’optimiser les déplacements</a:t>
                      </a:r>
                      <a:endParaRPr lang="fr-FR" sz="1800" u="none" strike="noStrike" kern="1200" dirty="0" smtClean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kern="1200" dirty="0" smtClean="0">
                          <a:effectLst/>
                        </a:rPr>
                        <a:t>Tester la pertinence de</a:t>
                      </a:r>
                      <a:r>
                        <a:rPr lang="fr-FR" sz="1800" u="none" strike="noStrike" kern="1200" baseline="0" dirty="0" smtClean="0">
                          <a:effectLst/>
                        </a:rPr>
                        <a:t> l’attribution des courses proposée par le groupe 6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kern="1200" baseline="0" dirty="0" smtClean="0">
                          <a:effectLst/>
                        </a:rPr>
                        <a:t>Statistiques sur les chauffeurs, le temps de trajet, etc 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Proposition de pistes d’études pour améliorer le fonctionnement de l’entreprise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9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Objectifs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Créer des applications (pour les clients et l’entreprise) </a:t>
            </a:r>
            <a:r>
              <a:rPr lang="fr-FR" dirty="0"/>
              <a:t>WEB/Android qui permette à une compagnie de taxis d’augmenter son efficacité et donc sa </a:t>
            </a:r>
            <a:r>
              <a:rPr lang="fr-FR" dirty="0" smtClean="0"/>
              <a:t>rentabilité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Optimiser </a:t>
            </a:r>
            <a:r>
              <a:rPr lang="fr-FR" dirty="0"/>
              <a:t>les trajets des </a:t>
            </a:r>
            <a:r>
              <a:rPr lang="fr-FR" dirty="0" smtClean="0"/>
              <a:t>chauffeurs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Faciliter </a:t>
            </a:r>
            <a:r>
              <a:rPr lang="fr-FR" dirty="0"/>
              <a:t>les réservations pour les </a:t>
            </a:r>
            <a:r>
              <a:rPr lang="fr-FR" dirty="0" smtClean="0"/>
              <a:t>clients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Enlever </a:t>
            </a:r>
            <a:r>
              <a:rPr lang="fr-FR" dirty="0"/>
              <a:t>du travail redondant aux opératrices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51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AB0000"/>
                </a:solidFill>
              </a:rPr>
              <a:t>Groupe </a:t>
            </a:r>
            <a:r>
              <a:rPr lang="fr-FR" dirty="0">
                <a:solidFill>
                  <a:srgbClr val="AB0000"/>
                </a:solidFill>
              </a:rPr>
              <a:t>9</a:t>
            </a:r>
            <a:r>
              <a:rPr lang="fr-FR" dirty="0" smtClean="0">
                <a:solidFill>
                  <a:srgbClr val="AB0000"/>
                </a:solidFill>
              </a:rPr>
              <a:t> – </a:t>
            </a:r>
            <a:r>
              <a:rPr lang="fr-FR" dirty="0" err="1" smtClean="0">
                <a:solidFill>
                  <a:srgbClr val="AB0000"/>
                </a:solidFill>
              </a:rPr>
              <a:t>Andro</a:t>
            </a:r>
            <a:r>
              <a:rPr lang="fr-FR" dirty="0" err="1" smtClean="0">
                <a:solidFill>
                  <a:srgbClr val="AB0000"/>
                </a:solidFill>
              </a:rPr>
              <a:t>i</a:t>
            </a:r>
            <a:r>
              <a:rPr lang="fr-FR" dirty="0" err="1" smtClean="0">
                <a:solidFill>
                  <a:srgbClr val="AB0000"/>
                </a:solidFill>
              </a:rPr>
              <a:t>d</a:t>
            </a:r>
            <a:r>
              <a:rPr lang="fr-FR" dirty="0" smtClean="0">
                <a:solidFill>
                  <a:srgbClr val="AB0000"/>
                </a:solidFill>
              </a:rPr>
              <a:t>– </a:t>
            </a:r>
            <a:r>
              <a:rPr lang="fr-FR" i="1" dirty="0" smtClean="0">
                <a:solidFill>
                  <a:srgbClr val="AB0000"/>
                </a:solidFill>
              </a:rPr>
              <a:t>Bastien Curieux</a:t>
            </a:r>
            <a:endParaRPr lang="fr-FR" dirty="0">
              <a:solidFill>
                <a:srgbClr val="AB0000"/>
              </a:solidFill>
            </a:endParaRPr>
          </a:p>
        </p:txBody>
      </p:sp>
      <p:grpSp>
        <p:nvGrpSpPr>
          <p:cNvPr id="33" name="Groupe 30"/>
          <p:cNvGrpSpPr/>
          <p:nvPr/>
        </p:nvGrpSpPr>
        <p:grpSpPr>
          <a:xfrm>
            <a:off x="2642762" y="1954175"/>
            <a:ext cx="6403866" cy="3872951"/>
            <a:chOff x="3244997" y="1941081"/>
            <a:chExt cx="5474962" cy="3872951"/>
          </a:xfrm>
          <a:solidFill>
            <a:srgbClr val="AB0000"/>
          </a:solidFill>
        </p:grpSpPr>
        <p:sp>
          <p:nvSpPr>
            <p:cNvPr id="35" name="Rectangle 34"/>
            <p:cNvSpPr/>
            <p:nvPr/>
          </p:nvSpPr>
          <p:spPr>
            <a:xfrm>
              <a:off x="7314240" y="4783983"/>
              <a:ext cx="1405719" cy="1030047"/>
            </a:xfrm>
            <a:prstGeom prst="rect">
              <a:avLst/>
            </a:prstGeom>
            <a:grpFill/>
            <a:ln w="28575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Jean-Baptiste</a:t>
              </a:r>
            </a:p>
            <a:p>
              <a:pPr algn="ctr"/>
              <a:r>
                <a:rPr lang="fr-FR" sz="2000" dirty="0" err="1" smtClean="0"/>
                <a:t>Roubelat</a:t>
              </a:r>
              <a:endParaRPr lang="fr-FR" sz="2000" dirty="0"/>
            </a:p>
          </p:txBody>
        </p:sp>
        <p:grpSp>
          <p:nvGrpSpPr>
            <p:cNvPr id="41" name="Groupe 26"/>
            <p:cNvGrpSpPr/>
            <p:nvPr/>
          </p:nvGrpSpPr>
          <p:grpSpPr>
            <a:xfrm>
              <a:off x="3244997" y="1941081"/>
              <a:ext cx="4784982" cy="3872951"/>
              <a:chOff x="3244997" y="1941081"/>
              <a:chExt cx="4784982" cy="3872951"/>
            </a:xfrm>
            <a:grpFill/>
          </p:grpSpPr>
          <p:grpSp>
            <p:nvGrpSpPr>
              <p:cNvPr id="43" name="Groupe 7"/>
              <p:cNvGrpSpPr/>
              <p:nvPr/>
            </p:nvGrpSpPr>
            <p:grpSpPr>
              <a:xfrm>
                <a:off x="3953808" y="2397621"/>
                <a:ext cx="4076171" cy="2386364"/>
                <a:chOff x="3953808" y="2191557"/>
                <a:chExt cx="4076171" cy="2386364"/>
              </a:xfrm>
              <a:grpFill/>
            </p:grpSpPr>
            <p:cxnSp>
              <p:nvCxnSpPr>
                <p:cNvPr id="49" name="Connecteur droit 48"/>
                <p:cNvCxnSpPr/>
                <p:nvPr/>
              </p:nvCxnSpPr>
              <p:spPr>
                <a:xfrm>
                  <a:off x="3953808" y="4036403"/>
                  <a:ext cx="4071637" cy="0"/>
                </a:xfrm>
                <a:prstGeom prst="line">
                  <a:avLst/>
                </a:prstGeom>
                <a:grpFill/>
                <a:ln w="28575"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>
                  <a:off x="3964548" y="4026278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>
                  <a:off x="6010142" y="4026278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8029979" y="4026278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>
                  <a:off x="6020317" y="3470344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6023234" y="2191557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Ellipse 43"/>
              <p:cNvSpPr/>
              <p:nvPr/>
            </p:nvSpPr>
            <p:spPr>
              <a:xfrm>
                <a:off x="4931413" y="1941081"/>
                <a:ext cx="2183641" cy="670088"/>
              </a:xfrm>
              <a:prstGeom prst="ellipse">
                <a:avLst/>
              </a:prstGeom>
              <a:grpFill/>
              <a:ln w="2857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Estelle Delpech</a:t>
                </a:r>
                <a:endParaRPr lang="fr-FR" sz="2000" dirty="0"/>
              </a:p>
            </p:txBody>
          </p:sp>
          <p:sp>
            <p:nvSpPr>
              <p:cNvPr id="45" name="Rectangle à coins arrondis 44"/>
              <p:cNvSpPr/>
              <p:nvPr/>
            </p:nvSpPr>
            <p:spPr>
              <a:xfrm>
                <a:off x="4917764" y="2949264"/>
                <a:ext cx="2197290" cy="956808"/>
              </a:xfrm>
              <a:prstGeom prst="roundRect">
                <a:avLst/>
              </a:prstGeom>
              <a:grpFill/>
              <a:ln w="2857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300" dirty="0" smtClean="0"/>
                  <a:t>Bastien Curieux</a:t>
                </a:r>
                <a:endParaRPr lang="fr-FR" sz="23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244997" y="4783985"/>
                <a:ext cx="1405719" cy="1030047"/>
              </a:xfrm>
              <a:prstGeom prst="rect">
                <a:avLst/>
              </a:prstGeom>
              <a:grpFill/>
              <a:ln w="2857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Yoan </a:t>
                </a:r>
              </a:p>
              <a:p>
                <a:pPr algn="ctr"/>
                <a:r>
                  <a:rPr lang="fr-FR" sz="2000" dirty="0" smtClean="0"/>
                  <a:t>Laurent</a:t>
                </a:r>
                <a:endParaRPr lang="fr-FR" sz="20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324554" y="4783984"/>
                <a:ext cx="1405719" cy="1030047"/>
              </a:xfrm>
              <a:prstGeom prst="rect">
                <a:avLst/>
              </a:prstGeom>
              <a:grpFill/>
              <a:ln w="2857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err="1" smtClean="0"/>
                  <a:t>Insa</a:t>
                </a:r>
                <a:r>
                  <a:rPr lang="fr-FR" sz="2000" dirty="0" smtClean="0"/>
                  <a:t> </a:t>
                </a:r>
                <a:endParaRPr lang="fr-FR" sz="2000" dirty="0"/>
              </a:p>
              <a:p>
                <a:pPr algn="ctr"/>
                <a:r>
                  <a:rPr lang="fr-FR" sz="2000" dirty="0" err="1" smtClean="0"/>
                  <a:t>Schaube</a:t>
                </a:r>
                <a:endParaRPr lang="fr-FR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25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98601" cy="1450757"/>
          </a:xfrm>
        </p:spPr>
        <p:txBody>
          <a:bodyPr/>
          <a:lstStyle/>
          <a:p>
            <a:r>
              <a:rPr lang="fr-FR" dirty="0">
                <a:solidFill>
                  <a:srgbClr val="AB0000"/>
                </a:solidFill>
              </a:rPr>
              <a:t>Groupe 9 – </a:t>
            </a:r>
            <a:r>
              <a:rPr lang="fr-FR" dirty="0" err="1">
                <a:solidFill>
                  <a:srgbClr val="AB0000"/>
                </a:solidFill>
              </a:rPr>
              <a:t>Android</a:t>
            </a:r>
            <a:r>
              <a:rPr lang="fr-FR" dirty="0">
                <a:solidFill>
                  <a:srgbClr val="AB0000"/>
                </a:solidFill>
              </a:rPr>
              <a:t>– </a:t>
            </a:r>
            <a:r>
              <a:rPr lang="fr-FR" i="1" dirty="0">
                <a:solidFill>
                  <a:srgbClr val="AB0000"/>
                </a:solidFill>
              </a:rPr>
              <a:t>Bastien Curieux</a:t>
            </a:r>
            <a:endParaRPr lang="fr-FR" i="1" dirty="0">
              <a:solidFill>
                <a:srgbClr val="3366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9648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Technologie </a:t>
            </a: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7960"/>
              </p:ext>
            </p:extLst>
          </p:nvPr>
        </p:nvGraphicFramePr>
        <p:xfrm>
          <a:off x="1097280" y="3422185"/>
          <a:ext cx="10223690" cy="10109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LIVRABLES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fonctionnelle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liée,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justifiant les choix et expliquant le fonctionnement de l’application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77451"/>
              </p:ext>
            </p:extLst>
          </p:nvPr>
        </p:nvGraphicFramePr>
        <p:xfrm>
          <a:off x="1085904" y="4670645"/>
          <a:ext cx="10223690" cy="10058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28818">
                <a:tc>
                  <a:txBody>
                    <a:bodyPr/>
                    <a:lstStyle/>
                    <a:p>
                      <a:r>
                        <a:rPr lang="fr-FR" dirty="0" smtClean="0"/>
                        <a:t>TRAVAIL PREPARATOIRE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0000"/>
                    </a:solidFill>
                  </a:tcPr>
                </a:tc>
              </a:tr>
              <a:tr h="381751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familiariser avec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technologies </a:t>
                      </a:r>
                      <a:r>
                        <a:rPr lang="fr-FR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Travailler avec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groupe 7 pour mettre en place les besoins de l’application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88624"/>
              </p:ext>
            </p:extLst>
          </p:nvPr>
        </p:nvGraphicFramePr>
        <p:xfrm>
          <a:off x="1092575" y="2376458"/>
          <a:ext cx="10223690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kern="1200" dirty="0" smtClean="0">
                          <a:effectLst/>
                        </a:rPr>
                        <a:t>Création</a:t>
                      </a:r>
                      <a:r>
                        <a:rPr lang="fr-FR" sz="1800" u="none" strike="noStrike" kern="1200" baseline="0" dirty="0" smtClean="0">
                          <a:effectLst/>
                        </a:rPr>
                        <a:t> d’une application </a:t>
                      </a:r>
                      <a:r>
                        <a:rPr lang="fr-FR" sz="1800" u="none" strike="noStrike" kern="1200" baseline="0" dirty="0" err="1" smtClean="0">
                          <a:effectLst/>
                        </a:rPr>
                        <a:t>Android</a:t>
                      </a:r>
                      <a:r>
                        <a:rPr lang="fr-FR" sz="1800" u="none" strike="noStrike" kern="1200" baseline="0" dirty="0" smtClean="0">
                          <a:effectLst/>
                        </a:rPr>
                        <a:t> pour le conducteur (en partenariat avec le groupe 7)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91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0591" y="286603"/>
            <a:ext cx="11350834" cy="1450757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Groupe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– Communication, Juridique – </a:t>
            </a:r>
            <a:r>
              <a:rPr lang="fr-FR" i="1" dirty="0" smtClean="0">
                <a:solidFill>
                  <a:schemeClr val="bg2">
                    <a:lumMod val="50000"/>
                  </a:schemeClr>
                </a:solidFill>
              </a:rPr>
              <a:t>Julie de Nascimento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3" name="Groupe 30"/>
          <p:cNvGrpSpPr/>
          <p:nvPr/>
        </p:nvGrpSpPr>
        <p:grpSpPr>
          <a:xfrm>
            <a:off x="2642762" y="1954175"/>
            <a:ext cx="6403866" cy="3872951"/>
            <a:chOff x="3244997" y="1941081"/>
            <a:chExt cx="5474962" cy="3872951"/>
          </a:xfrm>
          <a:solidFill>
            <a:schemeClr val="bg2">
              <a:lumMod val="50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7314240" y="4783983"/>
              <a:ext cx="1405719" cy="1030047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Marine</a:t>
              </a:r>
            </a:p>
            <a:p>
              <a:pPr algn="ctr"/>
              <a:r>
                <a:rPr lang="fr-FR" sz="2000" dirty="0" err="1" smtClean="0"/>
                <a:t>Segnere-Yter</a:t>
              </a:r>
              <a:endParaRPr lang="fr-FR" sz="2000" dirty="0"/>
            </a:p>
          </p:txBody>
        </p:sp>
        <p:grpSp>
          <p:nvGrpSpPr>
            <p:cNvPr id="36" name="Groupe 26"/>
            <p:cNvGrpSpPr/>
            <p:nvPr/>
          </p:nvGrpSpPr>
          <p:grpSpPr>
            <a:xfrm>
              <a:off x="3244997" y="1941081"/>
              <a:ext cx="4784982" cy="3872951"/>
              <a:chOff x="3244997" y="1941081"/>
              <a:chExt cx="4784982" cy="3872951"/>
            </a:xfrm>
            <a:grpFill/>
          </p:grpSpPr>
          <p:grpSp>
            <p:nvGrpSpPr>
              <p:cNvPr id="41" name="Groupe 7"/>
              <p:cNvGrpSpPr/>
              <p:nvPr/>
            </p:nvGrpSpPr>
            <p:grpSpPr>
              <a:xfrm>
                <a:off x="3953808" y="2397621"/>
                <a:ext cx="4076171" cy="2386364"/>
                <a:chOff x="3953808" y="2191557"/>
                <a:chExt cx="4076171" cy="2386364"/>
              </a:xfrm>
              <a:grpFill/>
            </p:grpSpPr>
            <p:cxnSp>
              <p:nvCxnSpPr>
                <p:cNvPr id="46" name="Connecteur droit 45"/>
                <p:cNvCxnSpPr/>
                <p:nvPr/>
              </p:nvCxnSpPr>
              <p:spPr>
                <a:xfrm>
                  <a:off x="3953808" y="4036403"/>
                  <a:ext cx="4071637" cy="0"/>
                </a:xfrm>
                <a:prstGeom prst="line">
                  <a:avLst/>
                </a:prstGeom>
                <a:grpFill/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/>
                <p:cNvCxnSpPr/>
                <p:nvPr/>
              </p:nvCxnSpPr>
              <p:spPr>
                <a:xfrm>
                  <a:off x="3964548" y="4026278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>
                  <a:off x="6010142" y="4026278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8029979" y="4026278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/>
                <p:cNvCxnSpPr/>
                <p:nvPr/>
              </p:nvCxnSpPr>
              <p:spPr>
                <a:xfrm>
                  <a:off x="6020317" y="3470344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>
                  <a:off x="6023234" y="2191557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Ellipse 41"/>
              <p:cNvSpPr/>
              <p:nvPr/>
            </p:nvSpPr>
            <p:spPr>
              <a:xfrm>
                <a:off x="4931413" y="1941081"/>
                <a:ext cx="2183641" cy="670088"/>
              </a:xfrm>
              <a:prstGeom prst="ellipse">
                <a:avLst/>
              </a:prstGeom>
              <a:grpFill/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Estelle Delpech</a:t>
                </a:r>
                <a:endParaRPr lang="fr-FR" sz="2000" dirty="0"/>
              </a:p>
            </p:txBody>
          </p:sp>
          <p:sp>
            <p:nvSpPr>
              <p:cNvPr id="43" name="Rectangle à coins arrondis 42"/>
              <p:cNvSpPr/>
              <p:nvPr/>
            </p:nvSpPr>
            <p:spPr>
              <a:xfrm>
                <a:off x="4917764" y="2949264"/>
                <a:ext cx="2197290" cy="956808"/>
              </a:xfrm>
              <a:prstGeom prst="roundRect">
                <a:avLst/>
              </a:prstGeom>
              <a:grpFill/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300" dirty="0" smtClean="0"/>
                  <a:t>Julie De Nascimento</a:t>
                </a:r>
                <a:endParaRPr lang="fr-FR" sz="23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44997" y="4783985"/>
                <a:ext cx="1405719" cy="1030047"/>
              </a:xfrm>
              <a:prstGeom prst="rect">
                <a:avLst/>
              </a:prstGeom>
              <a:grpFill/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Alexis </a:t>
                </a:r>
              </a:p>
              <a:p>
                <a:pPr algn="ctr"/>
                <a:r>
                  <a:rPr lang="fr-FR" sz="2000" dirty="0" smtClean="0"/>
                  <a:t>Conan</a:t>
                </a:r>
                <a:endParaRPr lang="fr-FR" sz="20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24554" y="4783984"/>
                <a:ext cx="1405719" cy="1030047"/>
              </a:xfrm>
              <a:prstGeom prst="rect">
                <a:avLst/>
              </a:prstGeom>
              <a:grpFill/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Nicolas </a:t>
                </a:r>
                <a:r>
                  <a:rPr lang="fr-FR" sz="2000" dirty="0" err="1" smtClean="0"/>
                  <a:t>Paillier</a:t>
                </a:r>
                <a:endParaRPr lang="fr-FR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251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Communication, Juridique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8644"/>
              </p:ext>
            </p:extLst>
          </p:nvPr>
        </p:nvGraphicFramePr>
        <p:xfrm>
          <a:off x="1083623" y="3913749"/>
          <a:ext cx="10223690" cy="128523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LIVRABLES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 décrivant les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idées d’extensions</a:t>
                      </a: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Différents support de communication (documentation)</a:t>
                      </a:r>
                      <a:endParaRPr lang="fr-FR" sz="180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 sur l’aspect juridique du projet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3680"/>
              </p:ext>
            </p:extLst>
          </p:nvPr>
        </p:nvGraphicFramePr>
        <p:xfrm>
          <a:off x="1072248" y="5353373"/>
          <a:ext cx="10223690" cy="74751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28818">
                <a:tc>
                  <a:txBody>
                    <a:bodyPr/>
                    <a:lstStyle/>
                    <a:p>
                      <a:r>
                        <a:rPr lang="fr-FR" dirty="0" smtClean="0"/>
                        <a:t>TRAVAIL PREPARATOIRE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81751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Réfléchir à des idées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innovantes sur le projet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91668"/>
              </p:ext>
            </p:extLst>
          </p:nvPr>
        </p:nvGraphicFramePr>
        <p:xfrm>
          <a:off x="1065261" y="2226258"/>
          <a:ext cx="10223690" cy="1559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kern="1200" dirty="0" smtClean="0">
                          <a:effectLst/>
                        </a:rPr>
                        <a:t>Création d’une association pour gérer le projet suite</a:t>
                      </a:r>
                      <a:r>
                        <a:rPr lang="fr-FR" sz="1800" u="none" strike="noStrike" kern="1200" baseline="0" dirty="0" smtClean="0">
                          <a:effectLst/>
                        </a:rPr>
                        <a:t> aux deux semaines (maintenance)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Voir les autres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 existantes pour donner de nouvelles perspectives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Mise en place de la documentation du projet (utilisateur, technique, power point de présentation)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Etudier l’aspect juridique du projet (licence, diffusion, plagia, etc)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10591" y="286603"/>
            <a:ext cx="11350834" cy="1450757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Groupe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– Communication, Juridique – </a:t>
            </a:r>
            <a:r>
              <a:rPr lang="fr-FR" i="1" dirty="0" smtClean="0">
                <a:solidFill>
                  <a:schemeClr val="bg2">
                    <a:lumMod val="50000"/>
                  </a:schemeClr>
                </a:solidFill>
              </a:rPr>
              <a:t>Julie de Nascimento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91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</a:t>
            </a:r>
            <a:r>
              <a:rPr lang="fr-FR" dirty="0"/>
              <a:t>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ET soyez motivé !!!!</a:t>
            </a:r>
            <a:endParaRPr lang="fr-FR" dirty="0"/>
          </a:p>
        </p:txBody>
      </p:sp>
      <p:sp>
        <p:nvSpPr>
          <p:cNvPr id="4" name="Sourire 3"/>
          <p:cNvSpPr/>
          <p:nvPr/>
        </p:nvSpPr>
        <p:spPr>
          <a:xfrm>
            <a:off x="4395670" y="817430"/>
            <a:ext cx="2774086" cy="2268499"/>
          </a:xfrm>
          <a:prstGeom prst="smileyFac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60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Organisation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052" r="1351"/>
          <a:stretch/>
        </p:blipFill>
        <p:spPr>
          <a:xfrm>
            <a:off x="2851866" y="171961"/>
            <a:ext cx="9271894" cy="64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8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Groupe 1 – Intégration – </a:t>
            </a:r>
            <a:r>
              <a:rPr lang="fr-FR" i="1" dirty="0">
                <a:solidFill>
                  <a:schemeClr val="accent5">
                    <a:lumMod val="75000"/>
                  </a:schemeClr>
                </a:solidFill>
              </a:rPr>
              <a:t>Cassie Chausse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1267609" y="1941081"/>
            <a:ext cx="9469332" cy="3885149"/>
            <a:chOff x="1267609" y="1941081"/>
            <a:chExt cx="9469332" cy="3885149"/>
          </a:xfrm>
          <a:solidFill>
            <a:schemeClr val="accent5"/>
          </a:solidFill>
        </p:grpSpPr>
        <p:sp>
          <p:nvSpPr>
            <p:cNvPr id="28" name="Rectangle 27"/>
            <p:cNvSpPr/>
            <p:nvPr/>
          </p:nvSpPr>
          <p:spPr>
            <a:xfrm>
              <a:off x="7314240" y="4783983"/>
              <a:ext cx="1405719" cy="1030047"/>
            </a:xfrm>
            <a:prstGeom prst="rect">
              <a:avLst/>
            </a:prstGeom>
            <a:grp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Florence Canal</a:t>
              </a:r>
              <a:endParaRPr lang="fr-FR" sz="2000" dirty="0"/>
            </a:p>
          </p:txBody>
        </p:sp>
        <p:grpSp>
          <p:nvGrpSpPr>
            <p:cNvPr id="30" name="Groupe 29"/>
            <p:cNvGrpSpPr/>
            <p:nvPr/>
          </p:nvGrpSpPr>
          <p:grpSpPr>
            <a:xfrm>
              <a:off x="1267609" y="1941081"/>
              <a:ext cx="9469332" cy="3885149"/>
              <a:chOff x="1267609" y="1941081"/>
              <a:chExt cx="9469332" cy="3885149"/>
            </a:xfrm>
            <a:grpFill/>
          </p:grpSpPr>
          <p:grpSp>
            <p:nvGrpSpPr>
              <p:cNvPr id="27" name="Groupe 26"/>
              <p:cNvGrpSpPr/>
              <p:nvPr/>
            </p:nvGrpSpPr>
            <p:grpSpPr>
              <a:xfrm>
                <a:off x="1267609" y="1941081"/>
                <a:ext cx="8769328" cy="3872951"/>
                <a:chOff x="1267609" y="1941081"/>
                <a:chExt cx="8769328" cy="3872951"/>
              </a:xfrm>
              <a:grpFill/>
            </p:grpSpPr>
            <p:grpSp>
              <p:nvGrpSpPr>
                <p:cNvPr id="8" name="Groupe 7"/>
                <p:cNvGrpSpPr/>
                <p:nvPr/>
              </p:nvGrpSpPr>
              <p:grpSpPr>
                <a:xfrm>
                  <a:off x="1970469" y="2397621"/>
                  <a:ext cx="8066468" cy="2386364"/>
                  <a:chOff x="1970469" y="2191557"/>
                  <a:chExt cx="8066468" cy="2386364"/>
                </a:xfrm>
                <a:grpFill/>
              </p:grpSpPr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1970469" y="4026283"/>
                    <a:ext cx="8066468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necteur droit 14"/>
                  <p:cNvCxnSpPr/>
                  <p:nvPr/>
                </p:nvCxnSpPr>
                <p:spPr>
                  <a:xfrm>
                    <a:off x="1970469" y="4026278"/>
                    <a:ext cx="0" cy="551643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/>
                  <p:cNvCxnSpPr/>
                  <p:nvPr/>
                </p:nvCxnSpPr>
                <p:spPr>
                  <a:xfrm>
                    <a:off x="3964548" y="4026278"/>
                    <a:ext cx="0" cy="551643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necteur droit 16"/>
                  <p:cNvCxnSpPr/>
                  <p:nvPr/>
                </p:nvCxnSpPr>
                <p:spPr>
                  <a:xfrm>
                    <a:off x="6010142" y="4026278"/>
                    <a:ext cx="0" cy="551643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17"/>
                  <p:cNvCxnSpPr/>
                  <p:nvPr/>
                </p:nvCxnSpPr>
                <p:spPr>
                  <a:xfrm>
                    <a:off x="8029979" y="4026278"/>
                    <a:ext cx="0" cy="551643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18"/>
                  <p:cNvCxnSpPr/>
                  <p:nvPr/>
                </p:nvCxnSpPr>
                <p:spPr>
                  <a:xfrm>
                    <a:off x="10036937" y="4026278"/>
                    <a:ext cx="0" cy="551643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19"/>
                  <p:cNvCxnSpPr/>
                  <p:nvPr/>
                </p:nvCxnSpPr>
                <p:spPr>
                  <a:xfrm>
                    <a:off x="6007225" y="3470344"/>
                    <a:ext cx="0" cy="551643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20"/>
                  <p:cNvCxnSpPr/>
                  <p:nvPr/>
                </p:nvCxnSpPr>
                <p:spPr>
                  <a:xfrm>
                    <a:off x="6010142" y="2191557"/>
                    <a:ext cx="0" cy="551643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Ellipse 21"/>
                <p:cNvSpPr/>
                <p:nvPr/>
              </p:nvSpPr>
              <p:spPr>
                <a:xfrm>
                  <a:off x="4918321" y="1941081"/>
                  <a:ext cx="2183641" cy="670088"/>
                </a:xfrm>
                <a:prstGeom prst="ellipse">
                  <a:avLst/>
                </a:prstGeom>
                <a:grp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 smtClean="0"/>
                    <a:t>Oriane Siméoni</a:t>
                  </a:r>
                  <a:endParaRPr lang="fr-FR" sz="2000" dirty="0"/>
                </a:p>
              </p:txBody>
            </p:sp>
            <p:sp>
              <p:nvSpPr>
                <p:cNvPr id="23" name="Rectangle à coins arrondis 22"/>
                <p:cNvSpPr/>
                <p:nvPr/>
              </p:nvSpPr>
              <p:spPr>
                <a:xfrm>
                  <a:off x="4904672" y="2949264"/>
                  <a:ext cx="2197290" cy="956808"/>
                </a:xfrm>
                <a:prstGeom prst="roundRect">
                  <a:avLst/>
                </a:prstGeom>
                <a:grp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00" dirty="0" smtClean="0"/>
                    <a:t>Cassie Chausse</a:t>
                  </a:r>
                  <a:endParaRPr lang="fr-FR" sz="2300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67609" y="4783985"/>
                  <a:ext cx="1405719" cy="1030047"/>
                </a:xfrm>
                <a:prstGeom prst="rect">
                  <a:avLst/>
                </a:prstGeom>
                <a:grp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 smtClean="0"/>
                    <a:t>Thomas Bourcier</a:t>
                  </a:r>
                  <a:endParaRPr lang="fr-FR" sz="20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44997" y="4783985"/>
                  <a:ext cx="1405719" cy="1030047"/>
                </a:xfrm>
                <a:prstGeom prst="rect">
                  <a:avLst/>
                </a:prstGeom>
                <a:grp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 smtClean="0"/>
                    <a:t>Romain Robert</a:t>
                  </a:r>
                  <a:endParaRPr lang="fr-FR" sz="20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324554" y="4783984"/>
                  <a:ext cx="1405719" cy="1030047"/>
                </a:xfrm>
                <a:prstGeom prst="rect">
                  <a:avLst/>
                </a:prstGeom>
                <a:grp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 smtClean="0"/>
                    <a:t>Célia Nouguier</a:t>
                  </a:r>
                  <a:endParaRPr lang="fr-FR" sz="2000" dirty="0"/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9331222" y="4796183"/>
                <a:ext cx="1405719" cy="1030047"/>
              </a:xfrm>
              <a:prstGeom prst="rect">
                <a:avLst/>
              </a:prstGeom>
              <a:grp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Sofia</a:t>
                </a:r>
                <a:endParaRPr lang="fr-FR" sz="2000" dirty="0"/>
              </a:p>
              <a:p>
                <a:pPr algn="ctr"/>
                <a:r>
                  <a:rPr lang="fr-FR" sz="2000" dirty="0" smtClean="0"/>
                  <a:t>Peerbux</a:t>
                </a:r>
                <a:endParaRPr lang="fr-FR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714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7153A1"/>
                </a:solidFill>
              </a:rPr>
              <a:t>Groupe 1 – Intégration – </a:t>
            </a:r>
            <a:r>
              <a:rPr lang="fr-FR" i="1" dirty="0" smtClean="0">
                <a:solidFill>
                  <a:srgbClr val="7153A1"/>
                </a:solidFill>
              </a:rPr>
              <a:t>Cassie Chausse</a:t>
            </a:r>
            <a:endParaRPr lang="fr-FR" i="1" dirty="0">
              <a:solidFill>
                <a:srgbClr val="7153A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Intégration des composantes et cohérence globale de l'application / Assistance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06578"/>
              </p:ext>
            </p:extLst>
          </p:nvPr>
        </p:nvGraphicFramePr>
        <p:xfrm>
          <a:off x="1103950" y="2425633"/>
          <a:ext cx="10223690" cy="1559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Intégrer les évolutions développées par les autres équipes dans l’application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Etre référent entre les différents groupes afin de s’assurer de l’interopérabilité des modules </a:t>
                      </a:r>
                      <a:r>
                        <a:rPr lang="fr-FR" dirty="0" smtClean="0"/>
                        <a:t>développés</a:t>
                      </a:r>
                      <a:endParaRPr lang="fr-FR" dirty="0" smtClean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Collaboration avec le groupe 2 pour obtenir une application robuste lors de la livraison finale au </a:t>
                      </a:r>
                      <a:r>
                        <a:rPr lang="fr-FR" dirty="0" smtClean="0"/>
                        <a:t>client</a:t>
                      </a:r>
                      <a:endParaRPr lang="fr-FR" dirty="0" smtClean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Fournir assistance aux autres </a:t>
                      </a:r>
                      <a:r>
                        <a:rPr lang="fr-FR" dirty="0" smtClean="0"/>
                        <a:t>groupes</a:t>
                      </a:r>
                      <a:endParaRPr lang="fr-FR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07421"/>
              </p:ext>
            </p:extLst>
          </p:nvPr>
        </p:nvGraphicFramePr>
        <p:xfrm>
          <a:off x="1097280" y="4132110"/>
          <a:ext cx="10223690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LIVRABLES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de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l’application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60827"/>
              </p:ext>
            </p:extLst>
          </p:nvPr>
        </p:nvGraphicFramePr>
        <p:xfrm>
          <a:off x="1085904" y="5048788"/>
          <a:ext cx="10223690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TRAVAIL PREPARATOIRE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familiariser avec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/>
          <p:cNvCxnSpPr/>
          <p:nvPr/>
        </p:nvCxnSpPr>
        <p:spPr>
          <a:xfrm>
            <a:off x="4046782" y="4772835"/>
            <a:ext cx="0" cy="551643"/>
          </a:xfrm>
          <a:prstGeom prst="lin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7664902" y="4751375"/>
            <a:ext cx="0" cy="551643"/>
          </a:xfrm>
          <a:prstGeom prst="lin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0487" cy="1450757"/>
          </a:xfrm>
        </p:spPr>
        <p:txBody>
          <a:bodyPr/>
          <a:lstStyle/>
          <a:p>
            <a:r>
              <a:rPr lang="fr-FR" dirty="0">
                <a:solidFill>
                  <a:srgbClr val="B55475"/>
                </a:solidFill>
              </a:rPr>
              <a:t>Groupe </a:t>
            </a:r>
            <a:r>
              <a:rPr lang="fr-FR" dirty="0" smtClean="0">
                <a:solidFill>
                  <a:srgbClr val="B55475"/>
                </a:solidFill>
              </a:rPr>
              <a:t>2 </a:t>
            </a:r>
            <a:r>
              <a:rPr lang="fr-FR" dirty="0">
                <a:solidFill>
                  <a:srgbClr val="B55475"/>
                </a:solidFill>
              </a:rPr>
              <a:t>– </a:t>
            </a:r>
            <a:r>
              <a:rPr lang="fr-FR" dirty="0" smtClean="0">
                <a:solidFill>
                  <a:srgbClr val="B55475"/>
                </a:solidFill>
              </a:rPr>
              <a:t>Qualité – </a:t>
            </a:r>
            <a:r>
              <a:rPr lang="fr-FR" i="1" dirty="0" smtClean="0">
                <a:solidFill>
                  <a:srgbClr val="B55475"/>
                </a:solidFill>
              </a:rPr>
              <a:t>Florence Gourmelon </a:t>
            </a:r>
            <a:endParaRPr lang="fr-FR" dirty="0">
              <a:solidFill>
                <a:srgbClr val="B55475"/>
              </a:solidFill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3449765" y="1941081"/>
            <a:ext cx="4945286" cy="4174114"/>
            <a:chOff x="3449765" y="1941081"/>
            <a:chExt cx="4945286" cy="4174114"/>
          </a:xfrm>
        </p:grpSpPr>
        <p:grpSp>
          <p:nvGrpSpPr>
            <p:cNvPr id="19" name="Groupe 26"/>
            <p:cNvGrpSpPr/>
            <p:nvPr/>
          </p:nvGrpSpPr>
          <p:grpSpPr>
            <a:xfrm>
              <a:off x="4904672" y="1941081"/>
              <a:ext cx="3490379" cy="4174114"/>
              <a:chOff x="4904672" y="1941081"/>
              <a:chExt cx="3490379" cy="4174114"/>
            </a:xfrm>
            <a:solidFill>
              <a:schemeClr val="accent4">
                <a:lumMod val="75000"/>
              </a:schemeClr>
            </a:solidFill>
          </p:grpSpPr>
          <p:grpSp>
            <p:nvGrpSpPr>
              <p:cNvPr id="24" name="Groupe 7"/>
              <p:cNvGrpSpPr/>
              <p:nvPr/>
            </p:nvGrpSpPr>
            <p:grpSpPr>
              <a:xfrm>
                <a:off x="6003317" y="2397621"/>
                <a:ext cx="6825" cy="2386364"/>
                <a:chOff x="6003317" y="2191557"/>
                <a:chExt cx="6825" cy="2386364"/>
              </a:xfrm>
              <a:grpFill/>
            </p:grpSpPr>
            <p:cxnSp>
              <p:nvCxnSpPr>
                <p:cNvPr id="32" name="Connecteur droit 31"/>
                <p:cNvCxnSpPr/>
                <p:nvPr/>
              </p:nvCxnSpPr>
              <p:spPr>
                <a:xfrm>
                  <a:off x="6006913" y="4026278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>
                  <a:off x="6007225" y="3470344"/>
                  <a:ext cx="0" cy="551643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>
                  <a:endCxn id="29" idx="0"/>
                </p:cNvCxnSpPr>
                <p:nvPr/>
              </p:nvCxnSpPr>
              <p:spPr>
                <a:xfrm flipH="1">
                  <a:off x="6003317" y="2191557"/>
                  <a:ext cx="6825" cy="774241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Ellipse 25"/>
              <p:cNvSpPr/>
              <p:nvPr/>
            </p:nvSpPr>
            <p:spPr>
              <a:xfrm>
                <a:off x="4918321" y="1941081"/>
                <a:ext cx="2183641" cy="670088"/>
              </a:xfrm>
              <a:prstGeom prst="ellipse">
                <a:avLst/>
              </a:prstGeom>
              <a:grpFill/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Oriane Siméoni</a:t>
                </a:r>
                <a:endParaRPr lang="fr-FR" sz="20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4904672" y="3171862"/>
                <a:ext cx="2197290" cy="956808"/>
              </a:xfrm>
              <a:prstGeom prst="roundRect">
                <a:avLst/>
              </a:prstGeom>
              <a:grpFill/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300" dirty="0" smtClean="0"/>
                  <a:t>Florence Gourmelon</a:t>
                </a:r>
                <a:endParaRPr lang="fr-FR" sz="23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89332" y="5085148"/>
                <a:ext cx="1405719" cy="1030047"/>
              </a:xfrm>
              <a:prstGeom prst="rect">
                <a:avLst/>
              </a:prstGeom>
              <a:grpFill/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Floric Delpuech</a:t>
                </a:r>
                <a:endParaRPr lang="fr-FR" sz="2000" dirty="0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3449765" y="5080419"/>
              <a:ext cx="1405719" cy="10300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Cédric Bezy</a:t>
              </a:r>
              <a:endParaRPr lang="fr-FR" sz="2000" dirty="0"/>
            </a:p>
          </p:txBody>
        </p:sp>
      </p:grpSp>
      <p:cxnSp>
        <p:nvCxnSpPr>
          <p:cNvPr id="36" name="Connecteur droit 35"/>
          <p:cNvCxnSpPr/>
          <p:nvPr/>
        </p:nvCxnSpPr>
        <p:spPr>
          <a:xfrm flipH="1">
            <a:off x="4032361" y="4766228"/>
            <a:ext cx="3652690" cy="13094"/>
          </a:xfrm>
          <a:prstGeom prst="lin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1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98601" cy="1450757"/>
          </a:xfrm>
        </p:spPr>
        <p:txBody>
          <a:bodyPr/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Groupe 2 – Qualité – </a:t>
            </a:r>
            <a:r>
              <a:rPr lang="fr-FR" i="1" dirty="0">
                <a:solidFill>
                  <a:schemeClr val="accent4">
                    <a:lumMod val="75000"/>
                  </a:schemeClr>
                </a:solidFill>
              </a:rPr>
              <a:t>Florence Gourmelon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Contrôle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qualité, tests unitaires et tests de fonctionnement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65619"/>
              </p:ext>
            </p:extLst>
          </p:nvPr>
        </p:nvGraphicFramePr>
        <p:xfrm>
          <a:off x="1103950" y="2384689"/>
          <a:ext cx="10223690" cy="1559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Définir une charte de codage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Définir une </a:t>
                      </a:r>
                      <a:r>
                        <a:rPr lang="fr-FR" dirty="0" smtClean="0"/>
                        <a:t>démarche/plan </a:t>
                      </a:r>
                      <a:r>
                        <a:rPr lang="fr-FR" dirty="0" smtClean="0"/>
                        <a:t>de test qui devra être partagé avec l’ensemble des groupes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Vision globale de la qualité dans chacun des groupes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Mettre en place les tests unitaires et les tests de fonctionnement </a:t>
                      </a:r>
                      <a:r>
                        <a:rPr lang="fr-FR" baseline="0" dirty="0" smtClean="0"/>
                        <a:t> pour </a:t>
                      </a:r>
                      <a:r>
                        <a:rPr lang="fr-FR" dirty="0" smtClean="0"/>
                        <a:t>l’application dans son </a:t>
                      </a:r>
                      <a:r>
                        <a:rPr lang="fr-FR" dirty="0" smtClean="0"/>
                        <a:t>ensemble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02344"/>
              </p:ext>
            </p:extLst>
          </p:nvPr>
        </p:nvGraphicFramePr>
        <p:xfrm>
          <a:off x="1097280" y="4022926"/>
          <a:ext cx="10223690" cy="10109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LIVRABLES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unitaires du code, et justification de ces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Exposé de la démarche choisie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35453"/>
              </p:ext>
            </p:extLst>
          </p:nvPr>
        </p:nvGraphicFramePr>
        <p:xfrm>
          <a:off x="1085904" y="5157972"/>
          <a:ext cx="10223690" cy="107520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287719">
                <a:tc>
                  <a:txBody>
                    <a:bodyPr/>
                    <a:lstStyle/>
                    <a:p>
                      <a:r>
                        <a:rPr lang="fr-FR" dirty="0" smtClean="0"/>
                        <a:t>TRAVAIL PREPARATOIRE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709444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documentaire sur le contrôle de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qualité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familiariser avec Python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30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Groupe 3 – Formulaire – </a:t>
            </a:r>
            <a:r>
              <a:rPr lang="fr-FR" i="1" dirty="0"/>
              <a:t>Axel Bellec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1866567" y="1927427"/>
            <a:ext cx="8520621" cy="3898803"/>
            <a:chOff x="1607255" y="1927427"/>
            <a:chExt cx="8520621" cy="3898803"/>
          </a:xfrm>
          <a:solidFill>
            <a:srgbClr val="003300"/>
          </a:solidFill>
        </p:grpSpPr>
        <p:grpSp>
          <p:nvGrpSpPr>
            <p:cNvPr id="31" name="Groupe 30"/>
            <p:cNvGrpSpPr/>
            <p:nvPr/>
          </p:nvGrpSpPr>
          <p:grpSpPr>
            <a:xfrm>
              <a:off x="1607255" y="1927427"/>
              <a:ext cx="7847757" cy="3898803"/>
              <a:chOff x="1607255" y="1927427"/>
              <a:chExt cx="7847757" cy="3898803"/>
            </a:xfrm>
            <a:grpFill/>
          </p:grpSpPr>
          <p:grpSp>
            <p:nvGrpSpPr>
              <p:cNvPr id="30" name="Groupe 29"/>
              <p:cNvGrpSpPr/>
              <p:nvPr/>
            </p:nvGrpSpPr>
            <p:grpSpPr>
              <a:xfrm>
                <a:off x="1607255" y="1927427"/>
                <a:ext cx="7847757" cy="3898803"/>
                <a:chOff x="1607255" y="1927427"/>
                <a:chExt cx="7847757" cy="3898803"/>
              </a:xfrm>
              <a:grpFill/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1607255" y="1927427"/>
                  <a:ext cx="7847757" cy="3886605"/>
                  <a:chOff x="1607255" y="1927427"/>
                  <a:chExt cx="7847757" cy="3886605"/>
                </a:xfrm>
                <a:grpFill/>
              </p:grpSpPr>
              <p:grpSp>
                <p:nvGrpSpPr>
                  <p:cNvPr id="8" name="Groupe 7"/>
                  <p:cNvGrpSpPr/>
                  <p:nvPr/>
                </p:nvGrpSpPr>
                <p:grpSpPr>
                  <a:xfrm>
                    <a:off x="2280552" y="2383967"/>
                    <a:ext cx="7174460" cy="2927655"/>
                    <a:chOff x="2280552" y="2177903"/>
                    <a:chExt cx="7174460" cy="2927655"/>
                  </a:xfrm>
                  <a:grpFill/>
                </p:grpSpPr>
                <p:cxnSp>
                  <p:nvCxnSpPr>
                    <p:cNvPr id="20" name="Connecteur droit 19"/>
                    <p:cNvCxnSpPr/>
                    <p:nvPr/>
                  </p:nvCxnSpPr>
                  <p:spPr>
                    <a:xfrm>
                      <a:off x="5898140" y="3456690"/>
                      <a:ext cx="1710" cy="1648868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Connecteur droit 13"/>
                    <p:cNvCxnSpPr/>
                    <p:nvPr/>
                  </p:nvCxnSpPr>
                  <p:spPr>
                    <a:xfrm>
                      <a:off x="2280552" y="4023309"/>
                      <a:ext cx="7174460" cy="26188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Connecteur droit 15"/>
                    <p:cNvCxnSpPr/>
                    <p:nvPr/>
                  </p:nvCxnSpPr>
                  <p:spPr>
                    <a:xfrm>
                      <a:off x="2285873" y="4026278"/>
                      <a:ext cx="0" cy="551643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necteur droit 16"/>
                    <p:cNvCxnSpPr/>
                    <p:nvPr/>
                  </p:nvCxnSpPr>
                  <p:spPr>
                    <a:xfrm>
                      <a:off x="4113098" y="4026278"/>
                      <a:ext cx="0" cy="551643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necteur droit 17"/>
                    <p:cNvCxnSpPr/>
                    <p:nvPr/>
                  </p:nvCxnSpPr>
                  <p:spPr>
                    <a:xfrm>
                      <a:off x="7729728" y="4026278"/>
                      <a:ext cx="0" cy="551643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Connecteur droit 18"/>
                    <p:cNvCxnSpPr/>
                    <p:nvPr/>
                  </p:nvCxnSpPr>
                  <p:spPr>
                    <a:xfrm>
                      <a:off x="9450081" y="4026278"/>
                      <a:ext cx="0" cy="551643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necteur droit 20"/>
                    <p:cNvCxnSpPr/>
                    <p:nvPr/>
                  </p:nvCxnSpPr>
                  <p:spPr>
                    <a:xfrm>
                      <a:off x="5901057" y="2177903"/>
                      <a:ext cx="0" cy="551643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Ellipse 21"/>
                  <p:cNvSpPr/>
                  <p:nvPr/>
                </p:nvSpPr>
                <p:spPr>
                  <a:xfrm>
                    <a:off x="4809234" y="1927427"/>
                    <a:ext cx="2183641" cy="670088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 smtClean="0"/>
                      <a:t>Max Halford</a:t>
                    </a:r>
                    <a:endParaRPr lang="fr-FR" sz="2000" dirty="0"/>
                  </a:p>
                </p:txBody>
              </p:sp>
              <p:sp>
                <p:nvSpPr>
                  <p:cNvPr id="23" name="Rectangle à coins arrondis 22"/>
                  <p:cNvSpPr/>
                  <p:nvPr/>
                </p:nvSpPr>
                <p:spPr>
                  <a:xfrm>
                    <a:off x="4809231" y="2935610"/>
                    <a:ext cx="2197290" cy="956808"/>
                  </a:xfrm>
                  <a:prstGeom prst="round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300" dirty="0" smtClean="0"/>
                      <a:t>Axel Bellec</a:t>
                    </a:r>
                    <a:endParaRPr lang="fr-FR" sz="2300" dirty="0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607255" y="4783985"/>
                    <a:ext cx="1405719" cy="1030047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 smtClean="0"/>
                      <a:t>Nassim Dik</a:t>
                    </a:r>
                    <a:endParaRPr lang="fr-FR" sz="2000" dirty="0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3288642" y="4783984"/>
                    <a:ext cx="1544583" cy="1030047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 smtClean="0"/>
                      <a:t>Amira Ayadi</a:t>
                    </a:r>
                    <a:endParaRPr lang="fr-FR" sz="2000" dirty="0"/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6997439" y="4796183"/>
                  <a:ext cx="1405719" cy="1030047"/>
                </a:xfrm>
                <a:prstGeom prst="rect">
                  <a:avLst/>
                </a:prstGeom>
                <a:grp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 smtClean="0"/>
                    <a:t>Jérémy Martinez</a:t>
                  </a:r>
                  <a:endParaRPr lang="fr-FR" sz="2000" dirty="0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5198824" y="4783983"/>
                <a:ext cx="1405719" cy="1030047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Ludovic Walch</a:t>
                </a:r>
                <a:endParaRPr lang="fr-FR" sz="20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8722157" y="4783982"/>
              <a:ext cx="1405719" cy="1030047"/>
            </a:xfrm>
            <a:prstGeom prst="rect">
              <a:avLst/>
            </a:prstGeom>
            <a:grp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Amine Dadoun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59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98601" cy="1450757"/>
          </a:xfrm>
        </p:spPr>
        <p:txBody>
          <a:bodyPr/>
          <a:lstStyle/>
          <a:p>
            <a:r>
              <a:rPr lang="fr-FR" dirty="0"/>
              <a:t>Groupe </a:t>
            </a:r>
            <a:r>
              <a:rPr lang="fr-FR" dirty="0" smtClean="0"/>
              <a:t>3 </a:t>
            </a:r>
            <a:r>
              <a:rPr lang="fr-FR" dirty="0"/>
              <a:t>– </a:t>
            </a:r>
            <a:r>
              <a:rPr lang="fr-FR" dirty="0" smtClean="0"/>
              <a:t>Formulaire – </a:t>
            </a:r>
            <a:r>
              <a:rPr lang="fr-FR" i="1" dirty="0" smtClean="0"/>
              <a:t>Axel Bellec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Formulaire - Compte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5135"/>
              </p:ext>
            </p:extLst>
          </p:nvPr>
        </p:nvGraphicFramePr>
        <p:xfrm>
          <a:off x="1103950" y="2384689"/>
          <a:ext cx="10223690" cy="128523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OBJECTIFS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Concevoir un formulaire 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interface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Préparer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système d’auto-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complétion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sécurisé</a:t>
                      </a:r>
                      <a:endParaRPr lang="fr-FR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envoies de données à la 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BD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14266"/>
              </p:ext>
            </p:extLst>
          </p:nvPr>
        </p:nvGraphicFramePr>
        <p:xfrm>
          <a:off x="1097280" y="3900094"/>
          <a:ext cx="10223690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LIVRABLES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interface web, fonctionnelle et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attractive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55477"/>
              </p:ext>
            </p:extLst>
          </p:nvPr>
        </p:nvGraphicFramePr>
        <p:xfrm>
          <a:off x="1085904" y="4925956"/>
          <a:ext cx="10223690" cy="74751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223690"/>
              </a:tblGrid>
              <a:tr h="328818">
                <a:tc>
                  <a:txBody>
                    <a:bodyPr/>
                    <a:lstStyle/>
                    <a:p>
                      <a:r>
                        <a:rPr lang="fr-FR" dirty="0" smtClean="0"/>
                        <a:t>TRAVAIL PREPARATOIRE</a:t>
                      </a:r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81751">
                <a:tc>
                  <a:txBody>
                    <a:bodyPr/>
                    <a:lstStyle/>
                    <a:p>
                      <a:pPr marL="285750" indent="-285750" rtl="0" fontAlgn="base">
                        <a:buFont typeface="Wingdings" panose="05000000000000000000" pitchFamily="2" charset="2"/>
                        <a:buChar char="v"/>
                      </a:pP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familiariser avec Python</a:t>
                      </a:r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67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</TotalTime>
  <Words>1041</Words>
  <Application>Microsoft Macintosh PowerPoint</Application>
  <PresentationFormat>Personnalisé</PresentationFormat>
  <Paragraphs>221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Rétrospective</vt:lpstr>
      <vt:lpstr>TaxiSID Une application pour CapitoleTaxi</vt:lpstr>
      <vt:lpstr>Objectifs</vt:lpstr>
      <vt:lpstr>Organisation</vt:lpstr>
      <vt:lpstr>Groupe 1 – Intégration – Cassie Chausse</vt:lpstr>
      <vt:lpstr>Groupe 1 – Intégration – Cassie Chausse</vt:lpstr>
      <vt:lpstr>Groupe 2 – Qualité – Florence Gourmelon </vt:lpstr>
      <vt:lpstr>Groupe 2 – Qualité – Florence Gourmelon </vt:lpstr>
      <vt:lpstr>Groupe 3 – Formulaire – Axel Bellec</vt:lpstr>
      <vt:lpstr>Groupe 3 – Formulaire – Axel Bellec</vt:lpstr>
      <vt:lpstr>Groupe 4 – Facturation – Marine Issertes</vt:lpstr>
      <vt:lpstr>Groupe 4 – Facturation – Marine Issertes</vt:lpstr>
      <vt:lpstr>Groupe 5 – BD &amp; IHM Centrale – Mélanie Mouchard</vt:lpstr>
      <vt:lpstr>Groupe 5 – BD &amp; IHM Centrale – Mélanie Mouchard</vt:lpstr>
      <vt:lpstr>Groupe 6 – Attribution – Paul Mousset</vt:lpstr>
      <vt:lpstr>Groupe 6 – Attribution – Paul Mousset</vt:lpstr>
      <vt:lpstr>Groupe 7 – IHM Conducteur – Thibault Lejaille</vt:lpstr>
      <vt:lpstr>Présentation PowerPoint</vt:lpstr>
      <vt:lpstr>Groupe 8 – Statistiques – Giovanni Zanitti</vt:lpstr>
      <vt:lpstr>Groupe 8 – Statistiques – Giovanni Zanitti</vt:lpstr>
      <vt:lpstr>Groupe 9 – Android– Bastien Curieux</vt:lpstr>
      <vt:lpstr>Groupe 9 – Android– Bastien Curieux</vt:lpstr>
      <vt:lpstr>Groupe 10 – Communication, Juridique – Julie de Nascimento</vt:lpstr>
      <vt:lpstr>Groupe 10 – Communication, Juridique – Julie de Nascimento</vt:lpstr>
      <vt:lpstr>Merci de votre attention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TaxiSID une application pour Taxis Capitole</dc:title>
  <dc:creator>Oriane</dc:creator>
  <cp:lastModifiedBy>Rémi Courtey</cp:lastModifiedBy>
  <cp:revision>88</cp:revision>
  <dcterms:created xsi:type="dcterms:W3CDTF">2015-11-17T14:12:55Z</dcterms:created>
  <dcterms:modified xsi:type="dcterms:W3CDTF">2015-11-21T14:48:13Z</dcterms:modified>
</cp:coreProperties>
</file>