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0C23A36-6EB3-4E87-9101-73A09A593A06}">
  <a:tblStyle styleId="{30C23A36-6EB3-4E87-9101-73A09A593A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0CA4CE46-B6CE-4369-A8AC-5CECFC3B0A3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A1C6DB67-6708-49C2-9C83-279A6145E3D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C23C50EA-E9B0-4D75-867D-BB3A3D099AEE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D4F83F12-6F61-417A-BDF1-63063D78DEFE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91FA7DD9-5C2F-497F-9625-C72156B9CFD6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907064BC-15EB-4D4B-A06D-FF26FD649F89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84846AA4-6204-462E-8264-AA14E084369C}" styleName="Table_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A518A233-1B98-48DA-A8A0-F5F169A7F5E3}" styleName="Table_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D7EA8E5C-DA59-4D42-AA45-F1BE54886B60}" styleName="Table_9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9B4221EC-0C05-41CB-9CCE-D651D18AB428}" styleName="Table_1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47CE135D-668D-4E72-B07D-201EAA4CB727}" styleName="Table_1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E2FA1867-E4F6-489B-ABEC-43AFD8656497}" styleName="Table_1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6BD44ECA-B690-4F6E-AFC3-E19A8DA6EB00}" styleName="Table_1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812F8258-E1F2-436F-8932-397B3DD42BDD}" styleName="Table_1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610F5611-3C29-4C39-B50A-034686CDF2D3}" styleName="Table_1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FED84970-B727-4F3F-BB9D-D589D92078DF}" styleName="Table_1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7F803860-64CB-4760-805F-F472A21FE20D}" styleName="Table_1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1365B3D2-C5BE-4137-8F01-3495148ECE27}" styleName="Table_1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A1F706DD-B597-43C6-8C80-F9D7E5863CE5}" styleName="Table_19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72835418-BD6E-40C5-BBFD-A41319580DB1}" styleName="Table_2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7E52D1C0-0E1E-4595-94FB-B7BF0D68F3C3}" styleName="Table_2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0B77859E-9E0C-4F24-8BB3-2D3AC9C71D92}" styleName="Table_2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403FBFF4-7A4F-4C44-BAE9-B51C0E10B347}" styleName="Table_2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FD07CD7A-EC43-4937-B98A-274C9BFED885}" styleName="Table_2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78CBA492-4733-4649-B46E-17CC5A12AF7D}" styleName="Table_2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76AA5DCA-CA6A-4F1E-84E8-2AFEF9008929}" styleName="Table_2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2E4532B6-9DB5-4E87-B7D3-D5183B1C9BCE}" styleName="Table_2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20CAD400-E2C0-4D67-8B11-5F9BC9E1C390}" styleName="Table_2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  <a:tblStyle styleId="{16778F04-2824-44EA-8564-F64233D767FD}" styleName="Table_29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baseline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5" name="Shape 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8" y="0"/>
            <a:ext cx="27939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2786789" y="0"/>
            <a:ext cx="4571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27000" y="594358"/>
            <a:ext cx="25526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683000" y="731520"/>
            <a:ext cx="76098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127000" y="2926080"/>
            <a:ext cx="25526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262626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aseline="0"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9" name="Shape 4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sz="2000" cap="none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sz="2000" cap="none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baseline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6" name="Shape 16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fr-FR" sz="8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TaxiSID</a:t>
            </a:r>
            <a:br>
              <a:rPr b="0" baseline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fr-FR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Une application pour CapitoleTaxi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4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0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 MOKADEM, D. BONTEMPS ET J. LOUËDEC</a:t>
            </a:r>
          </a:p>
          <a:p>
            <a:pPr indent="0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04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 COURTEY, O. SIMEONI, M. HALFORD ET E. DELPECH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381" y="286603"/>
            <a:ext cx="4551426" cy="24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24768" l="0" r="0" t="29696"/>
          <a:stretch/>
        </p:blipFill>
        <p:spPr>
          <a:xfrm>
            <a:off x="1322926" y="125842"/>
            <a:ext cx="2758800" cy="12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fr-F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Intégration des composantes et cohérence globale de l'application / Assistance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Shape 181"/>
          <p:cNvGraphicFramePr/>
          <p:nvPr/>
        </p:nvGraphicFramePr>
        <p:xfrm>
          <a:off x="1103950" y="24256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{30C23A36-6EB3-4E87-9101-73A09A593A06}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Intégrer les évolutions développées par les autres équipes dans l’application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Ê</a:t>
                      </a:r>
                      <a:r>
                        <a:rPr baseline="0" lang="fr-FR" sz="1800" u="none" cap="none" strike="noStrike"/>
                        <a:t>tre référent entre les différents groupes afin de s’assurer de l’interopérabilité des modules développés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Collaboration avec le groupe 2 pour obtenir une application robuste lors de la livraison finale au client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Fournir assistance aux autres groupes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Shape 182"/>
          <p:cNvGraphicFramePr/>
          <p:nvPr/>
        </p:nvGraphicFramePr>
        <p:xfrm>
          <a:off x="1097279" y="4132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{0CA4CE46-B6CE-4369-A8AC-5CECFC3B0A3E}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final de l’application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1085904" y="5048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{A1C6DB67-6708-49C2-9C83-279A6145E3DF}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84" name="Shape 184"/>
          <p:cNvSpPr txBox="1"/>
          <p:nvPr>
            <p:ph type="title"/>
          </p:nvPr>
        </p:nvSpPr>
        <p:spPr>
          <a:xfrm>
            <a:off x="899825" y="286600"/>
            <a:ext cx="10757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7153A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Groupe 1 – Intégration – </a:t>
            </a:r>
            <a:r>
              <a:rPr b="0" baseline="0" i="1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Cassie Chausse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097279" y="286603"/>
            <a:ext cx="10380487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B55475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Groupe 2 – Qualité – </a:t>
            </a:r>
            <a:r>
              <a:rPr b="0" baseline="0" i="1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Florence Gourmelon 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4686521" y="1941081"/>
            <a:ext cx="2197290" cy="3872788"/>
            <a:chOff x="4904671" y="1941081"/>
            <a:chExt cx="2197290" cy="3872788"/>
          </a:xfrm>
        </p:grpSpPr>
        <p:grpSp>
          <p:nvGrpSpPr>
            <p:cNvPr id="191" name="Shape 191"/>
            <p:cNvGrpSpPr/>
            <p:nvPr/>
          </p:nvGrpSpPr>
          <p:grpSpPr>
            <a:xfrm>
              <a:off x="4904671" y="1941081"/>
              <a:ext cx="2197290" cy="2842904"/>
              <a:chOff x="4904671" y="1941081"/>
              <a:chExt cx="2197290" cy="2842904"/>
            </a:xfrm>
          </p:grpSpPr>
          <p:grpSp>
            <p:nvGrpSpPr>
              <p:cNvPr id="192" name="Shape 192"/>
              <p:cNvGrpSpPr/>
              <p:nvPr/>
            </p:nvGrpSpPr>
            <p:grpSpPr>
              <a:xfrm>
                <a:off x="6003316" y="2397561"/>
                <a:ext cx="6900" cy="2386423"/>
                <a:chOff x="6003316" y="2191497"/>
                <a:chExt cx="6900" cy="2386423"/>
              </a:xfrm>
            </p:grpSpPr>
            <p:cxnSp>
              <p:nvCxnSpPr>
                <p:cNvPr id="193" name="Shape 193"/>
                <p:cNvCxnSpPr/>
                <p:nvPr/>
              </p:nvCxnSpPr>
              <p:spPr>
                <a:xfrm>
                  <a:off x="6006912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B354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Shape 194"/>
                <p:cNvCxnSpPr/>
                <p:nvPr/>
              </p:nvCxnSpPr>
              <p:spPr>
                <a:xfrm>
                  <a:off x="6007225" y="3470344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B354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Shape 195"/>
                <p:cNvCxnSpPr>
                  <a:endCxn id="196" idx="0"/>
                </p:cNvCxnSpPr>
                <p:nvPr/>
              </p:nvCxnSpPr>
              <p:spPr>
                <a:xfrm flipH="1">
                  <a:off x="6003316" y="2191497"/>
                  <a:ext cx="6900" cy="774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7B354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7" name="Shape 197"/>
              <p:cNvSpPr/>
              <p:nvPr/>
            </p:nvSpPr>
            <p:spPr>
              <a:xfrm>
                <a:off x="4918321" y="1941081"/>
                <a:ext cx="2183641" cy="670088"/>
              </a:xfrm>
              <a:prstGeom prst="ellipse">
                <a:avLst/>
              </a:prstGeom>
              <a:solidFill>
                <a:srgbClr val="B55475"/>
              </a:solidFill>
              <a:ln cap="flat" cmpd="sng" w="28575">
                <a:solidFill>
                  <a:srgbClr val="7B354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Oriane Siméoni</a:t>
                </a: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4904671" y="3171861"/>
                <a:ext cx="2197289" cy="956807"/>
              </a:xfrm>
              <a:prstGeom prst="roundRect">
                <a:avLst>
                  <a:gd fmla="val 16667" name="adj"/>
                </a:avLst>
              </a:prstGeom>
              <a:solidFill>
                <a:srgbClr val="B55475"/>
              </a:solidFill>
              <a:ln cap="flat" cmpd="sng" w="28575">
                <a:solidFill>
                  <a:srgbClr val="7B354D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Florence Gourmelon</a:t>
                </a:r>
              </a:p>
            </p:txBody>
          </p:sp>
        </p:grpSp>
        <p:sp>
          <p:nvSpPr>
            <p:cNvPr id="198" name="Shape 198"/>
            <p:cNvSpPr/>
            <p:nvPr/>
          </p:nvSpPr>
          <p:spPr>
            <a:xfrm>
              <a:off x="5300452" y="4783969"/>
              <a:ext cx="1405800" cy="1029900"/>
            </a:xfrm>
            <a:prstGeom prst="rect">
              <a:avLst/>
            </a:prstGeom>
            <a:solidFill>
              <a:srgbClr val="B55475"/>
            </a:solidFill>
            <a:ln cap="flat" cmpd="sng" w="28575">
              <a:solidFill>
                <a:srgbClr val="7B354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Cédric Bezy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B55475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Groupe 2 – Qualité – </a:t>
            </a:r>
            <a:r>
              <a:rPr b="0" baseline="0" i="1" lang="fr-FR" sz="4800" u="none" cap="none" strike="noStrike">
                <a:solidFill>
                  <a:srgbClr val="B55475"/>
                </a:solidFill>
                <a:latin typeface="Calibri"/>
                <a:ea typeface="Calibri"/>
                <a:cs typeface="Calibri"/>
                <a:sym typeface="Calibri"/>
              </a:rPr>
              <a:t>Florence Gourmelon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Contrôle de qualité, tests unitaires et tests de fonctionnement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Shape 205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{C23C50EA-E9B0-4D75-867D-BB3A3D099AEE}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5475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Définir une charte de codage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Définir une démarche/plan de test qui devra être partagé avec l’ensemble des groupes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Vision globale de la qualité dans chacun des groupes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Mettre en place les tests unitaires et les tests de fonctionnement  pour l’application dans son ensemble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1097279" y="4022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{D4F83F12-6F61-417A-BDF1-63063D78DEFE}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5475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Tests unitaires du code, et justification de ces tests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Exposé de la démarche choisie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1085904" y="51579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{91FA7DD9-5C2F-497F-9625-C72156B9CFD6}</a:tableStyleId>
              </a:tblPr>
              <a:tblGrid>
                <a:gridCol w="10223700"/>
              </a:tblGrid>
              <a:tr h="287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5475"/>
                    </a:solidFill>
                  </a:tcPr>
                </a:tc>
              </a:tr>
              <a:tr h="7094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Travail documentaire sur le contrôle de qualité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Groupe 3 – Formulaire – </a:t>
            </a:r>
            <a:r>
              <a:rPr b="0" baseline="0" i="1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Axel Bellec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866566" y="1927426"/>
            <a:ext cx="8520621" cy="3898802"/>
            <a:chOff x="1607254" y="1927426"/>
            <a:chExt cx="8520621" cy="3898802"/>
          </a:xfrm>
        </p:grpSpPr>
        <p:grpSp>
          <p:nvGrpSpPr>
            <p:cNvPr id="214" name="Shape 214"/>
            <p:cNvGrpSpPr/>
            <p:nvPr/>
          </p:nvGrpSpPr>
          <p:grpSpPr>
            <a:xfrm>
              <a:off x="1607254" y="1927426"/>
              <a:ext cx="7847756" cy="3898802"/>
              <a:chOff x="1607254" y="1927426"/>
              <a:chExt cx="7847756" cy="3898802"/>
            </a:xfrm>
          </p:grpSpPr>
          <p:grpSp>
            <p:nvGrpSpPr>
              <p:cNvPr id="215" name="Shape 215"/>
              <p:cNvGrpSpPr/>
              <p:nvPr/>
            </p:nvGrpSpPr>
            <p:grpSpPr>
              <a:xfrm>
                <a:off x="1607254" y="1927426"/>
                <a:ext cx="7847756" cy="3898802"/>
                <a:chOff x="1607254" y="1927426"/>
                <a:chExt cx="7847756" cy="3898802"/>
              </a:xfrm>
            </p:grpSpPr>
            <p:grpSp>
              <p:nvGrpSpPr>
                <p:cNvPr id="216" name="Shape 216"/>
                <p:cNvGrpSpPr/>
                <p:nvPr/>
              </p:nvGrpSpPr>
              <p:grpSpPr>
                <a:xfrm>
                  <a:off x="1607254" y="1927426"/>
                  <a:ext cx="7847756" cy="3886605"/>
                  <a:chOff x="1607254" y="1927426"/>
                  <a:chExt cx="7847756" cy="3886605"/>
                </a:xfrm>
              </p:grpSpPr>
              <p:grpSp>
                <p:nvGrpSpPr>
                  <p:cNvPr id="217" name="Shape 217"/>
                  <p:cNvGrpSpPr/>
                  <p:nvPr/>
                </p:nvGrpSpPr>
                <p:grpSpPr>
                  <a:xfrm>
                    <a:off x="2280551" y="2383966"/>
                    <a:ext cx="7174459" cy="2927654"/>
                    <a:chOff x="2280551" y="2177902"/>
                    <a:chExt cx="7174459" cy="2927654"/>
                  </a:xfrm>
                </p:grpSpPr>
                <p:cxnSp>
                  <p:nvCxnSpPr>
                    <p:cNvPr id="218" name="Shape 218"/>
                    <p:cNvCxnSpPr/>
                    <p:nvPr/>
                  </p:nvCxnSpPr>
                  <p:spPr>
                    <a:xfrm>
                      <a:off x="5898139" y="3456689"/>
                      <a:ext cx="1709" cy="1648867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19" name="Shape 219"/>
                    <p:cNvCxnSpPr/>
                    <p:nvPr/>
                  </p:nvCxnSpPr>
                  <p:spPr>
                    <a:xfrm>
                      <a:off x="2280551" y="4023308"/>
                      <a:ext cx="7174459" cy="26187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0" name="Shape 220"/>
                    <p:cNvCxnSpPr/>
                    <p:nvPr/>
                  </p:nvCxnSpPr>
                  <p:spPr>
                    <a:xfrm>
                      <a:off x="2285873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1" name="Shape 221"/>
                    <p:cNvCxnSpPr/>
                    <p:nvPr/>
                  </p:nvCxnSpPr>
                  <p:spPr>
                    <a:xfrm>
                      <a:off x="4113098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2" name="Shape 222"/>
                    <p:cNvCxnSpPr/>
                    <p:nvPr/>
                  </p:nvCxnSpPr>
                  <p:spPr>
                    <a:xfrm>
                      <a:off x="7729728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3" name="Shape 223"/>
                    <p:cNvCxnSpPr/>
                    <p:nvPr/>
                  </p:nvCxnSpPr>
                  <p:spPr>
                    <a:xfrm>
                      <a:off x="9450081" y="4026278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24" name="Shape 224"/>
                    <p:cNvCxnSpPr/>
                    <p:nvPr/>
                  </p:nvCxnSpPr>
                  <p:spPr>
                    <a:xfrm>
                      <a:off x="5901057" y="2177902"/>
                      <a:ext cx="0" cy="551642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rgbClr val="53614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225" name="Shape 225"/>
                  <p:cNvSpPr/>
                  <p:nvPr/>
                </p:nvSpPr>
                <p:spPr>
                  <a:xfrm>
                    <a:off x="4809233" y="1927426"/>
                    <a:ext cx="2183641" cy="670088"/>
                  </a:xfrm>
                  <a:prstGeom prst="ellipse">
                    <a:avLst/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Max Halford</a:t>
                    </a:r>
                  </a:p>
                </p:txBody>
              </p:sp>
              <p:sp>
                <p:nvSpPr>
                  <p:cNvPr id="226" name="Shape 226"/>
                  <p:cNvSpPr/>
                  <p:nvPr/>
                </p:nvSpPr>
                <p:spPr>
                  <a:xfrm>
                    <a:off x="4809230" y="2935609"/>
                    <a:ext cx="2197289" cy="956807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3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Axel Bellec</a:t>
                    </a:r>
                  </a:p>
                </p:txBody>
              </p:sp>
              <p:sp>
                <p:nvSpPr>
                  <p:cNvPr id="227" name="Shape 227"/>
                  <p:cNvSpPr/>
                  <p:nvPr/>
                </p:nvSpPr>
                <p:spPr>
                  <a:xfrm>
                    <a:off x="1607254" y="4783985"/>
                    <a:ext cx="1405719" cy="1030047"/>
                  </a:xfrm>
                  <a:prstGeom prst="rect">
                    <a:avLst/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Nassim Dik</a:t>
                    </a:r>
                  </a:p>
                </p:txBody>
              </p:sp>
              <p:sp>
                <p:nvSpPr>
                  <p:cNvPr id="228" name="Shape 228"/>
                  <p:cNvSpPr/>
                  <p:nvPr/>
                </p:nvSpPr>
                <p:spPr>
                  <a:xfrm>
                    <a:off x="3288642" y="4783983"/>
                    <a:ext cx="1544582" cy="1030047"/>
                  </a:xfrm>
                  <a:prstGeom prst="rect">
                    <a:avLst/>
                  </a:prstGeom>
                  <a:solidFill>
                    <a:srgbClr val="003300"/>
                  </a:solidFill>
                  <a:ln cap="flat" cmpd="sng" w="28575">
                    <a:solidFill>
                      <a:srgbClr val="53614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Amira Ayadi</a:t>
                    </a:r>
                  </a:p>
                </p:txBody>
              </p:sp>
            </p:grpSp>
            <p:sp>
              <p:nvSpPr>
                <p:cNvPr id="229" name="Shape 229"/>
                <p:cNvSpPr/>
                <p:nvPr/>
              </p:nvSpPr>
              <p:spPr>
                <a:xfrm>
                  <a:off x="6997439" y="4796182"/>
                  <a:ext cx="1405719" cy="1030047"/>
                </a:xfrm>
                <a:prstGeom prst="rect">
                  <a:avLst/>
                </a:prstGeom>
                <a:solidFill>
                  <a:srgbClr val="003300"/>
                </a:solidFill>
                <a:ln cap="flat" cmpd="sng" w="28575">
                  <a:solidFill>
                    <a:srgbClr val="53614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Jérémy Martinez</a:t>
                  </a:r>
                </a:p>
              </p:txBody>
            </p:sp>
          </p:grpSp>
          <p:sp>
            <p:nvSpPr>
              <p:cNvPr id="230" name="Shape 230"/>
              <p:cNvSpPr/>
              <p:nvPr/>
            </p:nvSpPr>
            <p:spPr>
              <a:xfrm>
                <a:off x="5198823" y="4783982"/>
                <a:ext cx="1405719" cy="1030047"/>
              </a:xfrm>
              <a:prstGeom prst="rect">
                <a:avLst/>
              </a:prstGeom>
              <a:solidFill>
                <a:srgbClr val="003300"/>
              </a:solidFill>
              <a:ln cap="flat" cmpd="sng" w="28575">
                <a:solidFill>
                  <a:srgbClr val="53614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Ludovic Walch</a:t>
                </a:r>
              </a:p>
            </p:txBody>
          </p:sp>
        </p:grpSp>
        <p:sp>
          <p:nvSpPr>
            <p:cNvPr id="231" name="Shape 231"/>
            <p:cNvSpPr/>
            <p:nvPr/>
          </p:nvSpPr>
          <p:spPr>
            <a:xfrm>
              <a:off x="8722157" y="4783982"/>
              <a:ext cx="1405719" cy="1030047"/>
            </a:xfrm>
            <a:prstGeom prst="rect">
              <a:avLst/>
            </a:prstGeom>
            <a:solidFill>
              <a:srgbClr val="003300"/>
            </a:solidFill>
            <a:ln cap="flat" cmpd="sng" w="28575">
              <a:solidFill>
                <a:srgbClr val="53614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Amine Dadoun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Groupe 3 – Formulaire – </a:t>
            </a:r>
            <a:r>
              <a:rPr b="0" baseline="0" i="1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Axel Bellec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Formulaire - Compte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{907064BC-15EB-4D4B-A06D-FF26FD649F89}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39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Concevoir un formulaire sur une interface web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Préparer un système d’auto-complétion sécurisé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Gérer les envois de données à la BD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{84846AA4-6204-462E-8264-AA14E084369C}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39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Une interface web, fonctionnelle et attractive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1085904" y="4925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{A518A233-1B98-48DA-A8A0-F5F169A7F5E3}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391C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Shape 245"/>
          <p:cNvCxnSpPr/>
          <p:nvPr/>
        </p:nvCxnSpPr>
        <p:spPr>
          <a:xfrm>
            <a:off x="6148892" y="4234614"/>
            <a:ext cx="0" cy="551642"/>
          </a:xfrm>
          <a:prstGeom prst="straightConnector1">
            <a:avLst/>
          </a:prstGeom>
          <a:solidFill>
            <a:srgbClr val="33391C"/>
          </a:solidFill>
          <a:ln cap="flat" cmpd="sng" w="28575">
            <a:solidFill>
              <a:srgbClr val="24881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6" name="Shape 246"/>
          <p:cNvGrpSpPr/>
          <p:nvPr/>
        </p:nvGrpSpPr>
        <p:grpSpPr>
          <a:xfrm>
            <a:off x="80250" y="1941081"/>
            <a:ext cx="12017504" cy="3885148"/>
            <a:chOff x="80250" y="1941081"/>
            <a:chExt cx="12017504" cy="3885148"/>
          </a:xfrm>
        </p:grpSpPr>
        <p:grpSp>
          <p:nvGrpSpPr>
            <p:cNvPr id="247" name="Shape 247"/>
            <p:cNvGrpSpPr/>
            <p:nvPr/>
          </p:nvGrpSpPr>
          <p:grpSpPr>
            <a:xfrm>
              <a:off x="80250" y="1941081"/>
              <a:ext cx="11314644" cy="3885148"/>
              <a:chOff x="-179061" y="1941081"/>
              <a:chExt cx="11314644" cy="3885148"/>
            </a:xfrm>
          </p:grpSpPr>
          <p:grpSp>
            <p:nvGrpSpPr>
              <p:cNvPr id="248" name="Shape 248"/>
              <p:cNvGrpSpPr/>
              <p:nvPr/>
            </p:nvGrpSpPr>
            <p:grpSpPr>
              <a:xfrm>
                <a:off x="-179061" y="1941081"/>
                <a:ext cx="11314644" cy="3885148"/>
                <a:chOff x="-179061" y="1941081"/>
                <a:chExt cx="11314644" cy="3885148"/>
              </a:xfrm>
            </p:grpSpPr>
            <p:sp>
              <p:nvSpPr>
                <p:cNvPr id="249" name="Shape 249"/>
                <p:cNvSpPr/>
                <p:nvPr/>
              </p:nvSpPr>
              <p:spPr>
                <a:xfrm>
                  <a:off x="5198823" y="4783982"/>
                  <a:ext cx="1405719" cy="103004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28575">
                  <a:solidFill>
                    <a:srgbClr val="24881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Céline Villain</a:t>
                  </a:r>
                </a:p>
              </p:txBody>
            </p:sp>
            <p:grpSp>
              <p:nvGrpSpPr>
                <p:cNvPr id="250" name="Shape 250"/>
                <p:cNvGrpSpPr/>
                <p:nvPr/>
              </p:nvGrpSpPr>
              <p:grpSpPr>
                <a:xfrm>
                  <a:off x="-179061" y="1941081"/>
                  <a:ext cx="11314644" cy="3885148"/>
                  <a:chOff x="-179061" y="1941081"/>
                  <a:chExt cx="11314644" cy="3885148"/>
                </a:xfrm>
              </p:grpSpPr>
              <p:grpSp>
                <p:nvGrpSpPr>
                  <p:cNvPr id="251" name="Shape 251"/>
                  <p:cNvGrpSpPr/>
                  <p:nvPr/>
                </p:nvGrpSpPr>
                <p:grpSpPr>
                  <a:xfrm>
                    <a:off x="-179061" y="1941081"/>
                    <a:ext cx="11314644" cy="3872951"/>
                    <a:chOff x="-179061" y="1941081"/>
                    <a:chExt cx="11314644" cy="3872951"/>
                  </a:xfrm>
                </p:grpSpPr>
                <p:grpSp>
                  <p:nvGrpSpPr>
                    <p:cNvPr id="252" name="Shape 252"/>
                    <p:cNvGrpSpPr/>
                    <p:nvPr/>
                  </p:nvGrpSpPr>
                  <p:grpSpPr>
                    <a:xfrm>
                      <a:off x="523797" y="2397621"/>
                      <a:ext cx="10611785" cy="2386364"/>
                      <a:chOff x="523797" y="2191557"/>
                      <a:chExt cx="10611785" cy="2386364"/>
                    </a:xfrm>
                  </p:grpSpPr>
                  <p:cxnSp>
                    <p:nvCxnSpPr>
                      <p:cNvPr id="253" name="Shape 253"/>
                      <p:cNvCxnSpPr/>
                      <p:nvPr/>
                    </p:nvCxnSpPr>
                    <p:spPr>
                      <a:xfrm>
                        <a:off x="523797" y="4018937"/>
                        <a:ext cx="10611785" cy="9611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54" name="Shape 254"/>
                      <p:cNvCxnSpPr/>
                      <p:nvPr/>
                    </p:nvCxnSpPr>
                    <p:spPr>
                      <a:xfrm>
                        <a:off x="537450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55" name="Shape 255"/>
                      <p:cNvCxnSpPr/>
                      <p:nvPr/>
                    </p:nvCxnSpPr>
                    <p:spPr>
                      <a:xfrm>
                        <a:off x="2285873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56" name="Shape 256"/>
                      <p:cNvCxnSpPr/>
                      <p:nvPr/>
                    </p:nvCxnSpPr>
                    <p:spPr>
                      <a:xfrm>
                        <a:off x="4113098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57" name="Shape 257"/>
                      <p:cNvCxnSpPr/>
                      <p:nvPr/>
                    </p:nvCxnSpPr>
                    <p:spPr>
                      <a:xfrm>
                        <a:off x="7729728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58" name="Shape 258"/>
                      <p:cNvCxnSpPr/>
                      <p:nvPr/>
                    </p:nvCxnSpPr>
                    <p:spPr>
                      <a:xfrm>
                        <a:off x="9450081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59" name="Shape 259"/>
                      <p:cNvCxnSpPr/>
                      <p:nvPr/>
                    </p:nvCxnSpPr>
                    <p:spPr>
                      <a:xfrm>
                        <a:off x="5884482" y="3470344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60" name="Shape 260"/>
                      <p:cNvCxnSpPr/>
                      <p:nvPr/>
                    </p:nvCxnSpPr>
                    <p:spPr>
                      <a:xfrm>
                        <a:off x="5887400" y="2191557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24881C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261" name="Shape 261"/>
                    <p:cNvSpPr/>
                    <p:nvPr/>
                  </p:nvSpPr>
                  <p:spPr>
                    <a:xfrm>
                      <a:off x="4795576" y="1941081"/>
                      <a:ext cx="2183641" cy="670088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Halford</a:t>
                      </a:r>
                    </a:p>
                  </p:txBody>
                </p:sp>
                <p:sp>
                  <p:nvSpPr>
                    <p:cNvPr id="262" name="Shape 262"/>
                    <p:cNvSpPr/>
                    <p:nvPr/>
                  </p:nvSpPr>
                  <p:spPr>
                    <a:xfrm>
                      <a:off x="4795573" y="2949264"/>
                      <a:ext cx="2197289" cy="956807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Marine Issertes</a:t>
                      </a:r>
                    </a:p>
                  </p:txBody>
                </p:sp>
                <p:sp>
                  <p:nvSpPr>
                    <p:cNvPr id="263" name="Shape 263"/>
                    <p:cNvSpPr/>
                    <p:nvPr/>
                  </p:nvSpPr>
                  <p:spPr>
                    <a:xfrm>
                      <a:off x="-179061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Salima Azzou</a:t>
                      </a:r>
                    </a:p>
                  </p:txBody>
                </p:sp>
                <p:sp>
                  <p:nvSpPr>
                    <p:cNvPr id="264" name="Shape 264"/>
                    <p:cNvSpPr/>
                    <p:nvPr/>
                  </p:nvSpPr>
                  <p:spPr>
                    <a:xfrm>
                      <a:off x="1444961" y="4783975"/>
                      <a:ext cx="1568100" cy="1029900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Matthieu Carli-Basset</a:t>
                      </a:r>
                    </a:p>
                  </p:txBody>
                </p:sp>
                <p:sp>
                  <p:nvSpPr>
                    <p:cNvPr id="265" name="Shape 265"/>
                    <p:cNvSpPr/>
                    <p:nvPr/>
                  </p:nvSpPr>
                  <p:spPr>
                    <a:xfrm>
                      <a:off x="3427505" y="4783983"/>
                      <a:ext cx="1405719" cy="1030047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cap="flat" cmpd="sng" w="28575">
                      <a:solidFill>
                        <a:srgbClr val="24881C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Bruno Perus</a:t>
                      </a:r>
                    </a:p>
                  </p:txBody>
                </p:sp>
              </p:grpSp>
              <p:sp>
                <p:nvSpPr>
                  <p:cNvPr id="266" name="Shape 266"/>
                  <p:cNvSpPr/>
                  <p:nvPr/>
                </p:nvSpPr>
                <p:spPr>
                  <a:xfrm>
                    <a:off x="6997439" y="4796182"/>
                    <a:ext cx="1405719" cy="1030047"/>
                  </a:xfrm>
                  <a:prstGeom prst="rect">
                    <a:avLst/>
                  </a:prstGeom>
                  <a:solidFill>
                    <a:srgbClr val="008000"/>
                  </a:solidFill>
                  <a:ln cap="flat" cmpd="sng" w="28575">
                    <a:solidFill>
                      <a:srgbClr val="24881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Clara   Boetti</a:t>
                    </a:r>
                  </a:p>
                </p:txBody>
              </p:sp>
            </p:grpSp>
          </p:grpSp>
          <p:sp>
            <p:nvSpPr>
              <p:cNvPr id="267" name="Shape 267"/>
              <p:cNvSpPr/>
              <p:nvPr/>
            </p:nvSpPr>
            <p:spPr>
              <a:xfrm>
                <a:off x="8722157" y="4783982"/>
                <a:ext cx="1483092" cy="1030047"/>
              </a:xfrm>
              <a:prstGeom prst="rect">
                <a:avLst/>
              </a:prstGeom>
              <a:solidFill>
                <a:srgbClr val="008000"/>
              </a:solidFill>
              <a:ln cap="flat" cmpd="sng" w="28575">
                <a:solidFill>
                  <a:srgbClr val="24881C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Antoine Plissonneau</a:t>
                </a:r>
              </a:p>
            </p:txBody>
          </p:sp>
        </p:grpSp>
        <p:sp>
          <p:nvSpPr>
            <p:cNvPr id="268" name="Shape 268"/>
            <p:cNvSpPr/>
            <p:nvPr/>
          </p:nvSpPr>
          <p:spPr>
            <a:xfrm>
              <a:off x="10692035" y="4783980"/>
              <a:ext cx="1405719" cy="1030047"/>
            </a:xfrm>
            <a:prstGeom prst="rect">
              <a:avLst/>
            </a:prstGeom>
            <a:solidFill>
              <a:srgbClr val="008000"/>
            </a:solidFill>
            <a:ln cap="flat" cmpd="sng" w="28575">
              <a:solidFill>
                <a:srgbClr val="24881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Riwan Mouster</a:t>
              </a:r>
            </a:p>
          </p:txBody>
        </p:sp>
      </p:grpSp>
      <p:cxnSp>
        <p:nvCxnSpPr>
          <p:cNvPr id="269" name="Shape 269"/>
          <p:cNvCxnSpPr/>
          <p:nvPr/>
        </p:nvCxnSpPr>
        <p:spPr>
          <a:xfrm>
            <a:off x="11381246" y="4244539"/>
            <a:ext cx="0" cy="551642"/>
          </a:xfrm>
          <a:prstGeom prst="straightConnector1">
            <a:avLst/>
          </a:prstGeom>
          <a:solidFill>
            <a:srgbClr val="33391C"/>
          </a:solidFill>
          <a:ln cap="flat" cmpd="sng" w="28575">
            <a:solidFill>
              <a:srgbClr val="24881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Shape 270"/>
          <p:cNvSpPr txBox="1"/>
          <p:nvPr>
            <p:ph type="title"/>
          </p:nvPr>
        </p:nvSpPr>
        <p:spPr>
          <a:xfrm>
            <a:off x="1097279" y="286603"/>
            <a:ext cx="102986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4881C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Groupe 4 – Facturation – </a:t>
            </a:r>
            <a:r>
              <a:rPr b="0" baseline="0" i="1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Marine Issertes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4881C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Groupe 4 – Facturation – </a:t>
            </a:r>
            <a:r>
              <a:rPr b="0" baseline="0" i="1" lang="fr-FR" sz="4800" u="none" cap="none" strike="noStrike">
                <a:solidFill>
                  <a:srgbClr val="24881C"/>
                </a:solidFill>
                <a:latin typeface="Calibri"/>
                <a:ea typeface="Calibri"/>
                <a:cs typeface="Calibri"/>
                <a:sym typeface="Calibri"/>
              </a:rPr>
              <a:t>Marine Issertes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Facturation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Shape 277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{D7EA8E5C-DA59-4D42-AA45-F1BE54886B60}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88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É</a:t>
                      </a: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diter un devis (fourchette de prix) automatiquement en fonction des informations données par l’utilisateur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Automatiser la facturation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Shape 278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{9B4221EC-0C05-41CB-9CCE-D651D18AB428}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881C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 rapport expliquant les différents choix faits lors de l’édition du devis.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Shape 279"/>
          <p:cNvGraphicFramePr/>
          <p:nvPr/>
        </p:nvGraphicFramePr>
        <p:xfrm>
          <a:off x="1085904" y="49259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{47CE135D-668D-4E72-B07D-201EAA4CB727}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4881C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81750" y="770400"/>
            <a:ext cx="11592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9966"/>
              </a:buClr>
              <a:buSzPct val="25000"/>
              <a:buFont typeface="Calibri"/>
              <a:buNone/>
            </a:pPr>
            <a:r>
              <a:rPr b="0" baseline="0" i="0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Groupe 5 – BD &amp; IHM Centrale – </a:t>
            </a:r>
            <a:r>
              <a:rPr b="0" baseline="0" i="1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Mélanie Mouchard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80250" y="1941081"/>
            <a:ext cx="11952045" cy="3872951"/>
            <a:chOff x="80250" y="1941081"/>
            <a:chExt cx="11952045" cy="3872951"/>
          </a:xfrm>
        </p:grpSpPr>
        <p:grpSp>
          <p:nvGrpSpPr>
            <p:cNvPr id="286" name="Shape 286"/>
            <p:cNvGrpSpPr/>
            <p:nvPr/>
          </p:nvGrpSpPr>
          <p:grpSpPr>
            <a:xfrm>
              <a:off x="80250" y="1941081"/>
              <a:ext cx="11314644" cy="3872951"/>
              <a:chOff x="-179061" y="1941081"/>
              <a:chExt cx="11314644" cy="3872951"/>
            </a:xfrm>
          </p:grpSpPr>
          <p:grpSp>
            <p:nvGrpSpPr>
              <p:cNvPr id="287" name="Shape 287"/>
              <p:cNvGrpSpPr/>
              <p:nvPr/>
            </p:nvGrpSpPr>
            <p:grpSpPr>
              <a:xfrm>
                <a:off x="-179061" y="1941081"/>
                <a:ext cx="11314644" cy="3872951"/>
                <a:chOff x="-179061" y="1941081"/>
                <a:chExt cx="11314644" cy="3872951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4596587" y="4783982"/>
                  <a:ext cx="1405719" cy="1030047"/>
                </a:xfrm>
                <a:prstGeom prst="rect">
                  <a:avLst/>
                </a:prstGeom>
                <a:solidFill>
                  <a:srgbClr val="339966"/>
                </a:solidFill>
                <a:ln cap="flat" cmpd="sng" w="28575">
                  <a:solidFill>
                    <a:srgbClr val="00808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Joseph Meunier</a:t>
                  </a:r>
                </a:p>
              </p:txBody>
            </p:sp>
            <p:grpSp>
              <p:nvGrpSpPr>
                <p:cNvPr id="289" name="Shape 289"/>
                <p:cNvGrpSpPr/>
                <p:nvPr/>
              </p:nvGrpSpPr>
              <p:grpSpPr>
                <a:xfrm>
                  <a:off x="-179061" y="1941081"/>
                  <a:ext cx="11314644" cy="3872951"/>
                  <a:chOff x="-179061" y="1941081"/>
                  <a:chExt cx="11314644" cy="3872951"/>
                </a:xfrm>
              </p:grpSpPr>
              <p:grpSp>
                <p:nvGrpSpPr>
                  <p:cNvPr id="290" name="Shape 290"/>
                  <p:cNvGrpSpPr/>
                  <p:nvPr/>
                </p:nvGrpSpPr>
                <p:grpSpPr>
                  <a:xfrm>
                    <a:off x="-179061" y="1941081"/>
                    <a:ext cx="11314644" cy="3872951"/>
                    <a:chOff x="-179061" y="1941081"/>
                    <a:chExt cx="11314644" cy="3872951"/>
                  </a:xfrm>
                </p:grpSpPr>
                <p:grpSp>
                  <p:nvGrpSpPr>
                    <p:cNvPr id="291" name="Shape 291"/>
                    <p:cNvGrpSpPr/>
                    <p:nvPr/>
                  </p:nvGrpSpPr>
                  <p:grpSpPr>
                    <a:xfrm>
                      <a:off x="523797" y="2397621"/>
                      <a:ext cx="10611785" cy="2399457"/>
                      <a:chOff x="523797" y="2191557"/>
                      <a:chExt cx="10611785" cy="2399457"/>
                    </a:xfrm>
                  </p:grpSpPr>
                  <p:cxnSp>
                    <p:nvCxnSpPr>
                      <p:cNvPr id="292" name="Shape 292"/>
                      <p:cNvCxnSpPr/>
                      <p:nvPr/>
                    </p:nvCxnSpPr>
                    <p:spPr>
                      <a:xfrm>
                        <a:off x="523797" y="4018937"/>
                        <a:ext cx="10611785" cy="9611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3" name="Shape 293"/>
                      <p:cNvCxnSpPr/>
                      <p:nvPr/>
                    </p:nvCxnSpPr>
                    <p:spPr>
                      <a:xfrm>
                        <a:off x="537450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4" name="Shape 294"/>
                      <p:cNvCxnSpPr/>
                      <p:nvPr/>
                    </p:nvCxnSpPr>
                    <p:spPr>
                      <a:xfrm>
                        <a:off x="2285873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5" name="Shape 295"/>
                      <p:cNvCxnSpPr/>
                      <p:nvPr/>
                    </p:nvCxnSpPr>
                    <p:spPr>
                      <a:xfrm>
                        <a:off x="3798887" y="4039371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6" name="Shape 296"/>
                      <p:cNvCxnSpPr/>
                      <p:nvPr/>
                    </p:nvCxnSpPr>
                    <p:spPr>
                      <a:xfrm>
                        <a:off x="6800189" y="4039371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7" name="Shape 297"/>
                      <p:cNvCxnSpPr/>
                      <p:nvPr/>
                    </p:nvCxnSpPr>
                    <p:spPr>
                      <a:xfrm>
                        <a:off x="9620278" y="4013183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8" name="Shape 298"/>
                      <p:cNvCxnSpPr/>
                      <p:nvPr/>
                    </p:nvCxnSpPr>
                    <p:spPr>
                      <a:xfrm>
                        <a:off x="5747917" y="3470344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299" name="Shape 299"/>
                      <p:cNvCxnSpPr/>
                      <p:nvPr/>
                    </p:nvCxnSpPr>
                    <p:spPr>
                      <a:xfrm>
                        <a:off x="5750833" y="2191557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008080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300" name="Shape 300"/>
                    <p:cNvSpPr/>
                    <p:nvPr/>
                  </p:nvSpPr>
                  <p:spPr>
                    <a:xfrm>
                      <a:off x="4659010" y="1941081"/>
                      <a:ext cx="2183641" cy="670088"/>
                    </a:xfrm>
                    <a:prstGeom prst="ellipse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Halford</a:t>
                      </a:r>
                    </a:p>
                  </p:txBody>
                </p:sp>
                <p:sp>
                  <p:nvSpPr>
                    <p:cNvPr id="301" name="Shape 301"/>
                    <p:cNvSpPr/>
                    <p:nvPr/>
                  </p:nvSpPr>
                  <p:spPr>
                    <a:xfrm>
                      <a:off x="4659007" y="2949264"/>
                      <a:ext cx="2197289" cy="956807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Mélanie Mouchard</a:t>
                      </a:r>
                    </a:p>
                  </p:txBody>
                </p:sp>
                <p:sp>
                  <p:nvSpPr>
                    <p:cNvPr id="302" name="Shape 302"/>
                    <p:cNvSpPr/>
                    <p:nvPr/>
                  </p:nvSpPr>
                  <p:spPr>
                    <a:xfrm>
                      <a:off x="-179061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Guilhem Bousquet</a:t>
                      </a:r>
                    </a:p>
                  </p:txBody>
                </p:sp>
                <p:sp>
                  <p:nvSpPr>
                    <p:cNvPr id="303" name="Shape 303"/>
                    <p:cNvSpPr/>
                    <p:nvPr/>
                  </p:nvSpPr>
                  <p:spPr>
                    <a:xfrm>
                      <a:off x="1607254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Antoine Jacquot</a:t>
                      </a:r>
                    </a:p>
                  </p:txBody>
                </p:sp>
                <p:sp>
                  <p:nvSpPr>
                    <p:cNvPr id="304" name="Shape 304"/>
                    <p:cNvSpPr/>
                    <p:nvPr/>
                  </p:nvSpPr>
                  <p:spPr>
                    <a:xfrm>
                      <a:off x="3257309" y="4783983"/>
                      <a:ext cx="1144160" cy="1030047"/>
                    </a:xfrm>
                    <a:prstGeom prst="rect">
                      <a:avLst/>
                    </a:prstGeom>
                    <a:solidFill>
                      <a:srgbClr val="339966"/>
                    </a:solidFill>
                    <a:ln cap="flat" cmpd="sng" w="28575">
                      <a:solidFill>
                        <a:srgbClr val="008080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Anouk Boblin</a:t>
                      </a:r>
                    </a:p>
                  </p:txBody>
                </p:sp>
              </p:grpSp>
              <p:sp>
                <p:nvSpPr>
                  <p:cNvPr id="305" name="Shape 305"/>
                  <p:cNvSpPr/>
                  <p:nvPr/>
                </p:nvSpPr>
                <p:spPr>
                  <a:xfrm>
                    <a:off x="6290467" y="4783089"/>
                    <a:ext cx="1226918" cy="1030047"/>
                  </a:xfrm>
                  <a:prstGeom prst="rect">
                    <a:avLst/>
                  </a:prstGeom>
                  <a:solidFill>
                    <a:srgbClr val="339966"/>
                  </a:solidFill>
                  <a:ln cap="flat" cmpd="sng" w="28575">
                    <a:solidFill>
                      <a:srgbClr val="00808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Jimmy Carlier</a:t>
                    </a:r>
                  </a:p>
                </p:txBody>
              </p:sp>
            </p:grpSp>
          </p:grpSp>
          <p:sp>
            <p:nvSpPr>
              <p:cNvPr id="306" name="Shape 306"/>
              <p:cNvSpPr/>
              <p:nvPr/>
            </p:nvSpPr>
            <p:spPr>
              <a:xfrm>
                <a:off x="9075340" y="4783982"/>
                <a:ext cx="1208460" cy="1030047"/>
              </a:xfrm>
              <a:prstGeom prst="rect">
                <a:avLst/>
              </a:prstGeom>
              <a:solidFill>
                <a:srgbClr val="339966"/>
              </a:solidFill>
              <a:ln cap="flat" cmpd="sng" w="28575">
                <a:solidFill>
                  <a:srgbClr val="0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Marina Caillau</a:t>
                </a:r>
              </a:p>
            </p:txBody>
          </p:sp>
        </p:grpSp>
        <p:sp>
          <p:nvSpPr>
            <p:cNvPr id="307" name="Shape 307"/>
            <p:cNvSpPr/>
            <p:nvPr/>
          </p:nvSpPr>
          <p:spPr>
            <a:xfrm>
              <a:off x="10735506" y="4783980"/>
              <a:ext cx="1296788" cy="1030047"/>
            </a:xfrm>
            <a:prstGeom prst="rect">
              <a:avLst/>
            </a:prstGeom>
            <a:solidFill>
              <a:srgbClr val="339966"/>
            </a:solidFill>
            <a:ln cap="flat" cmpd="sng" w="28575">
              <a:solidFill>
                <a:srgbClr val="0080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Morgan Seguela</a:t>
              </a:r>
            </a:p>
          </p:txBody>
        </p:sp>
      </p:grpSp>
      <p:cxnSp>
        <p:nvCxnSpPr>
          <p:cNvPr id="308" name="Shape 308"/>
          <p:cNvCxnSpPr/>
          <p:nvPr/>
        </p:nvCxnSpPr>
        <p:spPr>
          <a:xfrm>
            <a:off x="11380474" y="4214519"/>
            <a:ext cx="0" cy="551642"/>
          </a:xfrm>
          <a:prstGeom prst="straightConnector1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>
            <a:off x="5509932" y="4240707"/>
            <a:ext cx="0" cy="551642"/>
          </a:xfrm>
          <a:prstGeom prst="straightConnector1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/>
          <p:nvPr/>
        </p:nvSpPr>
        <p:spPr>
          <a:xfrm>
            <a:off x="7959018" y="4778360"/>
            <a:ext cx="1226918" cy="1030047"/>
          </a:xfrm>
          <a:prstGeom prst="rect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Amina Hadi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8560386" y="4214519"/>
            <a:ext cx="0" cy="551642"/>
          </a:xfrm>
          <a:prstGeom prst="straightConnector1">
            <a:avLst/>
          </a:prstGeom>
          <a:solidFill>
            <a:srgbClr val="339966"/>
          </a:solidFill>
          <a:ln cap="flat" cmpd="sng" w="28575">
            <a:solidFill>
              <a:srgbClr val="0080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BD &amp; Application Centrale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7" name="Shape 317"/>
          <p:cNvGraphicFramePr/>
          <p:nvPr/>
        </p:nvGraphicFramePr>
        <p:xfrm>
          <a:off x="1103950" y="2384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{E2FA1867-E4F6-489B-ABEC-43AFD8656497}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9966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Stocker les informations relatives aux différents conducteurs, aux courses et aux clients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d’une interface pour CapitoleTaxi permettant de gérer les conducteurs et les taxis, et d’intéragir avec la base de données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Shape 318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{6BD44ECA-B690-4F6E-AFC3-E19A8DA6EB00}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9966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 de données complète et fonctionnelle, répondant aux différents critères de normalisation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 WEB pour la centrale, ergonomique et simple d’utilisation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1085904" y="514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{812F8258-E1F2-436F-8932-397B3DD42BDD}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9966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20" name="Shape 320"/>
          <p:cNvSpPr txBox="1"/>
          <p:nvPr>
            <p:ph type="title"/>
          </p:nvPr>
        </p:nvSpPr>
        <p:spPr>
          <a:xfrm>
            <a:off x="381750" y="770400"/>
            <a:ext cx="11592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9966"/>
              </a:buClr>
              <a:buSzPct val="25000"/>
              <a:buFont typeface="Calibri"/>
              <a:buNone/>
            </a:pPr>
            <a:r>
              <a:rPr b="0" baseline="0" i="0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Groupe 5 – BD &amp; IHM Centrale – </a:t>
            </a:r>
            <a:r>
              <a:rPr b="0" baseline="0" i="1" lang="fr-FR" sz="4200" u="none" cap="none" strike="noStrike">
                <a:solidFill>
                  <a:srgbClr val="339966"/>
                </a:solidFill>
                <a:latin typeface="Calibri"/>
                <a:ea typeface="Calibri"/>
                <a:cs typeface="Calibri"/>
                <a:sym typeface="Calibri"/>
              </a:rPr>
              <a:t>Mélanie Mouchard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66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Groupe 6 – Attribution – </a:t>
            </a:r>
            <a:r>
              <a:rPr b="0" baseline="0" i="1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Paul Mousset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98527" y="1941081"/>
            <a:ext cx="11956647" cy="3891468"/>
            <a:chOff x="98527" y="1941081"/>
            <a:chExt cx="11956647" cy="3891468"/>
          </a:xfrm>
        </p:grpSpPr>
        <p:grpSp>
          <p:nvGrpSpPr>
            <p:cNvPr id="327" name="Shape 327"/>
            <p:cNvGrpSpPr/>
            <p:nvPr/>
          </p:nvGrpSpPr>
          <p:grpSpPr>
            <a:xfrm>
              <a:off x="98527" y="1941081"/>
              <a:ext cx="11296367" cy="3891468"/>
              <a:chOff x="98527" y="1941081"/>
              <a:chExt cx="11296367" cy="3891468"/>
            </a:xfrm>
          </p:grpSpPr>
          <p:cxnSp>
            <p:nvCxnSpPr>
              <p:cNvPr id="328" name="Shape 328"/>
              <p:cNvCxnSpPr/>
              <p:nvPr/>
            </p:nvCxnSpPr>
            <p:spPr>
              <a:xfrm>
                <a:off x="4758814" y="4213398"/>
                <a:ext cx="7365" cy="838787"/>
              </a:xfrm>
              <a:prstGeom prst="straightConnector1">
                <a:avLst/>
              </a:prstGeom>
              <a:solidFill>
                <a:srgbClr val="339966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29" name="Shape 329"/>
              <p:cNvGrpSpPr/>
              <p:nvPr/>
            </p:nvGrpSpPr>
            <p:grpSpPr>
              <a:xfrm>
                <a:off x="98527" y="1941081"/>
                <a:ext cx="11296367" cy="3886603"/>
                <a:chOff x="98527" y="1941081"/>
                <a:chExt cx="11296367" cy="3886603"/>
              </a:xfrm>
            </p:grpSpPr>
            <p:grpSp>
              <p:nvGrpSpPr>
                <p:cNvPr id="330" name="Shape 330"/>
                <p:cNvGrpSpPr/>
                <p:nvPr/>
              </p:nvGrpSpPr>
              <p:grpSpPr>
                <a:xfrm>
                  <a:off x="98527" y="1941081"/>
                  <a:ext cx="11296367" cy="3886603"/>
                  <a:chOff x="-160784" y="1941081"/>
                  <a:chExt cx="11296367" cy="3886603"/>
                </a:xfrm>
              </p:grpSpPr>
              <p:grpSp>
                <p:nvGrpSpPr>
                  <p:cNvPr id="331" name="Shape 331"/>
                  <p:cNvGrpSpPr/>
                  <p:nvPr/>
                </p:nvGrpSpPr>
                <p:grpSpPr>
                  <a:xfrm>
                    <a:off x="-160784" y="1941081"/>
                    <a:ext cx="11296367" cy="3886603"/>
                    <a:chOff x="-160784" y="1941081"/>
                    <a:chExt cx="11296367" cy="3886603"/>
                  </a:xfrm>
                </p:grpSpPr>
                <p:sp>
                  <p:nvSpPr>
                    <p:cNvPr id="332" name="Shape 332"/>
                    <p:cNvSpPr/>
                    <p:nvPr/>
                  </p:nvSpPr>
                  <p:spPr>
                    <a:xfrm>
                      <a:off x="3968380" y="4797637"/>
                      <a:ext cx="1153039" cy="1030047"/>
                    </a:xfrm>
                    <a:prstGeom prst="rect">
                      <a:avLst/>
                    </a:prstGeom>
                    <a:solidFill>
                      <a:srgbClr val="3366FF"/>
                    </a:solidFill>
                    <a:ln cap="flat" cmpd="sng" w="28575">
                      <a:solidFill>
                        <a:srgbClr val="0000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Mylène Milles</a:t>
                      </a:r>
                    </a:p>
                  </p:txBody>
                </p:sp>
                <p:grpSp>
                  <p:nvGrpSpPr>
                    <p:cNvPr id="333" name="Shape 333"/>
                    <p:cNvGrpSpPr/>
                    <p:nvPr/>
                  </p:nvGrpSpPr>
                  <p:grpSpPr>
                    <a:xfrm>
                      <a:off x="-160784" y="1941081"/>
                      <a:ext cx="11296367" cy="3885643"/>
                      <a:chOff x="-160784" y="1941081"/>
                      <a:chExt cx="11296367" cy="3885643"/>
                    </a:xfrm>
                  </p:grpSpPr>
                  <p:grpSp>
                    <p:nvGrpSpPr>
                      <p:cNvPr id="334" name="Shape 334"/>
                      <p:cNvGrpSpPr/>
                      <p:nvPr/>
                    </p:nvGrpSpPr>
                    <p:grpSpPr>
                      <a:xfrm>
                        <a:off x="-160784" y="1941081"/>
                        <a:ext cx="11296367" cy="3875758"/>
                        <a:chOff x="-160784" y="1941081"/>
                        <a:chExt cx="11296367" cy="3875758"/>
                      </a:xfrm>
                    </p:grpSpPr>
                    <p:grpSp>
                      <p:nvGrpSpPr>
                        <p:cNvPr id="335" name="Shape 335"/>
                        <p:cNvGrpSpPr/>
                        <p:nvPr/>
                      </p:nvGrpSpPr>
                      <p:grpSpPr>
                        <a:xfrm>
                          <a:off x="355238" y="2397621"/>
                          <a:ext cx="10780343" cy="2791109"/>
                          <a:chOff x="355238" y="2191557"/>
                          <a:chExt cx="10780343" cy="2791109"/>
                        </a:xfrm>
                      </p:grpSpPr>
                      <p:cxnSp>
                        <p:nvCxnSpPr>
                          <p:cNvPr id="336" name="Shape 336"/>
                          <p:cNvCxnSpPr/>
                          <p:nvPr/>
                        </p:nvCxnSpPr>
                        <p:spPr>
                          <a:xfrm>
                            <a:off x="355238" y="4026848"/>
                            <a:ext cx="10780343" cy="1701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37" name="Shape 337"/>
                          <p:cNvCxnSpPr/>
                          <p:nvPr/>
                        </p:nvCxnSpPr>
                        <p:spPr>
                          <a:xfrm>
                            <a:off x="359914" y="4039932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38" name="Shape 338"/>
                          <p:cNvCxnSpPr/>
                          <p:nvPr/>
                        </p:nvCxnSpPr>
                        <p:spPr>
                          <a:xfrm>
                            <a:off x="1780575" y="4012623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39" name="Shape 339"/>
                          <p:cNvCxnSpPr/>
                          <p:nvPr/>
                        </p:nvCxnSpPr>
                        <p:spPr>
                          <a:xfrm>
                            <a:off x="3238964" y="4025717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0" name="Shape 340"/>
                          <p:cNvCxnSpPr/>
                          <p:nvPr/>
                        </p:nvCxnSpPr>
                        <p:spPr>
                          <a:xfrm>
                            <a:off x="5953476" y="4012062"/>
                            <a:ext cx="1000" cy="970604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1" name="Shape 341"/>
                          <p:cNvCxnSpPr/>
                          <p:nvPr/>
                        </p:nvCxnSpPr>
                        <p:spPr>
                          <a:xfrm>
                            <a:off x="8686738" y="4026842"/>
                            <a:ext cx="0" cy="551699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2" name="Shape 342"/>
                          <p:cNvCxnSpPr/>
                          <p:nvPr/>
                        </p:nvCxnSpPr>
                        <p:spPr>
                          <a:xfrm>
                            <a:off x="5747917" y="3470344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343" name="Shape 343"/>
                          <p:cNvCxnSpPr/>
                          <p:nvPr/>
                        </p:nvCxnSpPr>
                        <p:spPr>
                          <a:xfrm>
                            <a:off x="5750833" y="2191557"/>
                            <a:ext cx="0" cy="551642"/>
                          </a:xfrm>
                          <a:prstGeom prst="straightConnector1">
                            <a:avLst/>
                          </a:prstGeom>
                          <a:noFill/>
                          <a:ln cap="flat" cmpd="sng" w="28575">
                            <a:solidFill>
                              <a:srgbClr val="0000FF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</p:grpSp>
                    <p:sp>
                      <p:nvSpPr>
                        <p:cNvPr id="344" name="Shape 344"/>
                        <p:cNvSpPr/>
                        <p:nvPr/>
                      </p:nvSpPr>
                      <p:spPr>
                        <a:xfrm>
                          <a:off x="4571664" y="1941081"/>
                          <a:ext cx="2369666" cy="670088"/>
                        </a:xfrm>
                        <a:prstGeom prst="ellipse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Rémi Courtey</a:t>
                          </a:r>
                        </a:p>
                      </p:txBody>
                    </p:sp>
                    <p:sp>
                      <p:nvSpPr>
                        <p:cNvPr id="345" name="Shape 345"/>
                        <p:cNvSpPr/>
                        <p:nvPr/>
                      </p:nvSpPr>
                      <p:spPr>
                        <a:xfrm>
                          <a:off x="4659007" y="2949264"/>
                          <a:ext cx="2197289" cy="956807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3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Paul </a:t>
                          </a:r>
                        </a:p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3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Mousset</a:t>
                          </a:r>
                        </a:p>
                      </p:txBody>
                    </p:sp>
                    <p:sp>
                      <p:nvSpPr>
                        <p:cNvPr id="346" name="Shape 346"/>
                        <p:cNvSpPr/>
                        <p:nvPr/>
                      </p:nvSpPr>
                      <p:spPr>
                        <a:xfrm>
                          <a:off x="-160784" y="4797639"/>
                          <a:ext cx="1075948" cy="1019200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Julien Louton</a:t>
                          </a:r>
                        </a:p>
                      </p:txBody>
                    </p:sp>
                    <p:sp>
                      <p:nvSpPr>
                        <p:cNvPr id="347" name="Shape 347"/>
                        <p:cNvSpPr/>
                        <p:nvPr/>
                      </p:nvSpPr>
                      <p:spPr>
                        <a:xfrm>
                          <a:off x="1052976" y="4783985"/>
                          <a:ext cx="1514643" cy="100554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Mohammed Chekran</a:t>
                          </a:r>
                        </a:p>
                      </p:txBody>
                    </p:sp>
                    <p:sp>
                      <p:nvSpPr>
                        <p:cNvPr id="348" name="Shape 348"/>
                        <p:cNvSpPr/>
                        <p:nvPr/>
                      </p:nvSpPr>
                      <p:spPr>
                        <a:xfrm>
                          <a:off x="2714994" y="4783983"/>
                          <a:ext cx="1144160" cy="1030047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 cap="flat" cmpd="sng" w="28575">
                          <a:solidFill>
                            <a:srgbClr val="0000FF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  <p:txBody>
                        <a:bodyPr anchorCtr="0" anchor="ctr" bIns="45700" lIns="91425" rIns="91425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buSzPct val="25000"/>
                            <a:buNone/>
                          </a:pPr>
                          <a:r>
                            <a:rPr b="0" baseline="0" i="0" lang="fr-FR" sz="2000" u="none" cap="none" strike="noStrike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Bilel Halloumi</a:t>
                          </a:r>
                        </a:p>
                      </p:txBody>
                    </p:sp>
                  </p:grpSp>
                  <p:sp>
                    <p:nvSpPr>
                      <p:cNvPr id="349" name="Shape 349"/>
                      <p:cNvSpPr/>
                      <p:nvPr/>
                    </p:nvSpPr>
                    <p:spPr>
                      <a:xfrm>
                        <a:off x="5230662" y="4772525"/>
                        <a:ext cx="1529699" cy="1054199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cap="flat" cmpd="sng" w="28575">
                        <a:solidFill>
                          <a:srgbClr val="0000FF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Mohammed Chaouni</a:t>
                        </a:r>
                      </a:p>
                    </p:txBody>
                  </p:sp>
                </p:grpSp>
              </p:grpSp>
              <p:sp>
                <p:nvSpPr>
                  <p:cNvPr id="350" name="Shape 350"/>
                  <p:cNvSpPr/>
                  <p:nvPr/>
                </p:nvSpPr>
                <p:spPr>
                  <a:xfrm>
                    <a:off x="8160343" y="4783982"/>
                    <a:ext cx="1112706" cy="1030047"/>
                  </a:xfrm>
                  <a:prstGeom prst="rect">
                    <a:avLst/>
                  </a:prstGeom>
                  <a:solidFill>
                    <a:srgbClr val="3366FF"/>
                  </a:solidFill>
                  <a:ln cap="flat" cmpd="sng" w="28575">
                    <a:solidFill>
                      <a:srgbClr val="0000F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Valentin Gode</a:t>
                    </a:r>
                  </a:p>
                </p:txBody>
              </p:sp>
            </p:grpSp>
            <p:sp>
              <p:nvSpPr>
                <p:cNvPr id="351" name="Shape 351"/>
                <p:cNvSpPr/>
                <p:nvPr/>
              </p:nvSpPr>
              <p:spPr>
                <a:xfrm>
                  <a:off x="9615659" y="4783980"/>
                  <a:ext cx="1186775" cy="1030047"/>
                </a:xfrm>
                <a:prstGeom prst="rect">
                  <a:avLst/>
                </a:prstGeom>
                <a:solidFill>
                  <a:srgbClr val="3366FF"/>
                </a:solidFill>
                <a:ln cap="flat" cmpd="sng" w="28575">
                  <a:solidFill>
                    <a:srgbClr val="0000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Valentine Rossi</a:t>
                  </a:r>
                </a:p>
              </p:txBody>
            </p:sp>
          </p:grpSp>
          <p:cxnSp>
            <p:nvCxnSpPr>
              <p:cNvPr id="352" name="Shape 352"/>
              <p:cNvCxnSpPr/>
              <p:nvPr/>
            </p:nvCxnSpPr>
            <p:spPr>
              <a:xfrm>
                <a:off x="10165029" y="4214519"/>
                <a:ext cx="0" cy="551642"/>
              </a:xfrm>
              <a:prstGeom prst="straightConnector1">
                <a:avLst/>
              </a:prstGeom>
              <a:solidFill>
                <a:srgbClr val="339966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3" name="Shape 353"/>
              <p:cNvSpPr/>
              <p:nvPr/>
            </p:nvSpPr>
            <p:spPr>
              <a:xfrm>
                <a:off x="7071325" y="4778349"/>
                <a:ext cx="1227000" cy="1054199"/>
              </a:xfrm>
              <a:prstGeom prst="rect">
                <a:avLst/>
              </a:prstGeom>
              <a:solidFill>
                <a:srgbClr val="3366FF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Lucas Clochard</a:t>
                </a:r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7645389" y="4228173"/>
                <a:ext cx="0" cy="551642"/>
              </a:xfrm>
              <a:prstGeom prst="straightConnector1">
                <a:avLst/>
              </a:prstGeom>
              <a:solidFill>
                <a:srgbClr val="339966"/>
              </a:solidFill>
              <a:ln cap="flat" cmpd="sng" w="2857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5" name="Shape 355"/>
            <p:cNvSpPr/>
            <p:nvPr/>
          </p:nvSpPr>
          <p:spPr>
            <a:xfrm>
              <a:off x="10911014" y="4772530"/>
              <a:ext cx="1144160" cy="1030047"/>
            </a:xfrm>
            <a:prstGeom prst="rect">
              <a:avLst/>
            </a:prstGeom>
            <a:solidFill>
              <a:srgbClr val="3366FF"/>
            </a:solidFill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Jacques Vigne</a:t>
              </a: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11384000" y="4235103"/>
              <a:ext cx="0" cy="551642"/>
            </a:xfrm>
            <a:prstGeom prst="straightConnector1">
              <a:avLst/>
            </a:prstGeom>
            <a:solidFill>
              <a:srgbClr val="3366FF"/>
            </a:solidFill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lang="fr-FR"/>
              <a:t>PLAN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Introduction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Présentation générale et objectifs du projet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Organisation du projet et deadlines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Enseignants/encadrants</a:t>
            </a:r>
          </a:p>
          <a:p>
            <a:pPr indent="-228600" lvl="2" marL="1371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Chef de projet et ses adjoint(e)s</a:t>
            </a:r>
          </a:p>
          <a:p>
            <a:pPr indent="-228600" lvl="2" marL="13716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Groupes de travail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097279" y="286603"/>
            <a:ext cx="102986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366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Groupe 6 – Attribution – </a:t>
            </a:r>
            <a:r>
              <a:rPr b="0" baseline="0" i="1" lang="fr-FR" sz="4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Paul Mousset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Attribution de la course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Shape 364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{610F5611-3C29-4C39-B50A-034686CDF2D3}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66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du module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détaillant les différentes idées développées en justifiant les choix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Shape 365"/>
          <p:cNvGraphicFramePr/>
          <p:nvPr/>
        </p:nvGraphicFramePr>
        <p:xfrm>
          <a:off x="1085904" y="514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{FED84970-B727-4F3F-BB9D-D589D92078DF}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66FF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Python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Réfléchir aux algorithmes possibles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6" name="Shape 366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{7F803860-64CB-4760-805F-F472A21FE20D}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3366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É</a:t>
                      </a:r>
                      <a:r>
                        <a:rPr baseline="0" lang="fr-FR" sz="1800" u="none" cap="none" strike="noStrike"/>
                        <a:t>diter une liste de courses ordonnée et personnalisée à proposer à chaque conducteur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Réfléchir à des approches d’attribution semi-automatique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Insertion de tuples dans la base de données lors d’une attribution validée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Shape 371"/>
          <p:cNvGrpSpPr/>
          <p:nvPr/>
        </p:nvGrpSpPr>
        <p:grpSpPr>
          <a:xfrm>
            <a:off x="510592" y="2045833"/>
            <a:ext cx="10831140" cy="3886042"/>
            <a:chOff x="510592" y="1941081"/>
            <a:chExt cx="10831140" cy="3886042"/>
          </a:xfrm>
        </p:grpSpPr>
        <p:grpSp>
          <p:nvGrpSpPr>
            <p:cNvPr id="372" name="Shape 372"/>
            <p:cNvGrpSpPr/>
            <p:nvPr/>
          </p:nvGrpSpPr>
          <p:grpSpPr>
            <a:xfrm>
              <a:off x="510592" y="1941081"/>
              <a:ext cx="10831140" cy="3886042"/>
              <a:chOff x="251280" y="1941081"/>
              <a:chExt cx="10831140" cy="3886042"/>
            </a:xfrm>
          </p:grpSpPr>
          <p:grpSp>
            <p:nvGrpSpPr>
              <p:cNvPr id="373" name="Shape 373"/>
              <p:cNvGrpSpPr/>
              <p:nvPr/>
            </p:nvGrpSpPr>
            <p:grpSpPr>
              <a:xfrm>
                <a:off x="251280" y="1941081"/>
                <a:ext cx="10185637" cy="3885148"/>
                <a:chOff x="251280" y="1941081"/>
                <a:chExt cx="10185637" cy="3885148"/>
              </a:xfrm>
            </p:grpSpPr>
            <p:sp>
              <p:nvSpPr>
                <p:cNvPr id="374" name="Shape 374"/>
                <p:cNvSpPr/>
                <p:nvPr/>
              </p:nvSpPr>
              <p:spPr>
                <a:xfrm>
                  <a:off x="4819153" y="4783982"/>
                  <a:ext cx="1405719" cy="1030047"/>
                </a:xfrm>
                <a:prstGeom prst="rect">
                  <a:avLst/>
                </a:prstGeom>
                <a:solidFill>
                  <a:srgbClr val="66CCFF"/>
                </a:solidFill>
                <a:ln cap="flat" cmpd="sng" w="28575">
                  <a:solidFill>
                    <a:srgbClr val="509CC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Theodore Cohen</a:t>
                  </a:r>
                </a:p>
              </p:txBody>
            </p:sp>
            <p:grpSp>
              <p:nvGrpSpPr>
                <p:cNvPr id="375" name="Shape 375"/>
                <p:cNvGrpSpPr/>
                <p:nvPr/>
              </p:nvGrpSpPr>
              <p:grpSpPr>
                <a:xfrm>
                  <a:off x="251280" y="1941081"/>
                  <a:ext cx="10185637" cy="3885148"/>
                  <a:chOff x="251280" y="1941081"/>
                  <a:chExt cx="10185637" cy="3885148"/>
                </a:xfrm>
              </p:grpSpPr>
              <p:grpSp>
                <p:nvGrpSpPr>
                  <p:cNvPr id="376" name="Shape 376"/>
                  <p:cNvGrpSpPr/>
                  <p:nvPr/>
                </p:nvGrpSpPr>
                <p:grpSpPr>
                  <a:xfrm>
                    <a:off x="251280" y="1941081"/>
                    <a:ext cx="10185637" cy="3872951"/>
                    <a:chOff x="251280" y="1941081"/>
                    <a:chExt cx="10185637" cy="3872951"/>
                  </a:xfrm>
                </p:grpSpPr>
                <p:grpSp>
                  <p:nvGrpSpPr>
                    <p:cNvPr id="377" name="Shape 377"/>
                    <p:cNvGrpSpPr/>
                    <p:nvPr/>
                  </p:nvGrpSpPr>
                  <p:grpSpPr>
                    <a:xfrm>
                      <a:off x="799293" y="2397621"/>
                      <a:ext cx="9637624" cy="2399457"/>
                      <a:chOff x="799293" y="2191557"/>
                      <a:chExt cx="9637624" cy="2399457"/>
                    </a:xfrm>
                  </p:grpSpPr>
                  <p:cxnSp>
                    <p:nvCxnSpPr>
                      <p:cNvPr id="378" name="Shape 378"/>
                      <p:cNvCxnSpPr/>
                      <p:nvPr/>
                    </p:nvCxnSpPr>
                    <p:spPr>
                      <a:xfrm>
                        <a:off x="801147" y="4036403"/>
                        <a:ext cx="9635770" cy="0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79" name="Shape 379"/>
                      <p:cNvCxnSpPr/>
                      <p:nvPr/>
                    </p:nvCxnSpPr>
                    <p:spPr>
                      <a:xfrm>
                        <a:off x="799293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0" name="Shape 380"/>
                      <p:cNvCxnSpPr/>
                      <p:nvPr/>
                    </p:nvCxnSpPr>
                    <p:spPr>
                      <a:xfrm>
                        <a:off x="2547714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1" name="Shape 381"/>
                      <p:cNvCxnSpPr/>
                      <p:nvPr/>
                    </p:nvCxnSpPr>
                    <p:spPr>
                      <a:xfrm>
                        <a:off x="4021453" y="4039371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2" name="Shape 382"/>
                      <p:cNvCxnSpPr/>
                      <p:nvPr/>
                    </p:nvCxnSpPr>
                    <p:spPr>
                      <a:xfrm>
                        <a:off x="7088215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3" name="Shape 383"/>
                      <p:cNvCxnSpPr/>
                      <p:nvPr/>
                    </p:nvCxnSpPr>
                    <p:spPr>
                      <a:xfrm>
                        <a:off x="10418895" y="4026278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4" name="Shape 384"/>
                      <p:cNvCxnSpPr/>
                      <p:nvPr/>
                    </p:nvCxnSpPr>
                    <p:spPr>
                      <a:xfrm>
                        <a:off x="5472983" y="3470344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385" name="Shape 385"/>
                      <p:cNvCxnSpPr/>
                      <p:nvPr/>
                    </p:nvCxnSpPr>
                    <p:spPr>
                      <a:xfrm>
                        <a:off x="5475901" y="2191557"/>
                        <a:ext cx="0" cy="551642"/>
                      </a:xfrm>
                      <a:prstGeom prst="straightConnector1">
                        <a:avLst/>
                      </a:prstGeom>
                      <a:noFill/>
                      <a:ln cap="flat" cmpd="sng" w="28575">
                        <a:solidFill>
                          <a:srgbClr val="509CC9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386" name="Shape 386"/>
                    <p:cNvSpPr/>
                    <p:nvPr/>
                  </p:nvSpPr>
                  <p:spPr>
                    <a:xfrm>
                      <a:off x="4296730" y="1941081"/>
                      <a:ext cx="2369666" cy="670088"/>
                    </a:xfrm>
                    <a:prstGeom prst="ellipse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Rémi Courtey</a:t>
                      </a:r>
                    </a:p>
                  </p:txBody>
                </p:sp>
                <p:sp>
                  <p:nvSpPr>
                    <p:cNvPr id="387" name="Shape 387"/>
                    <p:cNvSpPr/>
                    <p:nvPr/>
                  </p:nvSpPr>
                  <p:spPr>
                    <a:xfrm>
                      <a:off x="4384075" y="2949264"/>
                      <a:ext cx="2197289" cy="956807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Thibault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3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Lejaille</a:t>
                      </a:r>
                    </a:p>
                  </p:txBody>
                </p:sp>
                <p:sp>
                  <p:nvSpPr>
                    <p:cNvPr id="388" name="Shape 388"/>
                    <p:cNvSpPr/>
                    <p:nvPr/>
                  </p:nvSpPr>
                  <p:spPr>
                    <a:xfrm>
                      <a:off x="251280" y="4783985"/>
                      <a:ext cx="1237218" cy="1030047"/>
                    </a:xfrm>
                    <a:prstGeom prst="rect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Amine Aouini</a:t>
                      </a:r>
                    </a:p>
                  </p:txBody>
                </p:sp>
                <p:sp>
                  <p:nvSpPr>
                    <p:cNvPr id="389" name="Shape 389"/>
                    <p:cNvSpPr/>
                    <p:nvPr/>
                  </p:nvSpPr>
                  <p:spPr>
                    <a:xfrm>
                      <a:off x="1738175" y="4783985"/>
                      <a:ext cx="1405719" cy="1030047"/>
                    </a:xfrm>
                    <a:prstGeom prst="rect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Marie Duchateau</a:t>
                      </a:r>
                    </a:p>
                  </p:txBody>
                </p:sp>
                <p:sp>
                  <p:nvSpPr>
                    <p:cNvPr id="390" name="Shape 390"/>
                    <p:cNvSpPr/>
                    <p:nvPr/>
                  </p:nvSpPr>
                  <p:spPr>
                    <a:xfrm>
                      <a:off x="3388230" y="4783983"/>
                      <a:ext cx="1144160" cy="1030047"/>
                    </a:xfrm>
                    <a:prstGeom prst="rect">
                      <a:avLst/>
                    </a:prstGeom>
                    <a:solidFill>
                      <a:srgbClr val="66CCFF"/>
                    </a:solidFill>
                    <a:ln cap="flat" cmpd="sng" w="28575">
                      <a:solidFill>
                        <a:srgbClr val="509CC9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Bassirou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Kasse</a:t>
                      </a:r>
                    </a:p>
                  </p:txBody>
                </p:sp>
              </p:grpSp>
              <p:sp>
                <p:nvSpPr>
                  <p:cNvPr id="391" name="Shape 391"/>
                  <p:cNvSpPr/>
                  <p:nvPr/>
                </p:nvSpPr>
                <p:spPr>
                  <a:xfrm>
                    <a:off x="6434480" y="4796182"/>
                    <a:ext cx="1357838" cy="1030047"/>
                  </a:xfrm>
                  <a:prstGeom prst="rect">
                    <a:avLst/>
                  </a:prstGeom>
                  <a:solidFill>
                    <a:srgbClr val="66CCFF"/>
                  </a:solidFill>
                  <a:ln cap="flat" cmpd="sng" w="28575">
                    <a:solidFill>
                      <a:srgbClr val="509CC9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Margot Delorme</a:t>
                    </a:r>
                  </a:p>
                </p:txBody>
              </p:sp>
            </p:grpSp>
          </p:grpSp>
          <p:sp>
            <p:nvSpPr>
              <p:cNvPr id="392" name="Shape 392"/>
              <p:cNvSpPr/>
              <p:nvPr/>
            </p:nvSpPr>
            <p:spPr>
              <a:xfrm>
                <a:off x="9690670" y="4797076"/>
                <a:ext cx="1391749" cy="1030047"/>
              </a:xfrm>
              <a:prstGeom prst="rect">
                <a:avLst/>
              </a:prstGeom>
              <a:solidFill>
                <a:srgbClr val="66CCFF"/>
              </a:solidFill>
              <a:ln cap="flat" cmpd="sng" w="28575">
                <a:solidFill>
                  <a:srgbClr val="509CC9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Aïssa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Sene</a:t>
                </a:r>
              </a:p>
            </p:txBody>
          </p:sp>
        </p:grpSp>
        <p:cxnSp>
          <p:nvCxnSpPr>
            <p:cNvPr id="393" name="Shape 393"/>
            <p:cNvCxnSpPr/>
            <p:nvPr/>
          </p:nvCxnSpPr>
          <p:spPr>
            <a:xfrm>
              <a:off x="5732498" y="4240707"/>
              <a:ext cx="0" cy="551642"/>
            </a:xfrm>
            <a:prstGeom prst="straightConnector1">
              <a:avLst/>
            </a:prstGeom>
            <a:noFill/>
            <a:ln cap="flat" cmpd="sng" w="28575">
              <a:solidFill>
                <a:srgbClr val="509CC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Shape 394"/>
            <p:cNvSpPr/>
            <p:nvPr/>
          </p:nvSpPr>
          <p:spPr>
            <a:xfrm>
              <a:off x="8325597" y="4778360"/>
              <a:ext cx="1336357" cy="1030047"/>
            </a:xfrm>
            <a:prstGeom prst="rect">
              <a:avLst/>
            </a:prstGeom>
            <a:solidFill>
              <a:srgbClr val="66CCFF"/>
            </a:solidFill>
            <a:ln cap="flat" cmpd="sng" w="28575">
              <a:solidFill>
                <a:srgbClr val="509C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Lafont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>
              <a:off x="8913872" y="4214519"/>
              <a:ext cx="0" cy="551642"/>
            </a:xfrm>
            <a:prstGeom prst="straightConnector1">
              <a:avLst/>
            </a:prstGeom>
            <a:noFill/>
            <a:ln cap="flat" cmpd="sng" w="28575">
              <a:solidFill>
                <a:srgbClr val="509CC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314199" y="286600"/>
            <a:ext cx="117384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6CC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Groupe 7 – IHM Conducteur – </a:t>
            </a:r>
            <a:r>
              <a:rPr b="0" baseline="0" i="1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Thibault Lejaille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IHM Conducteur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2" name="Shape 402"/>
          <p:cNvGraphicFramePr/>
          <p:nvPr/>
        </p:nvGraphicFramePr>
        <p:xfrm>
          <a:off x="1097279" y="39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{1365B3D2-C5BE-4137-8F01-3495148ECE27}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C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lang="fr-FR" sz="1800"/>
                        <a:t>Interface WEB pour le conducteur, ergonomique et simple d’utilisation</a:t>
                      </a:r>
                    </a:p>
                    <a:p>
                      <a:pPr indent="-285750" lvl="0" marL="2857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▪"/>
                      </a:pPr>
                      <a:r>
                        <a:rPr lang="fr-FR" sz="1800"/>
                        <a:t>Rapport expliquant la démarche choisie pour ordonnancer la liste des courses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3" name="Shape 403"/>
          <p:cNvGraphicFramePr/>
          <p:nvPr/>
        </p:nvGraphicFramePr>
        <p:xfrm>
          <a:off x="1085904" y="5148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{A1F706DD-B597-43C6-8C80-F9D7E5863CE5}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CFF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❖"/>
                      </a:pPr>
                      <a:r>
                        <a:rPr lang="fr-FR" sz="1800"/>
                        <a:t>Se familiariser avec les langages web (HTML, PHP, CSS+ Responsive design)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Shape 404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{72835418-BD6E-40C5-BBFD-A41319580DB1}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CFF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Construire une interface WEB pour le conducteur qui permet au conducteur de sélectionner une course, de changer de statut, ...</a:t>
                      </a:r>
                    </a:p>
                    <a:p>
                      <a:pPr indent="-285750" lvl="0" marL="2857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Géolocalisation des conducteurs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05" name="Shape 405"/>
          <p:cNvSpPr txBox="1"/>
          <p:nvPr/>
        </p:nvSpPr>
        <p:spPr>
          <a:xfrm>
            <a:off x="314199" y="286600"/>
            <a:ext cx="117384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66CCFF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Groupe 7 – IHM Conducteur – </a:t>
            </a:r>
            <a:r>
              <a:rPr b="0" baseline="0" i="1" lang="fr-FR" sz="4800" u="none" cap="none" strike="noStrike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Thibault Lejaille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736250" y="286600"/>
            <a:ext cx="106755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Groupe 8 – Statistiques – </a:t>
            </a:r>
            <a:r>
              <a:rPr b="0" baseline="0" i="1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Giovanni Zanitti</a:t>
            </a:r>
          </a:p>
        </p:txBody>
      </p:sp>
      <p:grpSp>
        <p:nvGrpSpPr>
          <p:cNvPr id="411" name="Shape 411"/>
          <p:cNvGrpSpPr/>
          <p:nvPr/>
        </p:nvGrpSpPr>
        <p:grpSpPr>
          <a:xfrm>
            <a:off x="1176557" y="2019645"/>
            <a:ext cx="10161836" cy="3858959"/>
            <a:chOff x="1285810" y="2019645"/>
            <a:chExt cx="10161836" cy="3858959"/>
          </a:xfrm>
        </p:grpSpPr>
        <p:grpSp>
          <p:nvGrpSpPr>
            <p:cNvPr id="412" name="Shape 412"/>
            <p:cNvGrpSpPr/>
            <p:nvPr/>
          </p:nvGrpSpPr>
          <p:grpSpPr>
            <a:xfrm>
              <a:off x="1285810" y="2019645"/>
              <a:ext cx="10161836" cy="3858959"/>
              <a:chOff x="225352" y="1967269"/>
              <a:chExt cx="10161836" cy="3858959"/>
            </a:xfrm>
          </p:grpSpPr>
          <p:grpSp>
            <p:nvGrpSpPr>
              <p:cNvPr id="413" name="Shape 413"/>
              <p:cNvGrpSpPr/>
              <p:nvPr/>
            </p:nvGrpSpPr>
            <p:grpSpPr>
              <a:xfrm>
                <a:off x="903354" y="1967269"/>
                <a:ext cx="9483834" cy="3858959"/>
                <a:chOff x="644041" y="1967269"/>
                <a:chExt cx="9483834" cy="3858959"/>
              </a:xfrm>
            </p:grpSpPr>
            <p:grpSp>
              <p:nvGrpSpPr>
                <p:cNvPr id="414" name="Shape 414"/>
                <p:cNvGrpSpPr/>
                <p:nvPr/>
              </p:nvGrpSpPr>
              <p:grpSpPr>
                <a:xfrm>
                  <a:off x="644041" y="1967269"/>
                  <a:ext cx="8810970" cy="3858959"/>
                  <a:chOff x="644041" y="1967269"/>
                  <a:chExt cx="8810970" cy="3858959"/>
                </a:xfrm>
              </p:grpSpPr>
              <p:sp>
                <p:nvSpPr>
                  <p:cNvPr id="415" name="Shape 415"/>
                  <p:cNvSpPr/>
                  <p:nvPr/>
                </p:nvSpPr>
                <p:spPr>
                  <a:xfrm>
                    <a:off x="5198823" y="4783982"/>
                    <a:ext cx="1405719" cy="1030047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 w="28575">
                    <a:solidFill>
                      <a:srgbClr val="DD7E0E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SzPct val="25000"/>
                      <a:buNone/>
                    </a:pPr>
                    <a:r>
                      <a:rPr b="0" baseline="0" i="0" lang="fr-FR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Jonathan Toesca</a:t>
                    </a:r>
                  </a:p>
                </p:txBody>
              </p:sp>
              <p:grpSp>
                <p:nvGrpSpPr>
                  <p:cNvPr id="416" name="Shape 416"/>
                  <p:cNvGrpSpPr/>
                  <p:nvPr/>
                </p:nvGrpSpPr>
                <p:grpSpPr>
                  <a:xfrm>
                    <a:off x="644041" y="1967269"/>
                    <a:ext cx="8810970" cy="3858959"/>
                    <a:chOff x="644041" y="1967269"/>
                    <a:chExt cx="8810970" cy="3858959"/>
                  </a:xfrm>
                </p:grpSpPr>
                <p:grpSp>
                  <p:nvGrpSpPr>
                    <p:cNvPr id="417" name="Shape 417"/>
                    <p:cNvGrpSpPr/>
                    <p:nvPr/>
                  </p:nvGrpSpPr>
                  <p:grpSpPr>
                    <a:xfrm>
                      <a:off x="644041" y="1967269"/>
                      <a:ext cx="8810970" cy="3846762"/>
                      <a:chOff x="644041" y="1967269"/>
                      <a:chExt cx="8810970" cy="3846762"/>
                    </a:xfrm>
                  </p:grpSpPr>
                  <p:grpSp>
                    <p:nvGrpSpPr>
                      <p:cNvPr id="418" name="Shape 418"/>
                      <p:cNvGrpSpPr/>
                      <p:nvPr/>
                    </p:nvGrpSpPr>
                    <p:grpSpPr>
                      <a:xfrm>
                        <a:off x="644041" y="2423810"/>
                        <a:ext cx="8810970" cy="2360175"/>
                        <a:chOff x="644041" y="2217746"/>
                        <a:chExt cx="8810970" cy="2360175"/>
                      </a:xfrm>
                    </p:grpSpPr>
                    <p:cxnSp>
                      <p:nvCxnSpPr>
                        <p:cNvPr id="419" name="Shape 419"/>
                        <p:cNvCxnSpPr/>
                        <p:nvPr/>
                      </p:nvCxnSpPr>
                      <p:spPr>
                        <a:xfrm>
                          <a:off x="644041" y="4049496"/>
                          <a:ext cx="8810970" cy="0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0" name="Shape 420"/>
                        <p:cNvCxnSpPr/>
                        <p:nvPr/>
                      </p:nvCxnSpPr>
                      <p:spPr>
                        <a:xfrm>
                          <a:off x="2285873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1" name="Shape 421"/>
                        <p:cNvCxnSpPr/>
                        <p:nvPr/>
                      </p:nvCxnSpPr>
                      <p:spPr>
                        <a:xfrm>
                          <a:off x="4113098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2" name="Shape 422"/>
                        <p:cNvCxnSpPr/>
                        <p:nvPr/>
                      </p:nvCxnSpPr>
                      <p:spPr>
                        <a:xfrm>
                          <a:off x="7729728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3" name="Shape 423"/>
                        <p:cNvCxnSpPr/>
                        <p:nvPr/>
                      </p:nvCxnSpPr>
                      <p:spPr>
                        <a:xfrm>
                          <a:off x="9450081" y="4026278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4" name="Shape 424"/>
                        <p:cNvCxnSpPr/>
                        <p:nvPr/>
                      </p:nvCxnSpPr>
                      <p:spPr>
                        <a:xfrm>
                          <a:off x="4543444" y="3496532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425" name="Shape 425"/>
                        <p:cNvCxnSpPr/>
                        <p:nvPr/>
                      </p:nvCxnSpPr>
                      <p:spPr>
                        <a:xfrm>
                          <a:off x="4546362" y="2217746"/>
                          <a:ext cx="0" cy="551642"/>
                        </a:xfrm>
                        <a:prstGeom prst="straightConnector1">
                          <a:avLst/>
                        </a:prstGeom>
                        <a:noFill/>
                        <a:ln cap="flat" cmpd="sng" w="28575">
                          <a:solidFill>
                            <a:srgbClr val="DD7E0E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426" name="Shape 426"/>
                      <p:cNvSpPr/>
                      <p:nvPr/>
                    </p:nvSpPr>
                    <p:spPr>
                      <a:xfrm>
                        <a:off x="3454539" y="1967269"/>
                        <a:ext cx="2183641" cy="670088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Rémi Courtey</a:t>
                        </a:r>
                      </a:p>
                    </p:txBody>
                  </p:sp>
                  <p:sp>
                    <p:nvSpPr>
                      <p:cNvPr id="427" name="Shape 427"/>
                      <p:cNvSpPr/>
                      <p:nvPr/>
                    </p:nvSpPr>
                    <p:spPr>
                      <a:xfrm>
                        <a:off x="3454535" y="2975452"/>
                        <a:ext cx="2197289" cy="956807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3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Giovanni Zanitti</a:t>
                        </a:r>
                      </a:p>
                    </p:txBody>
                  </p:sp>
                  <p:sp>
                    <p:nvSpPr>
                      <p:cNvPr id="428" name="Shape 428"/>
                      <p:cNvSpPr/>
                      <p:nvPr/>
                    </p:nvSpPr>
                    <p:spPr>
                      <a:xfrm>
                        <a:off x="1607254" y="4783985"/>
                        <a:ext cx="1405719" cy="103004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Raphaël Pizzo</a:t>
                        </a:r>
                      </a:p>
                    </p:txBody>
                  </p:sp>
                  <p:sp>
                    <p:nvSpPr>
                      <p:cNvPr id="429" name="Shape 429"/>
                      <p:cNvSpPr/>
                      <p:nvPr/>
                    </p:nvSpPr>
                    <p:spPr>
                      <a:xfrm>
                        <a:off x="3288642" y="4783983"/>
                        <a:ext cx="1544582" cy="103004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cap="flat" cmpd="sng" w="28575">
                        <a:solidFill>
                          <a:srgbClr val="DD7E0E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b="0" baseline="0" i="0" lang="fr-FR" sz="2000" u="none" cap="none" strike="noStrike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Mathilde Pujol</a:t>
                        </a:r>
                      </a:p>
                    </p:txBody>
                  </p:sp>
                </p:grpSp>
                <p:sp>
                  <p:nvSpPr>
                    <p:cNvPr id="430" name="Shape 430"/>
                    <p:cNvSpPr/>
                    <p:nvPr/>
                  </p:nvSpPr>
                  <p:spPr>
                    <a:xfrm>
                      <a:off x="6997439" y="4796182"/>
                      <a:ext cx="1405719" cy="1030047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28575">
                      <a:solidFill>
                        <a:srgbClr val="DD7E0E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Amine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baseline="0" i="0" lang="fr-FR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Aoullay</a:t>
                      </a:r>
                    </a:p>
                  </p:txBody>
                </p:sp>
              </p:grpSp>
            </p:grpSp>
            <p:sp>
              <p:nvSpPr>
                <p:cNvPr id="431" name="Shape 431"/>
                <p:cNvSpPr/>
                <p:nvPr/>
              </p:nvSpPr>
              <p:spPr>
                <a:xfrm>
                  <a:off x="8722157" y="4783982"/>
                  <a:ext cx="1405719" cy="1030047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28575">
                  <a:solidFill>
                    <a:srgbClr val="DD7E0E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Marie Mayau</a:t>
                  </a:r>
                </a:p>
              </p:txBody>
            </p:sp>
          </p:grpSp>
          <p:cxnSp>
            <p:nvCxnSpPr>
              <p:cNvPr id="432" name="Shape 432"/>
              <p:cNvCxnSpPr/>
              <p:nvPr/>
            </p:nvCxnSpPr>
            <p:spPr>
              <a:xfrm>
                <a:off x="903970" y="4240707"/>
                <a:ext cx="0" cy="55164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D7E0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3" name="Shape 433"/>
              <p:cNvSpPr/>
              <p:nvPr/>
            </p:nvSpPr>
            <p:spPr>
              <a:xfrm>
                <a:off x="225352" y="4792350"/>
                <a:ext cx="1405719" cy="1030047"/>
              </a:xfrm>
              <a:prstGeom prst="rect">
                <a:avLst/>
              </a:prstGeom>
              <a:solidFill>
                <a:schemeClr val="accent2"/>
              </a:solidFill>
              <a:ln cap="flat" cmpd="sng" w="28575">
                <a:solidFill>
                  <a:srgbClr val="DD7E0E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Alexis Bolivar</a:t>
                </a:r>
              </a:p>
            </p:txBody>
          </p:sp>
        </p:grpSp>
        <p:cxnSp>
          <p:nvCxnSpPr>
            <p:cNvPr id="434" name="Shape 434"/>
            <p:cNvCxnSpPr/>
            <p:nvPr/>
          </p:nvCxnSpPr>
          <p:spPr>
            <a:xfrm>
              <a:off x="7139739" y="4314226"/>
              <a:ext cx="0" cy="551642"/>
            </a:xfrm>
            <a:prstGeom prst="straightConnector1">
              <a:avLst/>
            </a:prstGeom>
            <a:solidFill>
              <a:schemeClr val="accent2"/>
            </a:solidFill>
            <a:ln cap="flat" cmpd="sng" w="28575">
              <a:solidFill>
                <a:srgbClr val="DD7E0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Statistiques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0" name="Shape 440"/>
          <p:cNvGraphicFramePr/>
          <p:nvPr/>
        </p:nvGraphicFramePr>
        <p:xfrm>
          <a:off x="1097279" y="4148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{7E52D1C0-0E1E-4595-94FB-B7BF0D68F3C3}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complet, justifiant les analyses effectuées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Présentation pour l’entreprise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1" name="Shape 441"/>
          <p:cNvGraphicFramePr/>
          <p:nvPr/>
        </p:nvGraphicFramePr>
        <p:xfrm>
          <a:off x="1085904" y="5358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{0B77859E-9E0C-4F24-8BB3-2D3AC9C71D92}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R Shiny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Shape 442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{403FBFF4-7A4F-4C44-BAE9-B51C0E10B347}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Réflexion sur la répartition des taxis dans les stations de Toulouse afin d’optimiser les déplacements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Tester la pertinence de l’attribution des courses proposée par le groupe 6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Statistiques sur les chauffeurs, le temps de trajet, etc. 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Proposition de pistes d’études pour améliorer le fonctionnement de l’entreprise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43" name="Shape 443"/>
          <p:cNvSpPr txBox="1"/>
          <p:nvPr>
            <p:ph type="title"/>
          </p:nvPr>
        </p:nvSpPr>
        <p:spPr>
          <a:xfrm>
            <a:off x="736250" y="286600"/>
            <a:ext cx="106755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Groupe 8 – Statistiques – </a:t>
            </a:r>
            <a:r>
              <a:rPr b="0" baseline="0" i="1" lang="fr-F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Giovanni Zanitti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AB000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Groupe 9 – Android– </a:t>
            </a:r>
            <a:r>
              <a:rPr b="0" baseline="0" i="1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Bastien Curieux</a:t>
            </a:r>
          </a:p>
        </p:txBody>
      </p:sp>
      <p:grpSp>
        <p:nvGrpSpPr>
          <p:cNvPr id="449" name="Shape 449"/>
          <p:cNvGrpSpPr/>
          <p:nvPr/>
        </p:nvGrpSpPr>
        <p:grpSpPr>
          <a:xfrm>
            <a:off x="2642762" y="1954175"/>
            <a:ext cx="6403865" cy="3872951"/>
            <a:chOff x="3244997" y="1941081"/>
            <a:chExt cx="5474961" cy="3872951"/>
          </a:xfrm>
        </p:grpSpPr>
        <p:sp>
          <p:nvSpPr>
            <p:cNvPr id="450" name="Shape 450"/>
            <p:cNvSpPr/>
            <p:nvPr/>
          </p:nvSpPr>
          <p:spPr>
            <a:xfrm>
              <a:off x="7314239" y="4783982"/>
              <a:ext cx="1405719" cy="1030047"/>
            </a:xfrm>
            <a:prstGeom prst="rect">
              <a:avLst/>
            </a:prstGeom>
            <a:solidFill>
              <a:srgbClr val="AB0000"/>
            </a:solidFill>
            <a:ln cap="flat" cmpd="sng" w="285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Jean-Baptiste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Roubelat</a:t>
              </a:r>
            </a:p>
          </p:txBody>
        </p:sp>
        <p:grpSp>
          <p:nvGrpSpPr>
            <p:cNvPr id="451" name="Shape 451"/>
            <p:cNvGrpSpPr/>
            <p:nvPr/>
          </p:nvGrpSpPr>
          <p:grpSpPr>
            <a:xfrm>
              <a:off x="3244997" y="1941081"/>
              <a:ext cx="4784981" cy="3872951"/>
              <a:chOff x="3244997" y="1941081"/>
              <a:chExt cx="4784981" cy="3872951"/>
            </a:xfrm>
          </p:grpSpPr>
          <p:grpSp>
            <p:nvGrpSpPr>
              <p:cNvPr id="452" name="Shape 452"/>
              <p:cNvGrpSpPr/>
              <p:nvPr/>
            </p:nvGrpSpPr>
            <p:grpSpPr>
              <a:xfrm>
                <a:off x="3953807" y="2397621"/>
                <a:ext cx="4076171" cy="2386364"/>
                <a:chOff x="3953807" y="2191557"/>
                <a:chExt cx="4076171" cy="2386364"/>
              </a:xfrm>
            </p:grpSpPr>
            <p:cxnSp>
              <p:nvCxnSpPr>
                <p:cNvPr id="453" name="Shape 453"/>
                <p:cNvCxnSpPr/>
                <p:nvPr/>
              </p:nvCxnSpPr>
              <p:spPr>
                <a:xfrm>
                  <a:off x="3953807" y="4036403"/>
                  <a:ext cx="40716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4" name="Shape 454"/>
                <p:cNvCxnSpPr/>
                <p:nvPr/>
              </p:nvCxnSpPr>
              <p:spPr>
                <a:xfrm>
                  <a:off x="396454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5" name="Shape 455"/>
                <p:cNvCxnSpPr/>
                <p:nvPr/>
              </p:nvCxnSpPr>
              <p:spPr>
                <a:xfrm>
                  <a:off x="6010142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6" name="Shape 456"/>
                <p:cNvCxnSpPr/>
                <p:nvPr/>
              </p:nvCxnSpPr>
              <p:spPr>
                <a:xfrm>
                  <a:off x="802997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7" name="Shape 457"/>
                <p:cNvCxnSpPr/>
                <p:nvPr/>
              </p:nvCxnSpPr>
              <p:spPr>
                <a:xfrm>
                  <a:off x="6020317" y="3470344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8" name="Shape 458"/>
                <p:cNvCxnSpPr/>
                <p:nvPr/>
              </p:nvCxnSpPr>
              <p:spPr>
                <a:xfrm>
                  <a:off x="6023233" y="2191557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8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59" name="Shape 459"/>
              <p:cNvSpPr/>
              <p:nvPr/>
            </p:nvSpPr>
            <p:spPr>
              <a:xfrm>
                <a:off x="4931412" y="1941081"/>
                <a:ext cx="2183641" cy="670088"/>
              </a:xfrm>
              <a:prstGeom prst="ellipse">
                <a:avLst/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Estelle Delpech</a:t>
                </a: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4917764" y="2949264"/>
                <a:ext cx="2197289" cy="956807"/>
              </a:xfrm>
              <a:prstGeom prst="roundRect">
                <a:avLst>
                  <a:gd fmla="val 16667" name="adj"/>
                </a:avLst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Bastien Curieux</a:t>
                </a:r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3244997" y="4783985"/>
                <a:ext cx="1405719" cy="1030047"/>
              </a:xfrm>
              <a:prstGeom prst="rect">
                <a:avLst/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Yoan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Laurent</a:t>
                </a: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5324553" y="4783983"/>
                <a:ext cx="1405719" cy="1030047"/>
              </a:xfrm>
              <a:prstGeom prst="rect">
                <a:avLst/>
              </a:prstGeom>
              <a:solidFill>
                <a:srgbClr val="AB0000"/>
              </a:solidFill>
              <a:ln cap="flat" cmpd="sng" w="28575">
                <a:solidFill>
                  <a:srgbClr val="8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Insa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Schaube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097279" y="286603"/>
            <a:ext cx="10298601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AB000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Groupe 9 – Android– </a:t>
            </a:r>
            <a:r>
              <a:rPr b="0" baseline="0" i="1" lang="fr-FR" sz="4800" u="none" cap="none" strike="noStrike">
                <a:solidFill>
                  <a:srgbClr val="AB0000"/>
                </a:solidFill>
                <a:latin typeface="Calibri"/>
                <a:ea typeface="Calibri"/>
                <a:cs typeface="Calibri"/>
                <a:sym typeface="Calibri"/>
              </a:rPr>
              <a:t>Bastien Curieux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1149648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Technologie Android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9" name="Shape 469"/>
          <p:cNvGraphicFramePr/>
          <p:nvPr/>
        </p:nvGraphicFramePr>
        <p:xfrm>
          <a:off x="1097279" y="3422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{FD07CD7A-EC43-4937-B98A-274C9BFED885}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B0000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 Android fonctionnelle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Documentation liée, justifiant les choix et expliquant le fonctionnement de l’application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Shape 470"/>
          <p:cNvGraphicFramePr/>
          <p:nvPr/>
        </p:nvGraphicFramePr>
        <p:xfrm>
          <a:off x="1085904" y="4670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{78CBA492-4733-4649-B46E-17CC5A12AF7D}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B0000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familiariser avec les technologies Android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Travailler avec le groupe 7 pour mettre en place les besoins de l’application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Shape 471"/>
          <p:cNvGraphicFramePr/>
          <p:nvPr/>
        </p:nvGraphicFramePr>
        <p:xfrm>
          <a:off x="1092575" y="237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{76AA5DCA-CA6A-4F1E-84E8-2AFEF9008929}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B0000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Création d’une application Android pour le conducteur (en partenariat avec le groupe 7)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510591" y="286603"/>
            <a:ext cx="11350833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DFCE04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Groupe 10 – Communication, Juridique – </a:t>
            </a:r>
            <a:r>
              <a:rPr b="0" baseline="0" i="1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Julie de Nascimento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2642762" y="1954175"/>
            <a:ext cx="6403865" cy="3872951"/>
            <a:chOff x="3244997" y="1941081"/>
            <a:chExt cx="5474961" cy="3872951"/>
          </a:xfrm>
        </p:grpSpPr>
        <p:sp>
          <p:nvSpPr>
            <p:cNvPr id="478" name="Shape 478"/>
            <p:cNvSpPr/>
            <p:nvPr/>
          </p:nvSpPr>
          <p:spPr>
            <a:xfrm>
              <a:off x="7314239" y="4783982"/>
              <a:ext cx="1405719" cy="1030047"/>
            </a:xfrm>
            <a:prstGeom prst="rect">
              <a:avLst/>
            </a:prstGeom>
            <a:solidFill>
              <a:srgbClr val="DFCE04"/>
            </a:solidFill>
            <a:ln cap="flat" cmpd="sng" w="28575">
              <a:solidFill>
                <a:srgbClr val="B7921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Marine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Segnere-Yter</a:t>
              </a:r>
            </a:p>
          </p:txBody>
        </p:sp>
        <p:grpSp>
          <p:nvGrpSpPr>
            <p:cNvPr id="479" name="Shape 479"/>
            <p:cNvGrpSpPr/>
            <p:nvPr/>
          </p:nvGrpSpPr>
          <p:grpSpPr>
            <a:xfrm>
              <a:off x="3244997" y="1941081"/>
              <a:ext cx="4784981" cy="3872951"/>
              <a:chOff x="3244997" y="1941081"/>
              <a:chExt cx="4784981" cy="3872951"/>
            </a:xfrm>
          </p:grpSpPr>
          <p:grpSp>
            <p:nvGrpSpPr>
              <p:cNvPr id="480" name="Shape 480"/>
              <p:cNvGrpSpPr/>
              <p:nvPr/>
            </p:nvGrpSpPr>
            <p:grpSpPr>
              <a:xfrm>
                <a:off x="3953807" y="2397621"/>
                <a:ext cx="4076171" cy="2386364"/>
                <a:chOff x="3953807" y="2191557"/>
                <a:chExt cx="4076171" cy="2386364"/>
              </a:xfrm>
            </p:grpSpPr>
            <p:cxnSp>
              <p:nvCxnSpPr>
                <p:cNvPr id="481" name="Shape 481"/>
                <p:cNvCxnSpPr/>
                <p:nvPr/>
              </p:nvCxnSpPr>
              <p:spPr>
                <a:xfrm>
                  <a:off x="3953807" y="4036403"/>
                  <a:ext cx="4071636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2" name="Shape 482"/>
                <p:cNvCxnSpPr/>
                <p:nvPr/>
              </p:nvCxnSpPr>
              <p:spPr>
                <a:xfrm>
                  <a:off x="396454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3" name="Shape 483"/>
                <p:cNvCxnSpPr/>
                <p:nvPr/>
              </p:nvCxnSpPr>
              <p:spPr>
                <a:xfrm>
                  <a:off x="6010142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Shape 484"/>
                <p:cNvCxnSpPr/>
                <p:nvPr/>
              </p:nvCxnSpPr>
              <p:spPr>
                <a:xfrm>
                  <a:off x="8029978" y="4026278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Shape 485"/>
                <p:cNvCxnSpPr/>
                <p:nvPr/>
              </p:nvCxnSpPr>
              <p:spPr>
                <a:xfrm>
                  <a:off x="6020317" y="3470344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6" name="Shape 486"/>
                <p:cNvCxnSpPr/>
                <p:nvPr/>
              </p:nvCxnSpPr>
              <p:spPr>
                <a:xfrm>
                  <a:off x="6023233" y="2191557"/>
                  <a:ext cx="0" cy="55164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B7921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87" name="Shape 487"/>
              <p:cNvSpPr/>
              <p:nvPr/>
            </p:nvSpPr>
            <p:spPr>
              <a:xfrm>
                <a:off x="4931412" y="1941081"/>
                <a:ext cx="2183641" cy="670088"/>
              </a:xfrm>
              <a:prstGeom prst="ellipse">
                <a:avLst/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Estelle Delpech</a:t>
                </a: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4917764" y="2949264"/>
                <a:ext cx="2197289" cy="956807"/>
              </a:xfrm>
              <a:prstGeom prst="roundRect">
                <a:avLst>
                  <a:gd fmla="val 16667" name="adj"/>
                </a:avLst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3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Julie De Nascimento</a:t>
                </a: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3244997" y="4783985"/>
                <a:ext cx="1405719" cy="1030047"/>
              </a:xfrm>
              <a:prstGeom prst="rect">
                <a:avLst/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Alexis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Conan</a:t>
                </a: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5324553" y="4783983"/>
                <a:ext cx="1405719" cy="1030047"/>
              </a:xfrm>
              <a:prstGeom prst="rect">
                <a:avLst/>
              </a:prstGeom>
              <a:solidFill>
                <a:srgbClr val="DFCE04"/>
              </a:solidFill>
              <a:ln cap="flat" cmpd="sng" w="28575">
                <a:solidFill>
                  <a:srgbClr val="B7921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Nicolas Paillier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Communication, Juridique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6" name="Shape 496"/>
          <p:cNvGraphicFramePr/>
          <p:nvPr/>
        </p:nvGraphicFramePr>
        <p:xfrm>
          <a:off x="1083623" y="3913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{2E4532B6-9DB5-4E87-B7D3-D5183B1C9BCE}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LIVRABLES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CE0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décrivant les idées d’extensions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Différents supports de communication (documentation)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▪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Rapport sur l’aspect juridique du projet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7" name="Shape 497"/>
          <p:cNvGraphicFramePr/>
          <p:nvPr/>
        </p:nvGraphicFramePr>
        <p:xfrm>
          <a:off x="1072248" y="5353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{20CAD400-E2C0-4D67-8B11-5F9BC9E1C390}</a:tableStyleId>
              </a:tblPr>
              <a:tblGrid>
                <a:gridCol w="10223700"/>
              </a:tblGrid>
              <a:tr h="32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TRAVAIL PREPARATOIRE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CE04"/>
                    </a:solidFill>
                  </a:tcPr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Noto Sans Symbols"/>
                        <a:buChar char="❖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Réfléchir à des idées innovantes sur le projet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8" name="Shape 498"/>
          <p:cNvGraphicFramePr/>
          <p:nvPr/>
        </p:nvGraphicFramePr>
        <p:xfrm>
          <a:off x="1065261" y="2226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{16778F04-2824-44EA-8564-F64233D767FD}</a:tableStyleId>
              </a:tblPr>
              <a:tblGrid>
                <a:gridCol w="10223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fr-FR" sz="1800" u="none" cap="none" strike="noStrike"/>
                        <a:t>OBJECTIFS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CE04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aseline="0" lang="fr-FR" sz="1800" u="none" cap="none" strike="noStrike"/>
                        <a:t>Création d’une association pour gérer le projet suite aux deux semaines (maintenance)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Voir les autres applications existantes pour donner de nouvelles perspectives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Mise en place de la documentation du projet (utilisateur, technique, </a:t>
                      </a:r>
                      <a:r>
                        <a:rPr lang="fr-FR" sz="1800"/>
                        <a:t>diaporama</a:t>
                      </a: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présentation)</a:t>
                      </a: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fr-FR" sz="1800"/>
                        <a:t>É</a:t>
                      </a:r>
                      <a:r>
                        <a:rPr b="0" baseline="0" i="0" lang="fr-F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tudier l’aspect juridique du projet (licence, diffusion, plagiat, etc)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99" name="Shape 499"/>
          <p:cNvSpPr txBox="1"/>
          <p:nvPr>
            <p:ph type="title"/>
          </p:nvPr>
        </p:nvSpPr>
        <p:spPr>
          <a:xfrm>
            <a:off x="510591" y="286603"/>
            <a:ext cx="11350833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DFCE04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Groupe 10 – Communication, Juridique – </a:t>
            </a:r>
            <a:r>
              <a:rPr b="0" baseline="0" i="1" lang="fr-FR" sz="4800" u="none" cap="none" strike="noStrike">
                <a:solidFill>
                  <a:srgbClr val="DFCE04"/>
                </a:solidFill>
                <a:latin typeface="Calibri"/>
                <a:ea typeface="Calibri"/>
                <a:cs typeface="Calibri"/>
                <a:sym typeface="Calibri"/>
              </a:rPr>
              <a:t>Julie de Nascimento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baseline="0" i="0" lang="fr-FR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</a:p>
        </p:txBody>
      </p:sp>
      <p:sp>
        <p:nvSpPr>
          <p:cNvPr id="505" name="Shape 505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 SOYEZ MOTIVÉ</a:t>
            </a:r>
            <a:r>
              <a:rPr lang="fr-FR"/>
              <a:t>(</a:t>
            </a:r>
            <a:r>
              <a:rPr b="0" baseline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fr-FR"/>
              <a:t>)S</a:t>
            </a:r>
            <a:r>
              <a:rPr b="0" baseline="0" i="0" lang="fr-FR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!!!!</a:t>
            </a:r>
          </a:p>
        </p:txBody>
      </p:sp>
      <p:sp>
        <p:nvSpPr>
          <p:cNvPr id="506" name="Shape 506"/>
          <p:cNvSpPr/>
          <p:nvPr/>
        </p:nvSpPr>
        <p:spPr>
          <a:xfrm>
            <a:off x="7780301" y="442498"/>
            <a:ext cx="3508800" cy="3061499"/>
          </a:xfrm>
          <a:prstGeom prst="smileyFace">
            <a:avLst>
              <a:gd fmla="val 4653" name="adj"/>
            </a:avLst>
          </a:prstGeom>
          <a:solidFill>
            <a:srgbClr val="DFCE04"/>
          </a:solidFill>
          <a:ln cap="flat" cmpd="sng" w="127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baseline="0" i="0" sz="1800" u="none" cap="none" strike="noStrike">
              <a:solidFill>
                <a:srgbClr val="FFFF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lang="fr-FR"/>
              <a:t>Introduction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Projet inter-années (L3, M1 et M2 SID)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-FR" sz="3000">
                <a:solidFill>
                  <a:schemeClr val="dk2"/>
                </a:solidFill>
              </a:rPr>
              <a:t>	~ 70 étudiant(e)s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Période : du 4 au 17 janvier 2015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Répartition des étudiant(e)s en 10 groupes de travail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fr-FR" sz="3000">
                <a:solidFill>
                  <a:schemeClr val="dk2"/>
                </a:solidFill>
              </a:rPr>
              <a:t>=&gt; Suivant réponses au questionnaire 11/11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lang="fr-FR"/>
              <a:t>Présentation générale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Client : Compagnie de taxis toulousains : CapitoleTaxi</a:t>
            </a:r>
          </a:p>
          <a:p>
            <a:pPr indent="-228600" lvl="2" marL="1371600" rtl="0" algn="just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Deux réunions (à l’UPS et au siège de l’entreprise)</a:t>
            </a:r>
          </a:p>
          <a:p>
            <a:pPr indent="0" lvl="0" marL="0" rtl="0" algn="just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fr-FR" sz="3000">
                <a:solidFill>
                  <a:schemeClr val="dk2"/>
                </a:solidFill>
              </a:rPr>
              <a:t>		=&gt; Collecte des attentes du client</a:t>
            </a:r>
          </a:p>
          <a:p>
            <a:pPr indent="-228600" lvl="0" marL="457200" rtl="0" algn="just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fr-FR" sz="3000">
                <a:solidFill>
                  <a:schemeClr val="dk2"/>
                </a:solidFill>
              </a:rPr>
              <a:t>Projet complet (on part de zéro !)</a:t>
            </a:r>
          </a:p>
          <a:p>
            <a:pPr indent="0" lvl="0" marL="457200" rtl="0" algn="just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fr-FR" sz="3000">
                <a:solidFill>
                  <a:schemeClr val="dk2"/>
                </a:solidFill>
              </a:rPr>
              <a:t>=&gt; de l’établissement du cahier des charges à la réservation effective d’un taxi via une interface web ou via un téléphone mobile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baseline="0" i="0" lang="fr-FR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154940" lvl="0" marL="9144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Créer des applications (pour les clients et l’entreprise) WEB/Android qui permettent à une compagnie de taxis d’augmenter son efficacité et donc sa rentabilité</a:t>
            </a:r>
          </a:p>
          <a:p>
            <a:pPr indent="-1549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Optimiser les trajets des chauffeurs</a:t>
            </a:r>
          </a:p>
          <a:p>
            <a:pPr indent="-1549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Faciliter les réservations pour les clients</a:t>
            </a:r>
          </a:p>
          <a:p>
            <a:pPr indent="-15494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Décharger les opératrices des t</a:t>
            </a:r>
            <a:r>
              <a:rPr lang="fr-FR" sz="3000"/>
              <a:t>â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ches redondantes + t</a:t>
            </a:r>
            <a:r>
              <a:rPr lang="fr-FR" sz="3000"/>
              <a:t>â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ches pouvant </a:t>
            </a:r>
            <a:r>
              <a:rPr lang="fr-FR" sz="3000"/>
              <a:t>être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automa</a:t>
            </a:r>
            <a:r>
              <a:rPr lang="fr-FR" sz="3000"/>
              <a:t>t</a:t>
            </a:r>
            <a:r>
              <a:rPr b="0" baseline="0" i="0" lang="fr-FR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isées.</a:t>
            </a:r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66804" y="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-FR"/>
              <a:t>Organisation et deadlines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273850" y="1579625"/>
            <a:ext cx="10881900" cy="48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fr-FR" sz="2400"/>
              <a:t>Réunions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Réunions intra-groupes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Réunions direction- chefs de groupes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Réunions enseignants encadrants- direction</a:t>
            </a:r>
          </a:p>
          <a:p>
            <a:pPr rtl="0">
              <a:spcBef>
                <a:spcPts val="0"/>
              </a:spcBef>
              <a:buNone/>
            </a:pPr>
            <a:r>
              <a:rPr b="1" lang="fr-FR" sz="2400"/>
              <a:t>Pré requis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Conception de la BD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Python, Postgres, Java, … (avant le démarrage en janvier)</a:t>
            </a:r>
          </a:p>
          <a:p>
            <a:pPr rtl="0">
              <a:spcBef>
                <a:spcPts val="0"/>
              </a:spcBef>
              <a:buNone/>
            </a:pPr>
            <a:r>
              <a:rPr b="1" lang="fr-FR" sz="2400"/>
              <a:t>Présentations</a:t>
            </a:r>
          </a:p>
          <a:p>
            <a:pPr indent="35559" marL="548640" rtl="0">
              <a:spcBef>
                <a:spcPts val="0"/>
              </a:spcBef>
              <a:buNone/>
            </a:pPr>
            <a:r>
              <a:rPr lang="fr-FR" sz="2400"/>
              <a:t>Mi-parcours, présentation des chefs de groupe, présentation générale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7000" y="594350"/>
            <a:ext cx="27248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baseline="0" i="0" lang="fr-F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683000" y="731520"/>
            <a:ext cx="76098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355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1052" r="1350" t="0"/>
          <a:stretch/>
        </p:blipFill>
        <p:spPr>
          <a:xfrm>
            <a:off x="2851866" y="171960"/>
            <a:ext cx="9271893" cy="647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341375" y="2605950"/>
            <a:ext cx="9318900" cy="149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-FR" sz="6000"/>
              <a:t>Description des groupes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99825" y="286600"/>
            <a:ext cx="10757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7153A0"/>
              </a:buClr>
              <a:buSzPct val="25000"/>
              <a:buFont typeface="Calibri"/>
              <a:buNone/>
            </a:pPr>
            <a:r>
              <a:rPr b="0" baseline="0" i="0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Groupe 1 – Intégration – </a:t>
            </a:r>
            <a:r>
              <a:rPr b="0" baseline="0" i="1" lang="fr-FR" sz="4800" u="none" cap="none" strike="noStrike">
                <a:solidFill>
                  <a:srgbClr val="7153A0"/>
                </a:solidFill>
                <a:latin typeface="Calibri"/>
                <a:ea typeface="Calibri"/>
                <a:cs typeface="Calibri"/>
                <a:sym typeface="Calibri"/>
              </a:rPr>
              <a:t>Cassie Chausse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1267608" y="1941081"/>
            <a:ext cx="9469331" cy="3885148"/>
            <a:chOff x="1267608" y="1941081"/>
            <a:chExt cx="9469331" cy="3885148"/>
          </a:xfrm>
        </p:grpSpPr>
        <p:sp>
          <p:nvSpPr>
            <p:cNvPr id="158" name="Shape 158"/>
            <p:cNvSpPr/>
            <p:nvPr/>
          </p:nvSpPr>
          <p:spPr>
            <a:xfrm>
              <a:off x="7314239" y="4783982"/>
              <a:ext cx="1405719" cy="1030047"/>
            </a:xfrm>
            <a:prstGeom prst="rect">
              <a:avLst/>
            </a:prstGeom>
            <a:solidFill>
              <a:schemeClr val="accent5"/>
            </a:solidFill>
            <a:ln cap="flat" cmpd="sng" w="28575">
              <a:solidFill>
                <a:srgbClr val="7153A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baseline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Florence Canal</a:t>
              </a:r>
            </a:p>
          </p:txBody>
        </p:sp>
        <p:grpSp>
          <p:nvGrpSpPr>
            <p:cNvPr id="159" name="Shape 159"/>
            <p:cNvGrpSpPr/>
            <p:nvPr/>
          </p:nvGrpSpPr>
          <p:grpSpPr>
            <a:xfrm>
              <a:off x="1267608" y="1941081"/>
              <a:ext cx="9469331" cy="3885148"/>
              <a:chOff x="1267608" y="1941081"/>
              <a:chExt cx="9469331" cy="3885148"/>
            </a:xfrm>
          </p:grpSpPr>
          <p:grpSp>
            <p:nvGrpSpPr>
              <p:cNvPr id="160" name="Shape 160"/>
              <p:cNvGrpSpPr/>
              <p:nvPr/>
            </p:nvGrpSpPr>
            <p:grpSpPr>
              <a:xfrm>
                <a:off x="1267608" y="1941081"/>
                <a:ext cx="8769328" cy="3872951"/>
                <a:chOff x="1267608" y="1941081"/>
                <a:chExt cx="8769328" cy="3872951"/>
              </a:xfrm>
            </p:grpSpPr>
            <p:grpSp>
              <p:nvGrpSpPr>
                <p:cNvPr id="161" name="Shape 161"/>
                <p:cNvGrpSpPr/>
                <p:nvPr/>
              </p:nvGrpSpPr>
              <p:grpSpPr>
                <a:xfrm>
                  <a:off x="1970468" y="2397621"/>
                  <a:ext cx="8066468" cy="2386364"/>
                  <a:chOff x="1970468" y="2191557"/>
                  <a:chExt cx="8066468" cy="2386364"/>
                </a:xfrm>
              </p:grpSpPr>
              <p:cxnSp>
                <p:nvCxnSpPr>
                  <p:cNvPr id="162" name="Shape 162"/>
                  <p:cNvCxnSpPr/>
                  <p:nvPr/>
                </p:nvCxnSpPr>
                <p:spPr>
                  <a:xfrm>
                    <a:off x="1970468" y="4026282"/>
                    <a:ext cx="8066468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3" name="Shape 163"/>
                  <p:cNvCxnSpPr/>
                  <p:nvPr/>
                </p:nvCxnSpPr>
                <p:spPr>
                  <a:xfrm>
                    <a:off x="1970468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4" name="Shape 164"/>
                  <p:cNvCxnSpPr/>
                  <p:nvPr/>
                </p:nvCxnSpPr>
                <p:spPr>
                  <a:xfrm>
                    <a:off x="3964548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5" name="Shape 165"/>
                  <p:cNvCxnSpPr/>
                  <p:nvPr/>
                </p:nvCxnSpPr>
                <p:spPr>
                  <a:xfrm>
                    <a:off x="6010142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6" name="Shape 166"/>
                  <p:cNvCxnSpPr/>
                  <p:nvPr/>
                </p:nvCxnSpPr>
                <p:spPr>
                  <a:xfrm>
                    <a:off x="8029978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7" name="Shape 167"/>
                  <p:cNvCxnSpPr/>
                  <p:nvPr/>
                </p:nvCxnSpPr>
                <p:spPr>
                  <a:xfrm>
                    <a:off x="10036936" y="4026278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8" name="Shape 168"/>
                  <p:cNvCxnSpPr/>
                  <p:nvPr/>
                </p:nvCxnSpPr>
                <p:spPr>
                  <a:xfrm>
                    <a:off x="6007225" y="3470344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9" name="Shape 169"/>
                  <p:cNvCxnSpPr/>
                  <p:nvPr/>
                </p:nvCxnSpPr>
                <p:spPr>
                  <a:xfrm>
                    <a:off x="6010142" y="2191557"/>
                    <a:ext cx="0" cy="55164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7153A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70" name="Shape 170"/>
                <p:cNvSpPr/>
                <p:nvPr/>
              </p:nvSpPr>
              <p:spPr>
                <a:xfrm>
                  <a:off x="4918321" y="1941081"/>
                  <a:ext cx="2183641" cy="670088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Oriane Siméoni</a:t>
                  </a:r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4904671" y="2949264"/>
                  <a:ext cx="2197289" cy="956807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3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Cassie Chausse</a:t>
                  </a: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1267608" y="4783985"/>
                  <a:ext cx="1405719" cy="1030047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Thomas Bourcier</a:t>
                  </a: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3244997" y="4783985"/>
                  <a:ext cx="1405719" cy="1030047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Romain Robert</a:t>
                  </a:r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5324553" y="4783983"/>
                  <a:ext cx="1405719" cy="1030047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28575">
                  <a:solidFill>
                    <a:srgbClr val="7153A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0" baseline="0" i="0" lang="fr-FR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Célia Nouguier</a:t>
                  </a:r>
                </a:p>
              </p:txBody>
            </p:sp>
          </p:grpSp>
          <p:sp>
            <p:nvSpPr>
              <p:cNvPr id="175" name="Shape 175"/>
              <p:cNvSpPr/>
              <p:nvPr/>
            </p:nvSpPr>
            <p:spPr>
              <a:xfrm>
                <a:off x="9331221" y="4796182"/>
                <a:ext cx="1405719" cy="1030047"/>
              </a:xfrm>
              <a:prstGeom prst="rect">
                <a:avLst/>
              </a:prstGeom>
              <a:solidFill>
                <a:schemeClr val="accent5"/>
              </a:solidFill>
              <a:ln cap="flat" cmpd="sng" w="28575">
                <a:solidFill>
                  <a:srgbClr val="7153A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Sofia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baseline="0" i="0" lang="fr-FR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Peerbux</a:t>
                </a:r>
              </a:p>
            </p:txBody>
          </p:sp>
        </p:grp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Rétrospective">
  <a:themeElements>
    <a:clrScheme name="Papi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