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343009-A5E0-4E21-99E2-115419909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E2ABF8-7356-4E61-B697-F04FC2D2C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A1507B-B986-4D5B-94A5-335E0387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E715-2F19-4379-B694-1B9FE7B92DA2}" type="datetimeFigureOut">
              <a:rPr lang="fr-FR" smtClean="0"/>
              <a:t>07/03/2021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88FF7C-EA22-49EF-8CAD-A552295EC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0FD341-9268-45FE-8390-74DF5E0E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8BFD-B7F1-4E5A-BC89-B43D0D1A83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11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FDBAEE-7872-4C9B-9A3A-86BA1E594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2DAF876-0625-4558-AFAD-A5391EDB1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82FD93-B956-459D-ADE3-B711926D5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E715-2F19-4379-B694-1B9FE7B92DA2}" type="datetimeFigureOut">
              <a:rPr lang="fr-FR" smtClean="0"/>
              <a:t>07/03/2021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C83E2E-553C-494A-8B56-77E7AA1F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43D61A-0632-4737-B630-1E831630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8BFD-B7F1-4E5A-BC89-B43D0D1A83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94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256866A-5F65-4B08-ADC8-74887E63C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685B309-F09E-47B6-B394-9279889E8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8E11FB-EC8B-4E09-AF1F-0E15A6B9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E715-2F19-4379-B694-1B9FE7B92DA2}" type="datetimeFigureOut">
              <a:rPr lang="fr-FR" smtClean="0"/>
              <a:t>07/03/2021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6E4639-3D74-4AA6-A0F8-6AD08ECB1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584F1C-CBF4-4027-9926-6D109DE5E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8BFD-B7F1-4E5A-BC89-B43D0D1A83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23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477C47-1E06-4FAB-A96A-201A847FF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768112-2723-4E49-8D43-127AFA123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61572E-78DA-406B-A47E-0031595CD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E715-2F19-4379-B694-1B9FE7B92DA2}" type="datetimeFigureOut">
              <a:rPr lang="fr-FR" smtClean="0"/>
              <a:t>07/03/2021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DAEDE8-68BB-454F-8187-6ADB8106A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2BF416-EC6B-430D-BCE1-EF2425E4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8BFD-B7F1-4E5A-BC89-B43D0D1A83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34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9F0579-ED04-4DDD-920A-5FA1D9A21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37ABC7-C7ED-422B-9084-67E1E4B00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B93FBC-9E81-4556-B742-3C45FFDCB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E715-2F19-4379-B694-1B9FE7B92DA2}" type="datetimeFigureOut">
              <a:rPr lang="fr-FR" smtClean="0"/>
              <a:t>07/03/2021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47AEEB-40C8-4F83-93D2-7F060C106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E0135C-3475-4BAB-95B2-21DD6DFA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8BFD-B7F1-4E5A-BC89-B43D0D1A83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683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97ACF-5810-45CB-A50E-52282D097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261E13-DFCA-401F-9F70-F28923EF9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CA212D7-5457-42C3-91A2-99D8AC7A4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6EE570-D7BF-472C-93D3-0728C9F2D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E715-2F19-4379-B694-1B9FE7B92DA2}" type="datetimeFigureOut">
              <a:rPr lang="fr-FR" smtClean="0"/>
              <a:t>07/03/2021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C3056F-018A-428F-9F5D-9D7D95F1F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5E7651-CD4C-4372-9136-23EE9E1CC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8BFD-B7F1-4E5A-BC89-B43D0D1A83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93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DAB69C-72C2-4C7D-BBEA-45B42BB7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B9C56F-8C5E-4F60-898F-CE0CA3EFB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795AC2C-655E-4E7A-96D2-15E428397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2760A3E-F1C7-4037-9655-060CAFCBE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BF3726-D00E-4910-8862-427A0F845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59C8B5C-E046-4789-A310-37E13E334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E715-2F19-4379-B694-1B9FE7B92DA2}" type="datetimeFigureOut">
              <a:rPr lang="fr-FR" smtClean="0"/>
              <a:t>07/03/2021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2BAA110-9D9E-454B-BB85-1EC39286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8160CA5-FF22-4147-8588-A51AA9FF3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8BFD-B7F1-4E5A-BC89-B43D0D1A83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050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F59629-53D9-438C-B470-DE8E3B232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B7ED0E1-7E7F-438E-94DE-F1455615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E715-2F19-4379-B694-1B9FE7B92DA2}" type="datetimeFigureOut">
              <a:rPr lang="fr-FR" smtClean="0"/>
              <a:t>07/03/2021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93C6B8A-A689-46E6-8293-0126C3655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7A027C7-3CD3-4B03-9E6C-B359807D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8BFD-B7F1-4E5A-BC89-B43D0D1A83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141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5A7A4E9-7114-46D3-8E1E-456FAC596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E715-2F19-4379-B694-1B9FE7B92DA2}" type="datetimeFigureOut">
              <a:rPr lang="fr-FR" smtClean="0"/>
              <a:t>07/03/2021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7895ACF-6901-4144-94E0-2E6361DBF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7D5950-B123-45EB-9A0A-3BD5772D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8BFD-B7F1-4E5A-BC89-B43D0D1A83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5282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5DCB6C-6917-42E6-A4B2-E4A4B6546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9FFBA-9028-4D28-891B-56A3BA117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8775BD-89D4-44C8-BEB7-94238BD8B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2C6C376-9A74-490B-8963-ECB444EF2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E715-2F19-4379-B694-1B9FE7B92DA2}" type="datetimeFigureOut">
              <a:rPr lang="fr-FR" smtClean="0"/>
              <a:t>07/03/2021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5906D8-33AA-4E43-9C52-E2C3ECE9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A8CB17-50B9-4AB6-8314-B4435324F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8BFD-B7F1-4E5A-BC89-B43D0D1A83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2483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33C586-1721-4C9C-AC7C-009AFF1A5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D5A8B4A-0634-49A8-961E-CF11E1600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92A49A-E480-4425-9F83-1831CB361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9EDBFE-B3F5-48DA-835D-EDB3FF2EC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E715-2F19-4379-B694-1B9FE7B92DA2}" type="datetimeFigureOut">
              <a:rPr lang="fr-FR" smtClean="0"/>
              <a:t>07/03/2021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E77EDE7-E3D8-4AF0-BACE-16001FE6E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7DA394-938E-4E29-86AC-A7726D5D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8BFD-B7F1-4E5A-BC89-B43D0D1A83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163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3040891-1CD4-46F6-B12B-9CEF163F4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CA28AF-D453-45E8-953E-F83FB2338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F7A091-B960-4CE9-876C-C28650079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8E715-2F19-4379-B694-1B9FE7B92DA2}" type="datetimeFigureOut">
              <a:rPr lang="fr-FR" smtClean="0"/>
              <a:t>07/03/2021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4E217A-8C2A-4A43-B07C-3150BF94F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4486F4-D3B4-4CAC-B5BE-2792347F2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48BFD-B7F1-4E5A-BC89-B43D0D1A83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346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C43D11F-BFB0-4B73-B492-EAF8AF57B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fr-FR" dirty="0"/>
              <a:t>Pourquoi choisir XAMARIN ?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19BEA3-487A-451B-9C14-7BFDAD497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fr-FR"/>
              <a:t>Comparaison avec Flutter et ReactNative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7CBAA27-BC96-49EC-9633-24A34F066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720" y="2129307"/>
            <a:ext cx="3136899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23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4973A8-7198-4215-874C-6718F194A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L’histoire des apps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C2ADA2-C3B6-45B5-BEB1-06D1DEBDE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474795"/>
            <a:ext cx="10515600" cy="384915"/>
          </a:xfrm>
        </p:spPr>
        <p:txBody>
          <a:bodyPr>
            <a:normAutofit lnSpcReduction="10000"/>
          </a:bodyPr>
          <a:lstStyle/>
          <a:p>
            <a:r>
              <a:rPr lang="fr-FR" sz="2400" dirty="0"/>
              <a:t>Avant 2007 : Nokia, </a:t>
            </a:r>
            <a:r>
              <a:rPr lang="fr-FR" sz="2400" dirty="0" err="1"/>
              <a:t>Blackberry</a:t>
            </a:r>
            <a:r>
              <a:rPr lang="fr-FR" sz="2400" dirty="0"/>
              <a:t>, </a:t>
            </a:r>
            <a:r>
              <a:rPr lang="fr-FR" sz="2400" dirty="0" err="1"/>
              <a:t>SonyEricsson</a:t>
            </a:r>
            <a:r>
              <a:rPr lang="fr-FR" sz="2400" dirty="0"/>
              <a:t>, Motorola </a:t>
            </a:r>
            <a:r>
              <a:rPr lang="fr-FR" sz="2400" strike="sngStrike" dirty="0"/>
              <a:t>Apps</a:t>
            </a:r>
          </a:p>
          <a:p>
            <a:endParaRPr lang="fr-FR" sz="240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8FA3FDB-076C-41A1-805C-D3ACCD00893E}"/>
              </a:ext>
            </a:extLst>
          </p:cNvPr>
          <p:cNvSpPr txBox="1">
            <a:spLocks/>
          </p:cNvSpPr>
          <p:nvPr/>
        </p:nvSpPr>
        <p:spPr>
          <a:xfrm>
            <a:off x="266700" y="2641985"/>
            <a:ext cx="10515600" cy="3849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2007 : Apple lance l’iPhone</a:t>
            </a:r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1E836A8-7704-49DC-B3F6-E94A4A9A79A3}"/>
              </a:ext>
            </a:extLst>
          </p:cNvPr>
          <p:cNvSpPr txBox="1">
            <a:spLocks/>
          </p:cNvSpPr>
          <p:nvPr/>
        </p:nvSpPr>
        <p:spPr>
          <a:xfrm>
            <a:off x="266700" y="3749860"/>
            <a:ext cx="10515600" cy="3849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100" dirty="0"/>
              <a:t>2008 : </a:t>
            </a:r>
            <a:r>
              <a:rPr lang="en-US" sz="3100" dirty="0"/>
              <a:t>Apple lance </a:t>
            </a:r>
            <a:r>
              <a:rPr lang="en-US" sz="3100" dirty="0" err="1"/>
              <a:t>l’AppStore</a:t>
            </a:r>
            <a:r>
              <a:rPr lang="en-US" sz="3100" dirty="0"/>
              <a:t> </a:t>
            </a:r>
            <a:r>
              <a:rPr lang="en-US" sz="2300" dirty="0"/>
              <a:t>avec un kit de </a:t>
            </a:r>
            <a:r>
              <a:rPr lang="en-US" sz="2300" dirty="0" err="1"/>
              <a:t>développement</a:t>
            </a:r>
            <a:r>
              <a:rPr lang="en-US" sz="2300" dirty="0"/>
              <a:t> iOS (</a:t>
            </a:r>
            <a:r>
              <a:rPr lang="en-US" sz="2300" dirty="0" err="1"/>
              <a:t>Xcode</a:t>
            </a:r>
            <a:r>
              <a:rPr lang="en-US" sz="2300" dirty="0"/>
              <a:t>, Objective-C, swift)</a:t>
            </a:r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71E1E71-4D63-44F5-B4FA-4032DBD2F2AA}"/>
              </a:ext>
            </a:extLst>
          </p:cNvPr>
          <p:cNvSpPr txBox="1">
            <a:spLocks/>
          </p:cNvSpPr>
          <p:nvPr/>
        </p:nvSpPr>
        <p:spPr>
          <a:xfrm>
            <a:off x="266700" y="5050192"/>
            <a:ext cx="10515600" cy="863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2008 : Google lance Android et android market </a:t>
            </a:r>
            <a:r>
              <a:rPr lang="en-US" sz="1800" dirty="0"/>
              <a:t>avec le kit de </a:t>
            </a:r>
            <a:r>
              <a:rPr lang="en-US" sz="1800" dirty="0" err="1"/>
              <a:t>développement</a:t>
            </a:r>
            <a:r>
              <a:rPr lang="en-US" sz="1800" dirty="0"/>
              <a:t> Android (Android studio, Java, Kotlin)</a:t>
            </a:r>
          </a:p>
          <a:p>
            <a:pPr marL="0" indent="0">
              <a:buNone/>
            </a:pPr>
            <a:endParaRPr lang="fr-FR" sz="2400" dirty="0"/>
          </a:p>
        </p:txBody>
      </p:sp>
      <p:pic>
        <p:nvPicPr>
          <p:cNvPr id="3074" name="Picture 2" descr="Nokia 3310 - Achat téléphone portable pas cher, avis et meilleur prix -  Cdiscount">
            <a:extLst>
              <a:ext uri="{FF2B5EF4-FFF2-40B4-BE49-F238E27FC236}">
                <a16:creationId xmlns:a16="http://schemas.microsoft.com/office/drawing/2014/main" id="{F5B981EC-C842-45DE-A6AB-7DF1667A6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75" y="928417"/>
            <a:ext cx="1477669" cy="147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phone 3gs 32go - Noir - Version Debloquee">
            <a:extLst>
              <a:ext uri="{FF2B5EF4-FFF2-40B4-BE49-F238E27FC236}">
                <a16:creationId xmlns:a16="http://schemas.microsoft.com/office/drawing/2014/main" id="{11715862-510D-4688-A71D-0E84A946E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0" y="1794563"/>
            <a:ext cx="193357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تحميل شعار متجر آب ستور فيكتور app store تنزيل لوغو متجر التطبيقات آب ستور  download app store icon svg eps png psd a… | App store icon, Iphone app  design, App store">
            <a:extLst>
              <a:ext uri="{FF2B5EF4-FFF2-40B4-BE49-F238E27FC236}">
                <a16:creationId xmlns:a16="http://schemas.microsoft.com/office/drawing/2014/main" id="{673C23A2-4D95-48B1-9374-C9A3589FB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802" y="4180664"/>
            <a:ext cx="86677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Android, market icon - Free download on Iconfinder">
            <a:extLst>
              <a:ext uri="{FF2B5EF4-FFF2-40B4-BE49-F238E27FC236}">
                <a16:creationId xmlns:a16="http://schemas.microsoft.com/office/drawing/2014/main" id="{AD85AB0F-38E4-436F-A781-2711E7622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458" y="5575175"/>
            <a:ext cx="917700" cy="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App Icon - Icons and Images - macOS - Human Interface Guidelines - Apple  Developer">
            <a:extLst>
              <a:ext uri="{FF2B5EF4-FFF2-40B4-BE49-F238E27FC236}">
                <a16:creationId xmlns:a16="http://schemas.microsoft.com/office/drawing/2014/main" id="{B5C2B4DE-0BF8-4557-9636-8C115AFFB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546" y="4065973"/>
            <a:ext cx="107632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Learn Objective-C - Best Objective-C Tutorials | Hackr.io">
            <a:extLst>
              <a:ext uri="{FF2B5EF4-FFF2-40B4-BE49-F238E27FC236}">
                <a16:creationId xmlns:a16="http://schemas.microsoft.com/office/drawing/2014/main" id="{0CC6C928-61A3-408B-A3CE-8998E47BB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85" y="4158077"/>
            <a:ext cx="892115" cy="89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Apple, code, logo, swift icon - Free download on Iconfinder">
            <a:extLst>
              <a:ext uri="{FF2B5EF4-FFF2-40B4-BE49-F238E27FC236}">
                <a16:creationId xmlns:a16="http://schemas.microsoft.com/office/drawing/2014/main" id="{E66796A2-9FB2-44F6-9AED-AD02B4DD0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2231" y="4134945"/>
            <a:ext cx="892115" cy="89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>
            <a:extLst>
              <a:ext uri="{FF2B5EF4-FFF2-40B4-BE49-F238E27FC236}">
                <a16:creationId xmlns:a16="http://schemas.microsoft.com/office/drawing/2014/main" id="{A7E39A88-F45C-46D0-92A8-FC9CAD92D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546" y="5496250"/>
            <a:ext cx="107632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Java - Free logo icons">
            <a:extLst>
              <a:ext uri="{FF2B5EF4-FFF2-40B4-BE49-F238E27FC236}">
                <a16:creationId xmlns:a16="http://schemas.microsoft.com/office/drawing/2014/main" id="{19BF664D-555D-4D86-923B-3A8E8ABD7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465" y="5565975"/>
            <a:ext cx="917700" cy="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Kotlin-icon | Brands KA - KZ">
            <a:extLst>
              <a:ext uri="{FF2B5EF4-FFF2-40B4-BE49-F238E27FC236}">
                <a16:creationId xmlns:a16="http://schemas.microsoft.com/office/drawing/2014/main" id="{0178D733-77C1-4D79-A1F9-68C466A2F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181" y="5575671"/>
            <a:ext cx="996903" cy="99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50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6FB25D-CF4A-41E2-948C-60AC23F26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Natif</a:t>
            </a:r>
            <a:r>
              <a:rPr lang="en-US" dirty="0"/>
              <a:t> VS Cross-Platform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C8C5AB-B10B-45A8-A09E-877A94815448}"/>
              </a:ext>
            </a:extLst>
          </p:cNvPr>
          <p:cNvSpPr/>
          <p:nvPr/>
        </p:nvSpPr>
        <p:spPr>
          <a:xfrm>
            <a:off x="2541864" y="2038525"/>
            <a:ext cx="7969542" cy="16022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Framework + Langage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094CF0-5DF3-4A96-82A4-1B9264885ED4}"/>
              </a:ext>
            </a:extLst>
          </p:cNvPr>
          <p:cNvSpPr/>
          <p:nvPr/>
        </p:nvSpPr>
        <p:spPr>
          <a:xfrm>
            <a:off x="2551161" y="4226397"/>
            <a:ext cx="3893119" cy="988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Framework iOS</a:t>
            </a:r>
          </a:p>
          <a:p>
            <a:pPr algn="ctr"/>
            <a:r>
              <a:rPr lang="fr-FR" dirty="0"/>
              <a:t>+ Objective C / Swift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4D0252-C531-4E21-B62A-EC852D54881D}"/>
              </a:ext>
            </a:extLst>
          </p:cNvPr>
          <p:cNvSpPr/>
          <p:nvPr/>
        </p:nvSpPr>
        <p:spPr>
          <a:xfrm>
            <a:off x="6627584" y="4219453"/>
            <a:ext cx="3893119" cy="988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Framework Android</a:t>
            </a:r>
          </a:p>
          <a:p>
            <a:pPr algn="ctr"/>
            <a:r>
              <a:rPr lang="fr-FR" dirty="0"/>
              <a:t>+ Java / </a:t>
            </a:r>
            <a:r>
              <a:rPr lang="fr-FR" dirty="0" err="1"/>
              <a:t>Kotlin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6FE8FEA-1087-4E92-A301-66ECD6E8E4F1}"/>
              </a:ext>
            </a:extLst>
          </p:cNvPr>
          <p:cNvSpPr txBox="1"/>
          <p:nvPr/>
        </p:nvSpPr>
        <p:spPr>
          <a:xfrm>
            <a:off x="3772073" y="5789552"/>
            <a:ext cx="1451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Application mobile iOS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037E3A6-B91A-46E4-8D89-F04CCB75D0F9}"/>
              </a:ext>
            </a:extLst>
          </p:cNvPr>
          <p:cNvSpPr txBox="1"/>
          <p:nvPr/>
        </p:nvSpPr>
        <p:spPr>
          <a:xfrm>
            <a:off x="7677365" y="5786194"/>
            <a:ext cx="1793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Application mobile Android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EF25129-EC2D-47F9-AB62-1BB48CCDB73D}"/>
              </a:ext>
            </a:extLst>
          </p:cNvPr>
          <p:cNvSpPr txBox="1"/>
          <p:nvPr/>
        </p:nvSpPr>
        <p:spPr>
          <a:xfrm>
            <a:off x="290558" y="2256091"/>
            <a:ext cx="1689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Développement</a:t>
            </a:r>
          </a:p>
          <a:p>
            <a:pPr algn="ctr"/>
            <a:r>
              <a:rPr lang="fr-FR" b="1" dirty="0"/>
              <a:t>Cross-Platform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95EFDF3-3439-41F0-A2B1-CF74DAA190EF}"/>
              </a:ext>
            </a:extLst>
          </p:cNvPr>
          <p:cNvSpPr txBox="1"/>
          <p:nvPr/>
        </p:nvSpPr>
        <p:spPr>
          <a:xfrm>
            <a:off x="287960" y="4123043"/>
            <a:ext cx="1689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Développement</a:t>
            </a:r>
          </a:p>
          <a:p>
            <a:pPr algn="ctr"/>
            <a:r>
              <a:rPr lang="fr-FR" b="1" dirty="0"/>
              <a:t>Natif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CB0182D-FD52-4FFA-A045-392754A0B03E}"/>
              </a:ext>
            </a:extLst>
          </p:cNvPr>
          <p:cNvSpPr txBox="1"/>
          <p:nvPr/>
        </p:nvSpPr>
        <p:spPr>
          <a:xfrm>
            <a:off x="287960" y="2994491"/>
            <a:ext cx="1689468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Partage de code</a:t>
            </a:r>
            <a:endParaRPr lang="fr-FR" sz="1600" b="1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3CF42DF-D47B-4753-8953-B262261DE65D}"/>
              </a:ext>
            </a:extLst>
          </p:cNvPr>
          <p:cNvSpPr txBox="1"/>
          <p:nvPr/>
        </p:nvSpPr>
        <p:spPr>
          <a:xfrm>
            <a:off x="297257" y="4713508"/>
            <a:ext cx="1689468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Performances et fonctionnalités</a:t>
            </a:r>
            <a:endParaRPr lang="fr-FR" sz="16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A408B6-35F7-4BA6-8010-0E3DA8B679A8}"/>
              </a:ext>
            </a:extLst>
          </p:cNvPr>
          <p:cNvSpPr/>
          <p:nvPr/>
        </p:nvSpPr>
        <p:spPr>
          <a:xfrm>
            <a:off x="2539265" y="3312798"/>
            <a:ext cx="7969541" cy="3385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TRADUCTION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4062084-EB46-4CD4-BB4F-F77E869BD487}"/>
              </a:ext>
            </a:extLst>
          </p:cNvPr>
          <p:cNvSpPr txBox="1"/>
          <p:nvPr/>
        </p:nvSpPr>
        <p:spPr>
          <a:xfrm>
            <a:off x="9434087" y="2080957"/>
            <a:ext cx="1034398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CAMERA</a:t>
            </a:r>
            <a:endParaRPr lang="fr-FR" sz="1600" b="1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A006E7E-2236-46E8-B0BD-3A129CAD366C}"/>
              </a:ext>
            </a:extLst>
          </p:cNvPr>
          <p:cNvSpPr txBox="1"/>
          <p:nvPr/>
        </p:nvSpPr>
        <p:spPr>
          <a:xfrm>
            <a:off x="9434087" y="2502553"/>
            <a:ext cx="1034398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MAPS</a:t>
            </a:r>
            <a:endParaRPr lang="fr-FR" sz="1600" b="1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9F07513-5263-460B-9973-81B18CCE7D53}"/>
              </a:ext>
            </a:extLst>
          </p:cNvPr>
          <p:cNvSpPr txBox="1"/>
          <p:nvPr/>
        </p:nvSpPr>
        <p:spPr>
          <a:xfrm>
            <a:off x="9434087" y="2930158"/>
            <a:ext cx="1034398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VR</a:t>
            </a:r>
            <a:endParaRPr lang="fr-FR" sz="1600" b="1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ABEC24A-C181-4828-B2AA-97ED3B5A5678}"/>
              </a:ext>
            </a:extLst>
          </p:cNvPr>
          <p:cNvSpPr txBox="1"/>
          <p:nvPr/>
        </p:nvSpPr>
        <p:spPr>
          <a:xfrm>
            <a:off x="8344063" y="2080957"/>
            <a:ext cx="1034398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GPS</a:t>
            </a:r>
            <a:endParaRPr lang="fr-FR" sz="1600" b="1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8E91223-E80E-4E41-AFC5-49DA3E169C56}"/>
              </a:ext>
            </a:extLst>
          </p:cNvPr>
          <p:cNvSpPr txBox="1"/>
          <p:nvPr/>
        </p:nvSpPr>
        <p:spPr>
          <a:xfrm>
            <a:off x="8344063" y="2502553"/>
            <a:ext cx="1034398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VIDEO</a:t>
            </a:r>
            <a:endParaRPr lang="fr-FR" sz="1600" b="1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141D76A-0C01-41F5-B538-5304D2E29E80}"/>
              </a:ext>
            </a:extLst>
          </p:cNvPr>
          <p:cNvSpPr txBox="1"/>
          <p:nvPr/>
        </p:nvSpPr>
        <p:spPr>
          <a:xfrm>
            <a:off x="8344063" y="2930158"/>
            <a:ext cx="1034398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AI</a:t>
            </a:r>
            <a:endParaRPr lang="fr-FR" sz="1600" b="1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8FBC423-4AA1-49C6-A1A9-D55684AE8CFF}"/>
              </a:ext>
            </a:extLst>
          </p:cNvPr>
          <p:cNvSpPr txBox="1"/>
          <p:nvPr/>
        </p:nvSpPr>
        <p:spPr>
          <a:xfrm>
            <a:off x="10600077" y="2240438"/>
            <a:ext cx="1689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Xamarin</a:t>
            </a:r>
            <a:endParaRPr lang="fr-FR" b="1" dirty="0"/>
          </a:p>
          <a:p>
            <a:r>
              <a:rPr lang="fr-FR" dirty="0" err="1"/>
              <a:t>React</a:t>
            </a:r>
            <a:r>
              <a:rPr lang="fr-FR" dirty="0"/>
              <a:t> Native</a:t>
            </a:r>
          </a:p>
          <a:p>
            <a:r>
              <a:rPr lang="fr-FR" dirty="0"/>
              <a:t>Flutter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5A1C6094-8231-49F2-B507-8F574391EBFB}"/>
              </a:ext>
            </a:extLst>
          </p:cNvPr>
          <p:cNvCxnSpPr>
            <a:stCxn id="17" idx="2"/>
            <a:endCxn id="9" idx="0"/>
          </p:cNvCxnSpPr>
          <p:nvPr/>
        </p:nvCxnSpPr>
        <p:spPr>
          <a:xfrm flipH="1">
            <a:off x="4497721" y="3651352"/>
            <a:ext cx="2026315" cy="57504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5CE1EF21-16ED-47A7-A1B9-D30D29B7F4DD}"/>
              </a:ext>
            </a:extLst>
          </p:cNvPr>
          <p:cNvCxnSpPr>
            <a:cxnSpLocks/>
            <a:stCxn id="17" idx="2"/>
            <a:endCxn id="10" idx="0"/>
          </p:cNvCxnSpPr>
          <p:nvPr/>
        </p:nvCxnSpPr>
        <p:spPr>
          <a:xfrm>
            <a:off x="6524036" y="3651352"/>
            <a:ext cx="2050108" cy="56810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E5F77127-6E77-40EB-8FE0-4A185A52E1F1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4497721" y="5214507"/>
            <a:ext cx="0" cy="57504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7BB5DE30-D045-4E18-9E53-324C2E8675D6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flipH="1">
            <a:off x="8574143" y="5207563"/>
            <a:ext cx="1" cy="57863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63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5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2BF500-1FA3-441A-B585-17B8F1272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Frameworks</a:t>
            </a:r>
            <a:r>
              <a:rPr lang="fr-FR" dirty="0"/>
              <a:t> Cross Platform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3EE8FB-7777-4C5C-8E60-17B86CBE8F57}"/>
              </a:ext>
            </a:extLst>
          </p:cNvPr>
          <p:cNvSpPr/>
          <p:nvPr/>
        </p:nvSpPr>
        <p:spPr>
          <a:xfrm>
            <a:off x="1687585" y="2342777"/>
            <a:ext cx="8144313" cy="16716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57E1F2-204F-4CAF-981B-4A5CD731B094}"/>
              </a:ext>
            </a:extLst>
          </p:cNvPr>
          <p:cNvSpPr/>
          <p:nvPr/>
        </p:nvSpPr>
        <p:spPr>
          <a:xfrm>
            <a:off x="4546133" y="2617618"/>
            <a:ext cx="2328178" cy="10842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Flutter + Dart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642CDB-62CC-445D-AEB1-635A338AA441}"/>
              </a:ext>
            </a:extLst>
          </p:cNvPr>
          <p:cNvSpPr/>
          <p:nvPr/>
        </p:nvSpPr>
        <p:spPr>
          <a:xfrm>
            <a:off x="1888573" y="2617619"/>
            <a:ext cx="2328178" cy="10842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ReactNative</a:t>
            </a:r>
            <a:r>
              <a:rPr lang="fr-FR" dirty="0"/>
              <a:t> + JavaScript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551F56-FBB8-41A9-B699-8CB5F5B0815F}"/>
              </a:ext>
            </a:extLst>
          </p:cNvPr>
          <p:cNvSpPr/>
          <p:nvPr/>
        </p:nvSpPr>
        <p:spPr>
          <a:xfrm>
            <a:off x="7203693" y="2617618"/>
            <a:ext cx="2328178" cy="10842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Xamarin + C#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E122AD3-D3AF-4B0A-A5A8-7D4E03B98EE0}"/>
              </a:ext>
            </a:extLst>
          </p:cNvPr>
          <p:cNvSpPr txBox="1"/>
          <p:nvPr/>
        </p:nvSpPr>
        <p:spPr>
          <a:xfrm>
            <a:off x="10032886" y="2617618"/>
            <a:ext cx="1734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Cordova</a:t>
            </a:r>
          </a:p>
          <a:p>
            <a:r>
              <a:rPr lang="fr-FR" dirty="0"/>
              <a:t>Ionic</a:t>
            </a:r>
          </a:p>
          <a:p>
            <a:r>
              <a:rPr lang="fr-FR" dirty="0"/>
              <a:t>Titanium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4E49EDE-7115-4ADD-AB21-62ED10F71DFA}"/>
              </a:ext>
            </a:extLst>
          </p:cNvPr>
          <p:cNvSpPr txBox="1"/>
          <p:nvPr/>
        </p:nvSpPr>
        <p:spPr>
          <a:xfrm>
            <a:off x="3640823" y="4703879"/>
            <a:ext cx="1451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Application mobile iOS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A73F7F4-B5A6-4B12-AC53-328F75B73CA7}"/>
              </a:ext>
            </a:extLst>
          </p:cNvPr>
          <p:cNvSpPr txBox="1"/>
          <p:nvPr/>
        </p:nvSpPr>
        <p:spPr>
          <a:xfrm>
            <a:off x="6427656" y="4703879"/>
            <a:ext cx="1793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Application mobile Android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237D516-4469-4E68-8F27-B4DD426A50A1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366471" y="4014438"/>
            <a:ext cx="1393271" cy="689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35E2288-E4DF-431D-AFC4-81411C649289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59742" y="4014438"/>
            <a:ext cx="1564692" cy="689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02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A79CD5-332A-4F07-9E56-CE4DF7591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Ecosystem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077621-ED83-4139-BAB6-2E26C7218D0F}"/>
              </a:ext>
            </a:extLst>
          </p:cNvPr>
          <p:cNvSpPr/>
          <p:nvPr/>
        </p:nvSpPr>
        <p:spPr>
          <a:xfrm>
            <a:off x="1187770" y="1904301"/>
            <a:ext cx="3221373" cy="43706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React Native / </a:t>
            </a:r>
            <a:r>
              <a:rPr lang="en-US" dirty="0" err="1"/>
              <a:t>Javascript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C022D8-BDCA-495E-9F40-D7CECF4ED5DE}"/>
              </a:ext>
            </a:extLst>
          </p:cNvPr>
          <p:cNvSpPr/>
          <p:nvPr/>
        </p:nvSpPr>
        <p:spPr>
          <a:xfrm>
            <a:off x="1384869" y="5528516"/>
            <a:ext cx="2827176" cy="52251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Javascript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5A8A8E-5090-45C5-A63A-3CA265A91019}"/>
              </a:ext>
            </a:extLst>
          </p:cNvPr>
          <p:cNvSpPr/>
          <p:nvPr/>
        </p:nvSpPr>
        <p:spPr>
          <a:xfrm>
            <a:off x="1351993" y="4320747"/>
            <a:ext cx="636879" cy="105536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Navigator</a:t>
            </a:r>
            <a:endParaRPr lang="en-US" sz="700" b="1" dirty="0"/>
          </a:p>
          <a:p>
            <a:pPr algn="ctr"/>
            <a:r>
              <a:rPr lang="en-US" sz="1000" dirty="0"/>
              <a:t>HTML</a:t>
            </a:r>
          </a:p>
          <a:p>
            <a:pPr algn="ctr"/>
            <a:r>
              <a:rPr lang="en-US" sz="1000" dirty="0"/>
              <a:t>CSS</a:t>
            </a:r>
            <a:endParaRPr lang="fr-FR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B4C01C-D634-4038-9F70-00BB2E623F5B}"/>
              </a:ext>
            </a:extLst>
          </p:cNvPr>
          <p:cNvSpPr/>
          <p:nvPr/>
        </p:nvSpPr>
        <p:spPr>
          <a:xfrm>
            <a:off x="1351992" y="2963521"/>
            <a:ext cx="636879" cy="8472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PHP</a:t>
            </a:r>
            <a:endParaRPr lang="fr-FR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7FDA35-59C2-4286-87AA-28DD78AD4542}"/>
              </a:ext>
            </a:extLst>
          </p:cNvPr>
          <p:cNvSpPr/>
          <p:nvPr/>
        </p:nvSpPr>
        <p:spPr>
          <a:xfrm>
            <a:off x="2106661" y="2963522"/>
            <a:ext cx="636879" cy="241259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Node JS</a:t>
            </a:r>
            <a:endParaRPr lang="fr-FR" sz="11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F8530F-68B0-4A8F-BB00-B2B072D0DE08}"/>
              </a:ext>
            </a:extLst>
          </p:cNvPr>
          <p:cNvSpPr/>
          <p:nvPr/>
        </p:nvSpPr>
        <p:spPr>
          <a:xfrm>
            <a:off x="2861329" y="2963522"/>
            <a:ext cx="636879" cy="241259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React JS</a:t>
            </a:r>
            <a:endParaRPr lang="fr-FR" sz="11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2F365C-21AC-417B-9A42-4DC5052C7249}"/>
              </a:ext>
            </a:extLst>
          </p:cNvPr>
          <p:cNvSpPr/>
          <p:nvPr/>
        </p:nvSpPr>
        <p:spPr>
          <a:xfrm>
            <a:off x="3615997" y="2963521"/>
            <a:ext cx="636879" cy="241259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React Native</a:t>
            </a:r>
            <a:endParaRPr lang="fr-FR"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373FA8-6E73-45C1-9442-62466E487A4F}"/>
              </a:ext>
            </a:extLst>
          </p:cNvPr>
          <p:cNvSpPr/>
          <p:nvPr/>
        </p:nvSpPr>
        <p:spPr>
          <a:xfrm>
            <a:off x="2856405" y="5041782"/>
            <a:ext cx="1396471" cy="33433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COMPONENTS</a:t>
            </a:r>
            <a:endParaRPr lang="fr-FR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8E57D4-E861-469B-B08F-9E1718557AEF}"/>
              </a:ext>
            </a:extLst>
          </p:cNvPr>
          <p:cNvSpPr/>
          <p:nvPr/>
        </p:nvSpPr>
        <p:spPr>
          <a:xfrm>
            <a:off x="4573365" y="1904301"/>
            <a:ext cx="3221373" cy="43706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FLUTTER / DART</a:t>
            </a:r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734EB7-F41A-43DC-939C-208613A4A9B9}"/>
              </a:ext>
            </a:extLst>
          </p:cNvPr>
          <p:cNvSpPr/>
          <p:nvPr/>
        </p:nvSpPr>
        <p:spPr>
          <a:xfrm>
            <a:off x="7958960" y="1904301"/>
            <a:ext cx="3221373" cy="43706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XAMARIN / C#</a:t>
            </a:r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01BCDB-68A8-44FB-9E40-B674A256719F}"/>
              </a:ext>
            </a:extLst>
          </p:cNvPr>
          <p:cNvSpPr/>
          <p:nvPr/>
        </p:nvSpPr>
        <p:spPr>
          <a:xfrm>
            <a:off x="8159616" y="4725212"/>
            <a:ext cx="2827176" cy="130180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C#</a:t>
            </a:r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80865F-FFF1-4809-87DC-76ACAEC21F10}"/>
              </a:ext>
            </a:extLst>
          </p:cNvPr>
          <p:cNvSpPr/>
          <p:nvPr/>
        </p:nvSpPr>
        <p:spPr>
          <a:xfrm>
            <a:off x="8159616" y="2963524"/>
            <a:ext cx="808217" cy="164883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.NET CORE</a:t>
            </a:r>
            <a:endParaRPr lang="fr-FR"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8DBF95-03F1-4FE5-991E-077B2AC19B4B}"/>
              </a:ext>
            </a:extLst>
          </p:cNvPr>
          <p:cNvSpPr/>
          <p:nvPr/>
        </p:nvSpPr>
        <p:spPr>
          <a:xfrm>
            <a:off x="9164931" y="2963523"/>
            <a:ext cx="808217" cy="164883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XAMARIN</a:t>
            </a:r>
            <a:endParaRPr lang="fr-FR" sz="1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6DC4F7-53A2-4CA5-ADF2-E3B8A22FAA5C}"/>
              </a:ext>
            </a:extLst>
          </p:cNvPr>
          <p:cNvSpPr/>
          <p:nvPr/>
        </p:nvSpPr>
        <p:spPr>
          <a:xfrm>
            <a:off x="10178575" y="2963523"/>
            <a:ext cx="808217" cy="164883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UNITY3D</a:t>
            </a:r>
            <a:endParaRPr lang="fr-FR" sz="1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30FC9A-7FC2-4C47-A54A-ED0B498DAB98}"/>
              </a:ext>
            </a:extLst>
          </p:cNvPr>
          <p:cNvSpPr/>
          <p:nvPr/>
        </p:nvSpPr>
        <p:spPr>
          <a:xfrm>
            <a:off x="8159616" y="4294805"/>
            <a:ext cx="2827176" cy="33433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.NET</a:t>
            </a:r>
            <a:endParaRPr lang="fr-FR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C3AC80-B24A-40B8-9A34-E2A28AAAE9E8}"/>
              </a:ext>
            </a:extLst>
          </p:cNvPr>
          <p:cNvSpPr/>
          <p:nvPr/>
        </p:nvSpPr>
        <p:spPr>
          <a:xfrm>
            <a:off x="4770463" y="4725212"/>
            <a:ext cx="2827176" cy="130180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DART</a:t>
            </a:r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BD98C90-A5EB-4BE0-B270-89DAD7C36D30}"/>
              </a:ext>
            </a:extLst>
          </p:cNvPr>
          <p:cNvSpPr/>
          <p:nvPr/>
        </p:nvSpPr>
        <p:spPr>
          <a:xfrm>
            <a:off x="4770463" y="2963522"/>
            <a:ext cx="1977755" cy="164883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FLUTTER</a:t>
            </a:r>
            <a:endParaRPr lang="fr-FR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13170B-A5B0-4CDB-8940-8BAF3D83771D}"/>
              </a:ext>
            </a:extLst>
          </p:cNvPr>
          <p:cNvSpPr/>
          <p:nvPr/>
        </p:nvSpPr>
        <p:spPr>
          <a:xfrm>
            <a:off x="6809065" y="2963522"/>
            <a:ext cx="788574" cy="164883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endParaRPr lang="fr-FR" sz="1200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0CA75EC1-16E6-477D-8E68-080BE52296BF}"/>
              </a:ext>
            </a:extLst>
          </p:cNvPr>
          <p:cNvSpPr/>
          <p:nvPr/>
        </p:nvSpPr>
        <p:spPr>
          <a:xfrm>
            <a:off x="3934436" y="1619075"/>
            <a:ext cx="570451" cy="57045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95%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395D3918-3717-421C-BEED-E2BCCF385EF1}"/>
              </a:ext>
            </a:extLst>
          </p:cNvPr>
          <p:cNvSpPr/>
          <p:nvPr/>
        </p:nvSpPr>
        <p:spPr>
          <a:xfrm>
            <a:off x="7347094" y="1619075"/>
            <a:ext cx="570451" cy="57045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70%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AB3FC89-DC82-464D-A1DA-1AEC01729129}"/>
              </a:ext>
            </a:extLst>
          </p:cNvPr>
          <p:cNvSpPr/>
          <p:nvPr/>
        </p:nvSpPr>
        <p:spPr>
          <a:xfrm>
            <a:off x="10701566" y="1619075"/>
            <a:ext cx="570451" cy="57045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95%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DD567B28-89BF-4141-A89C-5D8ACCD63F31}"/>
              </a:ext>
            </a:extLst>
          </p:cNvPr>
          <p:cNvSpPr txBox="1"/>
          <p:nvPr/>
        </p:nvSpPr>
        <p:spPr>
          <a:xfrm>
            <a:off x="1407894" y="4001028"/>
            <a:ext cx="493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front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73325A9A-B125-437A-8F3F-1DF584D34D29}"/>
              </a:ext>
            </a:extLst>
          </p:cNvPr>
          <p:cNvSpPr txBox="1"/>
          <p:nvPr/>
        </p:nvSpPr>
        <p:spPr>
          <a:xfrm>
            <a:off x="1456959" y="2632574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back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5413129-FCEF-4857-BB81-A93BC75426E4}"/>
              </a:ext>
            </a:extLst>
          </p:cNvPr>
          <p:cNvSpPr txBox="1"/>
          <p:nvPr/>
        </p:nvSpPr>
        <p:spPr>
          <a:xfrm>
            <a:off x="2933098" y="2629189"/>
            <a:ext cx="493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front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38A5864D-3764-40DD-B9C7-A0A989AC97F9}"/>
              </a:ext>
            </a:extLst>
          </p:cNvPr>
          <p:cNvSpPr txBox="1"/>
          <p:nvPr/>
        </p:nvSpPr>
        <p:spPr>
          <a:xfrm>
            <a:off x="2200958" y="2629189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back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FA4CB972-279F-4866-9F94-D8E1C6333AB9}"/>
              </a:ext>
            </a:extLst>
          </p:cNvPr>
          <p:cNvSpPr txBox="1"/>
          <p:nvPr/>
        </p:nvSpPr>
        <p:spPr>
          <a:xfrm>
            <a:off x="3590660" y="2464683"/>
            <a:ext cx="738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iOS / Android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EA58B62-30A3-4B41-83CA-E8E2C524CBD9}"/>
              </a:ext>
            </a:extLst>
          </p:cNvPr>
          <p:cNvSpPr txBox="1"/>
          <p:nvPr/>
        </p:nvSpPr>
        <p:spPr>
          <a:xfrm>
            <a:off x="9198451" y="2398667"/>
            <a:ext cx="738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iOS / Android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5B8AD15-47C9-48B0-B335-001CB391D355}"/>
              </a:ext>
            </a:extLst>
          </p:cNvPr>
          <p:cNvSpPr txBox="1"/>
          <p:nvPr/>
        </p:nvSpPr>
        <p:spPr>
          <a:xfrm>
            <a:off x="8209694" y="2395052"/>
            <a:ext cx="738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Front + back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2A4832D9-8482-4640-AD64-3FB5C5229D75}"/>
              </a:ext>
            </a:extLst>
          </p:cNvPr>
          <p:cNvSpPr txBox="1"/>
          <p:nvPr/>
        </p:nvSpPr>
        <p:spPr>
          <a:xfrm>
            <a:off x="10213671" y="2398667"/>
            <a:ext cx="738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Jeux / VR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2B51C539-304C-460F-AE5A-05C827E8A99D}"/>
              </a:ext>
            </a:extLst>
          </p:cNvPr>
          <p:cNvSpPr txBox="1"/>
          <p:nvPr/>
        </p:nvSpPr>
        <p:spPr>
          <a:xfrm>
            <a:off x="4754801" y="2488252"/>
            <a:ext cx="493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front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741A713-8364-4892-9A9A-9586FD54AA37}"/>
              </a:ext>
            </a:extLst>
          </p:cNvPr>
          <p:cNvSpPr txBox="1"/>
          <p:nvPr/>
        </p:nvSpPr>
        <p:spPr>
          <a:xfrm>
            <a:off x="6922217" y="2488252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back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01D408F9-DB6E-4E17-B1BE-E79799AADED2}"/>
              </a:ext>
            </a:extLst>
          </p:cNvPr>
          <p:cNvSpPr txBox="1"/>
          <p:nvPr/>
        </p:nvSpPr>
        <p:spPr>
          <a:xfrm>
            <a:off x="5194354" y="248825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iOS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BA252F51-57D6-4756-9F9B-126C4738828D}"/>
              </a:ext>
            </a:extLst>
          </p:cNvPr>
          <p:cNvSpPr txBox="1"/>
          <p:nvPr/>
        </p:nvSpPr>
        <p:spPr>
          <a:xfrm>
            <a:off x="5562462" y="2481562"/>
            <a:ext cx="682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Android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9233CBF1-9D92-4FDC-B985-977B254924F3}"/>
              </a:ext>
            </a:extLst>
          </p:cNvPr>
          <p:cNvSpPr txBox="1"/>
          <p:nvPr/>
        </p:nvSpPr>
        <p:spPr>
          <a:xfrm>
            <a:off x="6131554" y="2481561"/>
            <a:ext cx="684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desktop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3E6E32B3-0973-4D07-9C8B-AF28392CABE4}"/>
              </a:ext>
            </a:extLst>
          </p:cNvPr>
          <p:cNvSpPr txBox="1"/>
          <p:nvPr/>
        </p:nvSpPr>
        <p:spPr>
          <a:xfrm>
            <a:off x="7579382" y="3061679"/>
            <a:ext cx="69640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200" dirty="0"/>
              <a:t>API </a:t>
            </a:r>
            <a:r>
              <a:rPr lang="fr-FR" sz="1200" dirty="0" err="1"/>
              <a:t>Rest</a:t>
            </a:r>
            <a:endParaRPr lang="fr-FR" sz="1200" dirty="0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31418C55-C3FD-4E5E-9F32-99D8DA100343}"/>
              </a:ext>
            </a:extLst>
          </p:cNvPr>
          <p:cNvSpPr txBox="1"/>
          <p:nvPr/>
        </p:nvSpPr>
        <p:spPr>
          <a:xfrm>
            <a:off x="4190922" y="3063674"/>
            <a:ext cx="69640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200" dirty="0"/>
              <a:t>API </a:t>
            </a:r>
            <a:r>
              <a:rPr lang="fr-FR" sz="1200" dirty="0" err="1"/>
              <a:t>Rest</a:t>
            </a:r>
            <a:endParaRPr lang="fr-FR" sz="1200" dirty="0"/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D7E43B0B-D13A-4690-96F6-CC3EB0CD0777}"/>
              </a:ext>
            </a:extLst>
          </p:cNvPr>
          <p:cNvCxnSpPr/>
          <p:nvPr/>
        </p:nvCxnSpPr>
        <p:spPr>
          <a:xfrm>
            <a:off x="4102217" y="3429000"/>
            <a:ext cx="8808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1350ECC7-8780-4EDC-8495-F07B9E46FD31}"/>
              </a:ext>
            </a:extLst>
          </p:cNvPr>
          <p:cNvCxnSpPr>
            <a:cxnSpLocks/>
          </p:cNvCxnSpPr>
          <p:nvPr/>
        </p:nvCxnSpPr>
        <p:spPr>
          <a:xfrm>
            <a:off x="6516183" y="3394745"/>
            <a:ext cx="18811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15BD1B00-F8CD-480E-A535-3CBB7F19A53F}"/>
              </a:ext>
            </a:extLst>
          </p:cNvPr>
          <p:cNvCxnSpPr>
            <a:cxnSpLocks/>
          </p:cNvCxnSpPr>
          <p:nvPr/>
        </p:nvCxnSpPr>
        <p:spPr>
          <a:xfrm flipV="1">
            <a:off x="1687774" y="2859854"/>
            <a:ext cx="0" cy="290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0849CBB7-EADD-4D14-9E75-5AF9B0CFB837}"/>
              </a:ext>
            </a:extLst>
          </p:cNvPr>
          <p:cNvCxnSpPr>
            <a:cxnSpLocks/>
          </p:cNvCxnSpPr>
          <p:nvPr/>
        </p:nvCxnSpPr>
        <p:spPr>
          <a:xfrm flipV="1">
            <a:off x="2438363" y="2856717"/>
            <a:ext cx="0" cy="290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B1B3E9EA-CE0F-41D5-81F4-C9F10CBB0F10}"/>
              </a:ext>
            </a:extLst>
          </p:cNvPr>
          <p:cNvCxnSpPr>
            <a:cxnSpLocks/>
          </p:cNvCxnSpPr>
          <p:nvPr/>
        </p:nvCxnSpPr>
        <p:spPr>
          <a:xfrm flipV="1">
            <a:off x="3179768" y="2856717"/>
            <a:ext cx="0" cy="290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024F7090-0175-49CF-88A1-2463D95F258A}"/>
              </a:ext>
            </a:extLst>
          </p:cNvPr>
          <p:cNvCxnSpPr>
            <a:cxnSpLocks/>
          </p:cNvCxnSpPr>
          <p:nvPr/>
        </p:nvCxnSpPr>
        <p:spPr>
          <a:xfrm flipV="1">
            <a:off x="3969565" y="2856717"/>
            <a:ext cx="0" cy="290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93F94A27-37F3-4F01-B1C4-589377FC23E8}"/>
              </a:ext>
            </a:extLst>
          </p:cNvPr>
          <p:cNvCxnSpPr>
            <a:cxnSpLocks/>
          </p:cNvCxnSpPr>
          <p:nvPr/>
        </p:nvCxnSpPr>
        <p:spPr>
          <a:xfrm flipV="1">
            <a:off x="1670431" y="4210956"/>
            <a:ext cx="0" cy="290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3122704A-8743-44F7-B8A2-8BF554DD516D}"/>
              </a:ext>
            </a:extLst>
          </p:cNvPr>
          <p:cNvCxnSpPr>
            <a:cxnSpLocks/>
          </p:cNvCxnSpPr>
          <p:nvPr/>
        </p:nvCxnSpPr>
        <p:spPr>
          <a:xfrm flipV="1">
            <a:off x="5001471" y="2758560"/>
            <a:ext cx="0" cy="290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EB632999-3817-4F9B-9CA1-D48FA84F2A0F}"/>
              </a:ext>
            </a:extLst>
          </p:cNvPr>
          <p:cNvCxnSpPr>
            <a:cxnSpLocks/>
          </p:cNvCxnSpPr>
          <p:nvPr/>
        </p:nvCxnSpPr>
        <p:spPr>
          <a:xfrm flipV="1">
            <a:off x="5391899" y="2751700"/>
            <a:ext cx="0" cy="290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8FEC1D0E-F087-4431-921C-902DFC85A77A}"/>
              </a:ext>
            </a:extLst>
          </p:cNvPr>
          <p:cNvCxnSpPr>
            <a:cxnSpLocks/>
          </p:cNvCxnSpPr>
          <p:nvPr/>
        </p:nvCxnSpPr>
        <p:spPr>
          <a:xfrm flipV="1">
            <a:off x="5917124" y="2765251"/>
            <a:ext cx="0" cy="290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A3B859A1-9507-4859-99F9-ED028FEE6BA5}"/>
              </a:ext>
            </a:extLst>
          </p:cNvPr>
          <p:cNvCxnSpPr>
            <a:cxnSpLocks/>
          </p:cNvCxnSpPr>
          <p:nvPr/>
        </p:nvCxnSpPr>
        <p:spPr>
          <a:xfrm flipV="1">
            <a:off x="6469390" y="2751699"/>
            <a:ext cx="0" cy="290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7B6D9C31-6859-4349-A892-155B93F2E586}"/>
              </a:ext>
            </a:extLst>
          </p:cNvPr>
          <p:cNvCxnSpPr>
            <a:cxnSpLocks/>
          </p:cNvCxnSpPr>
          <p:nvPr/>
        </p:nvCxnSpPr>
        <p:spPr>
          <a:xfrm flipV="1">
            <a:off x="7164255" y="2751699"/>
            <a:ext cx="0" cy="290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18B8B4DA-B931-4DCF-80CB-C31D6320BE23}"/>
              </a:ext>
            </a:extLst>
          </p:cNvPr>
          <p:cNvCxnSpPr>
            <a:cxnSpLocks/>
          </p:cNvCxnSpPr>
          <p:nvPr/>
        </p:nvCxnSpPr>
        <p:spPr>
          <a:xfrm flipV="1">
            <a:off x="8563724" y="2825568"/>
            <a:ext cx="0" cy="290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7E2058EA-8840-4CCE-8651-45F17EE9E563}"/>
              </a:ext>
            </a:extLst>
          </p:cNvPr>
          <p:cNvCxnSpPr>
            <a:cxnSpLocks/>
          </p:cNvCxnSpPr>
          <p:nvPr/>
        </p:nvCxnSpPr>
        <p:spPr>
          <a:xfrm flipV="1">
            <a:off x="9580973" y="2825567"/>
            <a:ext cx="0" cy="290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3E1D63CD-97D3-4D8D-8D69-711527937AB8}"/>
              </a:ext>
            </a:extLst>
          </p:cNvPr>
          <p:cNvCxnSpPr>
            <a:cxnSpLocks/>
          </p:cNvCxnSpPr>
          <p:nvPr/>
        </p:nvCxnSpPr>
        <p:spPr>
          <a:xfrm flipV="1">
            <a:off x="10582682" y="2825566"/>
            <a:ext cx="0" cy="290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70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9" grpId="0"/>
      <p:bldP spid="40" grpId="0"/>
      <p:bldP spid="41" grpId="0"/>
      <p:bldP spid="42" grpId="0"/>
      <p:bldP spid="43" grpId="0"/>
      <p:bldP spid="44" grpId="0"/>
      <p:bldP spid="45" grpId="0"/>
      <p:bldP spid="47" grpId="0"/>
      <p:bldP spid="48" grpId="0"/>
      <p:bldP spid="49" grpId="0"/>
      <p:bldP spid="50" grpId="0"/>
      <p:bldP spid="51" grpId="0"/>
      <p:bldP spid="52" grpId="0"/>
      <p:bldP spid="53" grpId="0" animBg="1"/>
      <p:bldP spid="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97C94B-1E72-44BB-8DAC-F76A1D847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Zoom sur les performances</a:t>
            </a:r>
          </a:p>
        </p:txBody>
      </p:sp>
      <p:pic>
        <p:nvPicPr>
          <p:cNvPr id="1028" name="Picture 4" descr="The new Kestrel web server was redesigned from the ground up to take advantage of asynchronous programming models, be much more lightweight, and fast!">
            <a:extLst>
              <a:ext uri="{FF2B5EF4-FFF2-40B4-BE49-F238E27FC236}">
                <a16:creationId xmlns:a16="http://schemas.microsoft.com/office/drawing/2014/main" id="{07DFB0F5-33DD-4FF0-A914-999A149BF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953" y="2152894"/>
            <a:ext cx="7125574" cy="378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558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AEB656-ADFD-45DE-8CD1-87290A483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993" y="129271"/>
            <a:ext cx="10515600" cy="1325563"/>
          </a:xfrm>
        </p:spPr>
        <p:txBody>
          <a:bodyPr/>
          <a:lstStyle/>
          <a:p>
            <a:r>
              <a:rPr lang="fr-FR" dirty="0"/>
              <a:t>Comparaison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3C058B71-DB04-4D1C-B66C-12589A31F1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6257275"/>
              </p:ext>
            </p:extLst>
          </p:nvPr>
        </p:nvGraphicFramePr>
        <p:xfrm>
          <a:off x="1401973" y="1157895"/>
          <a:ext cx="105156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3570457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776440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6212244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86025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React</a:t>
                      </a:r>
                      <a:r>
                        <a:rPr lang="fr-FR" dirty="0"/>
                        <a:t> Native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XAMARIN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FLUTTER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0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Performances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Bonnes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Meilleures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Meilleures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207877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F8995513-D900-4169-B6E7-CA3CF6CB7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888380"/>
              </p:ext>
            </p:extLst>
          </p:nvPr>
        </p:nvGraphicFramePr>
        <p:xfrm>
          <a:off x="1401973" y="1869226"/>
          <a:ext cx="10515600" cy="1737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32075921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556466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104654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86441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0" dirty="0" err="1">
                          <a:solidFill>
                            <a:sysClr val="windowText" lastClr="000000"/>
                          </a:solidFill>
                        </a:rPr>
                        <a:t>Language</a:t>
                      </a:r>
                      <a:endParaRPr lang="fr-FR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ysClr val="windowText" lastClr="000000"/>
                          </a:solidFill>
                        </a:rPr>
                        <a:t>Populaire et facile pour débuter. Incomplet, manque de notions essentielles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ysClr val="windowText" lastClr="000000"/>
                          </a:solidFill>
                        </a:rPr>
                        <a:t>Langage idéal pour débuter, obtenir de bases solides et évoluer vers des projets plus complexes. 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ysClr val="windowText" lastClr="000000"/>
                          </a:solidFill>
                        </a:rPr>
                        <a:t>Bon langage de programmation, mais assez  « particulier ». L’évolution vers d’autre langages sera moins souple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461722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258C959A-60E4-4B7F-9561-714D4D441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0071"/>
              </p:ext>
            </p:extLst>
          </p:nvPr>
        </p:nvGraphicFramePr>
        <p:xfrm>
          <a:off x="1401973" y="3592710"/>
          <a:ext cx="10515600" cy="1188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7732233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042257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3305868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25948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Progression de l’apprentissage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Facile au début, mais devient difficile dès que l’on sort des «  petits tutoriels ». </a:t>
                      </a:r>
                      <a:r>
                        <a:rPr lang="fr-FR" b="0" dirty="0" err="1">
                          <a:solidFill>
                            <a:schemeClr val="tx1"/>
                          </a:solidFill>
                        </a:rPr>
                        <a:t>Debug</a:t>
                      </a: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 difficile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Progressive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Progressive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425936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20613586-AA7C-4FCE-A23D-8C589203C5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13522"/>
              </p:ext>
            </p:extLst>
          </p:nvPr>
        </p:nvGraphicFramePr>
        <p:xfrm>
          <a:off x="1401973" y="4772552"/>
          <a:ext cx="10515600" cy="1188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02076713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3658493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0223336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67146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0" dirty="0" err="1">
                          <a:solidFill>
                            <a:schemeClr val="tx1"/>
                          </a:solidFill>
                        </a:rPr>
                        <a:t>Ecosysteme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err="1">
                          <a:solidFill>
                            <a:schemeClr val="tx1"/>
                          </a:solidFill>
                        </a:rPr>
                        <a:t>Ecosystem</a:t>
                      </a: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 important, mais plutôt réservé  à des développeurs experts javascript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err="1">
                          <a:solidFill>
                            <a:schemeClr val="tx1"/>
                          </a:solidFill>
                        </a:rPr>
                        <a:t>Ecosystem</a:t>
                      </a: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 important qui vous ouvre à d’autres technologies plus faciles grâce à .NET (web, jeux)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err="1">
                          <a:solidFill>
                            <a:schemeClr val="tx1"/>
                          </a:solidFill>
                        </a:rPr>
                        <a:t>Ecosystem</a:t>
                      </a: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 limité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954662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744B7695-62D3-4188-935C-3BBF2C78E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400488"/>
              </p:ext>
            </p:extLst>
          </p:nvPr>
        </p:nvGraphicFramePr>
        <p:xfrm>
          <a:off x="1401973" y="5956274"/>
          <a:ext cx="105156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6766273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452048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392419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0673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Communauté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Large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Large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Petite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562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08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ABE2C-B460-495A-B987-A587834BA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XAMARIN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25CCB5-B814-46AB-A439-B4E53F1A9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9286"/>
          </a:xfrm>
        </p:spPr>
        <p:txBody>
          <a:bodyPr/>
          <a:lstStyle/>
          <a:p>
            <a:r>
              <a:rPr lang="fr-FR" dirty="0"/>
              <a:t>Langage		: complet, bases solides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0B7AECE2-AE6C-4132-B2F5-88B87908413A}"/>
              </a:ext>
            </a:extLst>
          </p:cNvPr>
          <p:cNvSpPr txBox="1">
            <a:spLocks/>
          </p:cNvSpPr>
          <p:nvPr/>
        </p:nvSpPr>
        <p:spPr>
          <a:xfrm>
            <a:off x="838200" y="2459848"/>
            <a:ext cx="10515600" cy="499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Ecosystem</a:t>
            </a:r>
            <a:r>
              <a:rPr lang="fr-FR" dirty="0"/>
              <a:t> 		: puissant, perspectives d’évolution, web, jeux, …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57706BBE-C0D3-4630-93A9-2994C092216F}"/>
              </a:ext>
            </a:extLst>
          </p:cNvPr>
          <p:cNvSpPr txBox="1">
            <a:spLocks/>
          </p:cNvSpPr>
          <p:nvPr/>
        </p:nvSpPr>
        <p:spPr>
          <a:xfrm>
            <a:off x="838200" y="3094071"/>
            <a:ext cx="10515600" cy="499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Résultats		: Performances, UI native, Pro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A943A32F-CB88-4418-AD58-8C73AF8E75CC}"/>
              </a:ext>
            </a:extLst>
          </p:cNvPr>
          <p:cNvSpPr txBox="1">
            <a:spLocks/>
          </p:cNvSpPr>
          <p:nvPr/>
        </p:nvSpPr>
        <p:spPr>
          <a:xfrm>
            <a:off x="838200" y="3728294"/>
            <a:ext cx="10515600" cy="499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Spécificités	: 95 à 100% du code partagé, Communauté solide</a:t>
            </a:r>
          </a:p>
        </p:txBody>
      </p:sp>
    </p:spTree>
    <p:extLst>
      <p:ext uri="{BB962C8B-B14F-4D97-AF65-F5344CB8AC3E}">
        <p14:creationId xmlns:p14="http://schemas.microsoft.com/office/powerpoint/2010/main" val="99284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371</Words>
  <Application>Microsoft Office PowerPoint</Application>
  <PresentationFormat>Grand écran</PresentationFormat>
  <Paragraphs>109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Pourquoi choisir XAMARIN ?</vt:lpstr>
      <vt:lpstr>L’histoire des apps</vt:lpstr>
      <vt:lpstr>Natif VS Cross-Platform</vt:lpstr>
      <vt:lpstr>Frameworks Cross Platform</vt:lpstr>
      <vt:lpstr>Ecosystem</vt:lpstr>
      <vt:lpstr>Zoom sur les performances</vt:lpstr>
      <vt:lpstr>Comparaison</vt:lpstr>
      <vt:lpstr>Pourquoi XAMARIN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Thibault MONTAUFRAY</dc:creator>
  <cp:lastModifiedBy>Thibault MONTAUFRAY</cp:lastModifiedBy>
  <cp:revision>56</cp:revision>
  <dcterms:created xsi:type="dcterms:W3CDTF">2021-03-07T14:59:04Z</dcterms:created>
  <dcterms:modified xsi:type="dcterms:W3CDTF">2021-03-07T17:06:09Z</dcterms:modified>
</cp:coreProperties>
</file>