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71" r:id="rId9"/>
    <p:sldId id="272" r:id="rId10"/>
    <p:sldId id="27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1B72"/>
    <a:srgbClr val="98B5EC"/>
    <a:srgbClr val="B49FB7"/>
    <a:srgbClr val="E0F3FB"/>
    <a:srgbClr val="79EBCE"/>
    <a:srgbClr val="293277"/>
    <a:srgbClr val="0B1A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C73D6-5954-4C9C-9896-60181A23F24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C8E896-F0B2-43C1-AF00-9C2D64FA5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67375C1-688B-42C7-B0BE-42084957EAC4}"/>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6B2E5261-C755-488E-B6C8-3C680A840A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E9E5C1-139A-4F0F-8609-38192E6E93DD}"/>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428244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E46CB-3B3C-4551-B729-98E8683FF20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837D2D7-7038-40AD-9A62-25701EFAC70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4B4783-18CA-4347-A210-52B3F888C3CA}"/>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4A5900B3-96B2-4C1D-A79F-32B17D7E4F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E0410F-EB28-4930-A2D7-2156C04A7960}"/>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286361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A84E0C4-AA03-48FF-B198-95E2D375C3E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30D080A-F0D6-44CD-AB0B-94EA522306F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04A3F3-2215-4BEE-92AE-4940C932CC8E}"/>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0E585FAB-F191-455F-9480-D6742D2584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1CFF35-283D-42C8-B052-17ECBFF5D6CB}"/>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8366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83DD1-8581-491F-B6FA-A14220D9CA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170A8D2-9C6E-477D-8366-E5693359C58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3EBC08-D684-43C9-812C-E302CE9DABEB}"/>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BD26CB7E-C4C6-4D31-B28D-286C01BF56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E3D310-9EF6-4B6B-A721-EA78F740D16D}"/>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368278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1F039-20B3-46D4-AA70-E0CBDFF4C33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38A7BDF-1D84-45B6-B382-A355EF770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0D94BB5-B9A3-4A2A-9C45-0846AB51AF7B}"/>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81338293-658B-468B-BA91-94D6603161A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1E06565-AB41-46BE-BA22-9596CF6A330E}"/>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232085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F8519-FAEE-4BEC-9815-CDB5EA0A14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78C7C42-F6C1-480A-A948-A2A8A63BD5E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6A8B3A4-2EF0-43E8-9C5B-632C1C95D84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ACB8DEA-5FAE-4614-905E-12851878D512}"/>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6" name="Espace réservé du pied de page 5">
            <a:extLst>
              <a:ext uri="{FF2B5EF4-FFF2-40B4-BE49-F238E27FC236}">
                <a16:creationId xmlns:a16="http://schemas.microsoft.com/office/drawing/2014/main" id="{4086BB41-9B78-45D1-AE6B-3EFDE8F2AA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1AEAEB-220B-424D-AD8A-8F945A85F8C2}"/>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383581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611F9-8F1C-4B9D-AD67-18146D9BE0B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044C263-673F-411B-AB5A-747206A5C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CCCDBA0-7D0B-4F2D-AF66-C4E6D34BB31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9C5AF2A-1096-4D9A-9023-0D55502BF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004186C-406E-415F-B902-D7851E7BED5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06C3B24-5909-460F-BDF3-3023EF54B51F}"/>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8" name="Espace réservé du pied de page 7">
            <a:extLst>
              <a:ext uri="{FF2B5EF4-FFF2-40B4-BE49-F238E27FC236}">
                <a16:creationId xmlns:a16="http://schemas.microsoft.com/office/drawing/2014/main" id="{85941BCC-9B52-4B25-9269-6D1A322842F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074F307-733B-4CD3-B02C-0AAF3AC881DF}"/>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214666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37B264-E77D-49BF-BF4D-D2409D196E9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23A6A44-573E-4668-9DB9-1FBB58452B10}"/>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4" name="Espace réservé du pied de page 3">
            <a:extLst>
              <a:ext uri="{FF2B5EF4-FFF2-40B4-BE49-F238E27FC236}">
                <a16:creationId xmlns:a16="http://schemas.microsoft.com/office/drawing/2014/main" id="{691FD9BF-C8F0-40C3-85E1-94ECB312067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5BC90D1-7435-4AAA-99C2-467A679B0A6D}"/>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277194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1BFDF3-0853-427A-BD1A-154E487713C9}"/>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3" name="Espace réservé du pied de page 2">
            <a:extLst>
              <a:ext uri="{FF2B5EF4-FFF2-40B4-BE49-F238E27FC236}">
                <a16:creationId xmlns:a16="http://schemas.microsoft.com/office/drawing/2014/main" id="{9C5A70C3-9F4C-491A-A628-756F333433C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DD607C0-52F3-46C9-A4B2-358A60F22FCA}"/>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42904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14ACE-6C0C-4005-8A49-45D90898F7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692B8B7-41AE-42DF-87E9-400928D09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8557324-CB0E-4A26-8134-0BE515B6A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D9825E9-C020-4CC0-9B07-930450593A8A}"/>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6" name="Espace réservé du pied de page 5">
            <a:extLst>
              <a:ext uri="{FF2B5EF4-FFF2-40B4-BE49-F238E27FC236}">
                <a16:creationId xmlns:a16="http://schemas.microsoft.com/office/drawing/2014/main" id="{F340D312-E759-400F-A524-FE1A8EE2935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04935F-6507-4210-85DF-FD8A82EF5FA9}"/>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89087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C5FA1-4823-4A18-B5C6-1AA3805F926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10E9EBF-7FFA-4F8F-A277-92C54DDAE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C6BAB66-DBF8-4A4D-A6B7-C078AC507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D2CCA0F-E230-465A-A233-4F000ABEA29B}"/>
              </a:ext>
            </a:extLst>
          </p:cNvPr>
          <p:cNvSpPr>
            <a:spLocks noGrp="1"/>
          </p:cNvSpPr>
          <p:nvPr>
            <p:ph type="dt" sz="half" idx="10"/>
          </p:nvPr>
        </p:nvSpPr>
        <p:spPr/>
        <p:txBody>
          <a:bodyPr/>
          <a:lstStyle/>
          <a:p>
            <a:fld id="{64ABE029-ECBC-4DA6-869C-1A240BE015C8}" type="datetimeFigureOut">
              <a:rPr lang="fr-FR" smtClean="0"/>
              <a:t>25/11/2021</a:t>
            </a:fld>
            <a:endParaRPr lang="fr-FR"/>
          </a:p>
        </p:txBody>
      </p:sp>
      <p:sp>
        <p:nvSpPr>
          <p:cNvPr id="6" name="Espace réservé du pied de page 5">
            <a:extLst>
              <a:ext uri="{FF2B5EF4-FFF2-40B4-BE49-F238E27FC236}">
                <a16:creationId xmlns:a16="http://schemas.microsoft.com/office/drawing/2014/main" id="{1E327DB1-D355-423F-850D-E793FBBE865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2B9D834-A324-4B3B-9F3D-00EE1E6B18C1}"/>
              </a:ext>
            </a:extLst>
          </p:cNvPr>
          <p:cNvSpPr>
            <a:spLocks noGrp="1"/>
          </p:cNvSpPr>
          <p:nvPr>
            <p:ph type="sldNum" sz="quarter" idx="12"/>
          </p:nvPr>
        </p:nvSpPr>
        <p:spPr/>
        <p:txBody>
          <a:bodyPr/>
          <a:lstStyle/>
          <a:p>
            <a:fld id="{BAC85F32-E52E-4A81-8A11-1EB03928F13E}" type="slidenum">
              <a:rPr lang="fr-FR" smtClean="0"/>
              <a:t>‹N°›</a:t>
            </a:fld>
            <a:endParaRPr lang="fr-FR"/>
          </a:p>
        </p:txBody>
      </p:sp>
    </p:spTree>
    <p:extLst>
      <p:ext uri="{BB962C8B-B14F-4D97-AF65-F5344CB8AC3E}">
        <p14:creationId xmlns:p14="http://schemas.microsoft.com/office/powerpoint/2010/main" val="354725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22C38DE-A51E-462B-8D90-EC62DE9B8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37B5FCD-BB88-4A21-8489-9286A7C51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5D38BE-2DB5-423F-9ABA-1300ADD4E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BE029-ECBC-4DA6-869C-1A240BE015C8}"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32E85D3B-5D36-4E7A-B9E1-1ACB91D74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BA91769-4551-4336-9A48-0E6F3AD04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5F32-E52E-4A81-8A11-1EB03928F13E}" type="slidenum">
              <a:rPr lang="fr-FR" smtClean="0"/>
              <a:t>‹N°›</a:t>
            </a:fld>
            <a:endParaRPr lang="fr-FR"/>
          </a:p>
        </p:txBody>
      </p:sp>
    </p:spTree>
    <p:extLst>
      <p:ext uri="{BB962C8B-B14F-4D97-AF65-F5344CB8AC3E}">
        <p14:creationId xmlns:p14="http://schemas.microsoft.com/office/powerpoint/2010/main" val="2021787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fficher l’image source">
            <a:extLst>
              <a:ext uri="{FF2B5EF4-FFF2-40B4-BE49-F238E27FC236}">
                <a16:creationId xmlns:a16="http://schemas.microsoft.com/office/drawing/2014/main" id="{BD5C8ADB-87E3-4FEE-98AB-6C5A03EC3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6784CED-5D08-499A-83D0-1E074D15FB85}"/>
              </a:ext>
            </a:extLst>
          </p:cNvPr>
          <p:cNvSpPr>
            <a:spLocks noGrp="1"/>
          </p:cNvSpPr>
          <p:nvPr>
            <p:ph type="ctrTitle"/>
          </p:nvPr>
        </p:nvSpPr>
        <p:spPr>
          <a:xfrm>
            <a:off x="2632209" y="2114754"/>
            <a:ext cx="6927573" cy="2012440"/>
          </a:xfrm>
        </p:spPr>
        <p:txBody>
          <a:bodyPr>
            <a:normAutofit/>
          </a:bodyPr>
          <a:lstStyle/>
          <a:p>
            <a:r>
              <a:rPr lang="fr-FR" b="1" dirty="0">
                <a:solidFill>
                  <a:schemeClr val="bg1"/>
                </a:solidFill>
                <a:latin typeface="Juice ITC" panose="04040403040A02020202" pitchFamily="82" charset="0"/>
              </a:rPr>
              <a:t>Projet d’informatique</a:t>
            </a:r>
            <a:br>
              <a:rPr lang="fr-FR" b="1" dirty="0">
                <a:solidFill>
                  <a:schemeClr val="bg1"/>
                </a:solidFill>
                <a:latin typeface="Juice ITC" panose="04040403040A02020202" pitchFamily="82" charset="0"/>
              </a:rPr>
            </a:br>
            <a:r>
              <a:rPr lang="fr-FR" b="1" dirty="0">
                <a:solidFill>
                  <a:schemeClr val="bg1"/>
                </a:solidFill>
                <a:latin typeface="Juice ITC" panose="04040403040A02020202" pitchFamily="82" charset="0"/>
              </a:rPr>
              <a:t>Cluedo</a:t>
            </a:r>
          </a:p>
        </p:txBody>
      </p:sp>
      <p:sp>
        <p:nvSpPr>
          <p:cNvPr id="3" name="Sous-titre 2">
            <a:extLst>
              <a:ext uri="{FF2B5EF4-FFF2-40B4-BE49-F238E27FC236}">
                <a16:creationId xmlns:a16="http://schemas.microsoft.com/office/drawing/2014/main" id="{FF11B2C2-A695-4966-BA51-48BB6D0B89FC}"/>
              </a:ext>
            </a:extLst>
          </p:cNvPr>
          <p:cNvSpPr>
            <a:spLocks noGrp="1"/>
          </p:cNvSpPr>
          <p:nvPr>
            <p:ph type="subTitle" idx="1"/>
          </p:nvPr>
        </p:nvSpPr>
        <p:spPr>
          <a:xfrm>
            <a:off x="1157281" y="5329474"/>
            <a:ext cx="9877425" cy="700790"/>
          </a:xfrm>
        </p:spPr>
        <p:txBody>
          <a:bodyPr>
            <a:normAutofit/>
          </a:bodyPr>
          <a:lstStyle/>
          <a:p>
            <a:r>
              <a:rPr lang="fr-FR" sz="2800" b="1" dirty="0">
                <a:solidFill>
                  <a:schemeClr val="bg1"/>
                </a:solidFill>
                <a:latin typeface="Juice ITC" panose="04040403040A02020202" pitchFamily="82" charset="0"/>
              </a:rPr>
              <a:t>Développé par DI GIANNANTONIO Thibault, GOSET Emilie, CHAUVET Samuel</a:t>
            </a:r>
          </a:p>
        </p:txBody>
      </p:sp>
      <p:sp>
        <p:nvSpPr>
          <p:cNvPr id="4" name="Rectangle 3">
            <a:extLst>
              <a:ext uri="{FF2B5EF4-FFF2-40B4-BE49-F238E27FC236}">
                <a16:creationId xmlns:a16="http://schemas.microsoft.com/office/drawing/2014/main" id="{FF4D99AD-BCF1-4BCB-AE94-47C13CEE0C44}"/>
              </a:ext>
            </a:extLst>
          </p:cNvPr>
          <p:cNvSpPr/>
          <p:nvPr/>
        </p:nvSpPr>
        <p:spPr>
          <a:xfrm>
            <a:off x="2632208" y="2139685"/>
            <a:ext cx="6927573" cy="1999974"/>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1B063F8-55AB-4B9A-AFCF-36AF4B97C04B}"/>
              </a:ext>
            </a:extLst>
          </p:cNvPr>
          <p:cNvSpPr/>
          <p:nvPr/>
        </p:nvSpPr>
        <p:spPr>
          <a:xfrm>
            <a:off x="1960880" y="5329474"/>
            <a:ext cx="8300720" cy="439185"/>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pic>
        <p:nvPicPr>
          <p:cNvPr id="8" name="Picture 2" descr="Afficher l’image source">
            <a:extLst>
              <a:ext uri="{FF2B5EF4-FFF2-40B4-BE49-F238E27FC236}">
                <a16:creationId xmlns:a16="http://schemas.microsoft.com/office/drawing/2014/main" id="{65E12512-F056-4660-BC43-D869BFA2228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64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fficher l’image source">
            <a:extLst>
              <a:ext uri="{FF2B5EF4-FFF2-40B4-BE49-F238E27FC236}">
                <a16:creationId xmlns:a16="http://schemas.microsoft.com/office/drawing/2014/main" id="{A66D0407-1863-4680-B239-8BFFA4BEE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D3271678-1255-426B-9318-9F81B00C5822}"/>
              </a:ext>
            </a:extLst>
          </p:cNvPr>
          <p:cNvSpPr>
            <a:spLocks noGrp="1"/>
          </p:cNvSpPr>
          <p:nvPr>
            <p:ph type="title"/>
          </p:nvPr>
        </p:nvSpPr>
        <p:spPr>
          <a:xfrm>
            <a:off x="838200" y="2766218"/>
            <a:ext cx="10515600" cy="1325563"/>
          </a:xfrm>
        </p:spPr>
        <p:txBody>
          <a:bodyPr>
            <a:normAutofit/>
          </a:bodyPr>
          <a:lstStyle/>
          <a:p>
            <a:pPr algn="ctr"/>
            <a:r>
              <a:rPr lang="fr-FR" b="1">
                <a:solidFill>
                  <a:schemeClr val="bg1"/>
                </a:solidFill>
                <a:latin typeface="Juice ITC" panose="04040403040A02020202" pitchFamily="82" charset="0"/>
              </a:rPr>
              <a:t>Merci de l’attention que vous avez porté à l’écoute de notre projet !</a:t>
            </a:r>
          </a:p>
        </p:txBody>
      </p:sp>
      <p:pic>
        <p:nvPicPr>
          <p:cNvPr id="5" name="Picture 2" descr="Afficher l’image source">
            <a:extLst>
              <a:ext uri="{FF2B5EF4-FFF2-40B4-BE49-F238E27FC236}">
                <a16:creationId xmlns:a16="http://schemas.microsoft.com/office/drawing/2014/main" id="{7B41B294-93D2-4C41-8978-1E470EBB94F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5E0CAF7-3095-4769-8E6D-5E94A56CF2C2}"/>
              </a:ext>
            </a:extLst>
          </p:cNvPr>
          <p:cNvSpPr/>
          <p:nvPr/>
        </p:nvSpPr>
        <p:spPr>
          <a:xfrm>
            <a:off x="1148081" y="2672080"/>
            <a:ext cx="9966960" cy="1584960"/>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000" b="1">
              <a:latin typeface="Juice ITC" panose="04040403040A02020202" pitchFamily="82" charset="0"/>
            </a:endParaRPr>
          </a:p>
        </p:txBody>
      </p:sp>
    </p:spTree>
    <p:extLst>
      <p:ext uri="{BB962C8B-B14F-4D97-AF65-F5344CB8AC3E}">
        <p14:creationId xmlns:p14="http://schemas.microsoft.com/office/powerpoint/2010/main" val="236399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fficher l’image source">
            <a:extLst>
              <a:ext uri="{FF2B5EF4-FFF2-40B4-BE49-F238E27FC236}">
                <a16:creationId xmlns:a16="http://schemas.microsoft.com/office/drawing/2014/main" id="{CD143066-573D-43D7-84C5-E3E3F0C49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4EE32B9-CA84-4F84-A5B8-23012074D861}"/>
              </a:ext>
            </a:extLst>
          </p:cNvPr>
          <p:cNvSpPr>
            <a:spLocks noGrp="1"/>
          </p:cNvSpPr>
          <p:nvPr>
            <p:ph type="title"/>
          </p:nvPr>
        </p:nvSpPr>
        <p:spPr>
          <a:xfrm>
            <a:off x="1529081" y="912474"/>
            <a:ext cx="2098040" cy="661021"/>
          </a:xfrm>
        </p:spPr>
        <p:txBody>
          <a:bodyPr>
            <a:normAutofit fontScale="90000"/>
          </a:bodyPr>
          <a:lstStyle/>
          <a:p>
            <a:r>
              <a:rPr lang="fr-FR" sz="4800" b="1" dirty="0">
                <a:solidFill>
                  <a:schemeClr val="bg1"/>
                </a:solidFill>
                <a:latin typeface="Juice ITC" panose="04040403040A02020202" pitchFamily="82" charset="0"/>
              </a:rPr>
              <a:t>Sommaire</a:t>
            </a:r>
          </a:p>
        </p:txBody>
      </p:sp>
      <p:sp>
        <p:nvSpPr>
          <p:cNvPr id="3" name="Espace réservé du contenu 2">
            <a:extLst>
              <a:ext uri="{FF2B5EF4-FFF2-40B4-BE49-F238E27FC236}">
                <a16:creationId xmlns:a16="http://schemas.microsoft.com/office/drawing/2014/main" id="{FB445C24-AEB8-4DA9-AB2F-23DBF4EB4B36}"/>
              </a:ext>
            </a:extLst>
          </p:cNvPr>
          <p:cNvSpPr>
            <a:spLocks noGrp="1"/>
          </p:cNvSpPr>
          <p:nvPr>
            <p:ph idx="1"/>
          </p:nvPr>
        </p:nvSpPr>
        <p:spPr>
          <a:xfrm>
            <a:off x="1529080" y="2213251"/>
            <a:ext cx="3835399" cy="3720189"/>
          </a:xfrm>
        </p:spPr>
        <p:txBody>
          <a:bodyPr>
            <a:normAutofit/>
          </a:bodyPr>
          <a:lstStyle/>
          <a:p>
            <a:pPr marL="0" indent="0">
              <a:buNone/>
            </a:pPr>
            <a:r>
              <a:rPr lang="fr-FR" sz="3600" b="1" dirty="0">
                <a:solidFill>
                  <a:schemeClr val="bg1"/>
                </a:solidFill>
                <a:latin typeface="Juice ITC" panose="04040403040A02020202" pitchFamily="82" charset="0"/>
              </a:rPr>
              <a:t>I - Présentation du sujet</a:t>
            </a:r>
          </a:p>
          <a:p>
            <a:pPr marL="0" indent="0">
              <a:buNone/>
            </a:pPr>
            <a:r>
              <a:rPr lang="fr-FR" sz="3600" b="1" dirty="0">
                <a:solidFill>
                  <a:schemeClr val="bg1"/>
                </a:solidFill>
                <a:latin typeface="Juice ITC" panose="04040403040A02020202" pitchFamily="82" charset="0"/>
              </a:rPr>
              <a:t>II - Répartition des tâches</a:t>
            </a:r>
          </a:p>
          <a:p>
            <a:pPr marL="0" indent="0">
              <a:buNone/>
            </a:pPr>
            <a:r>
              <a:rPr lang="fr-FR" sz="3600" b="1" dirty="0">
                <a:solidFill>
                  <a:schemeClr val="bg1"/>
                </a:solidFill>
                <a:latin typeface="Juice ITC" panose="04040403040A02020202" pitchFamily="82" charset="0"/>
              </a:rPr>
              <a:t>III - Diagramme de classes</a:t>
            </a:r>
          </a:p>
          <a:p>
            <a:pPr marL="0" indent="0">
              <a:buNone/>
            </a:pPr>
            <a:r>
              <a:rPr lang="fr-FR" sz="3600" b="1" dirty="0">
                <a:solidFill>
                  <a:schemeClr val="bg1"/>
                </a:solidFill>
                <a:latin typeface="Juice ITC" panose="04040403040A02020202" pitchFamily="82" charset="0"/>
              </a:rPr>
              <a:t>IV - Bilan collectif</a:t>
            </a:r>
          </a:p>
          <a:p>
            <a:pPr marL="0" indent="0">
              <a:buNone/>
            </a:pPr>
            <a:r>
              <a:rPr lang="fr-FR" sz="3600" b="1" dirty="0">
                <a:solidFill>
                  <a:schemeClr val="bg1"/>
                </a:solidFill>
                <a:latin typeface="Juice ITC" panose="04040403040A02020202" pitchFamily="82" charset="0"/>
              </a:rPr>
              <a:t>V - Bilans individuels</a:t>
            </a:r>
          </a:p>
          <a:p>
            <a:pPr marL="0" indent="0">
              <a:buNone/>
            </a:pPr>
            <a:r>
              <a:rPr lang="fr-FR" sz="3600" b="1" dirty="0">
                <a:solidFill>
                  <a:schemeClr val="bg1"/>
                </a:solidFill>
                <a:latin typeface="Juice ITC" panose="04040403040A02020202" pitchFamily="82" charset="0"/>
              </a:rPr>
              <a:t>VI - Sources</a:t>
            </a:r>
          </a:p>
        </p:txBody>
      </p:sp>
      <p:pic>
        <p:nvPicPr>
          <p:cNvPr id="6" name="Picture 2" descr="Afficher l’image source">
            <a:extLst>
              <a:ext uri="{FF2B5EF4-FFF2-40B4-BE49-F238E27FC236}">
                <a16:creationId xmlns:a16="http://schemas.microsoft.com/office/drawing/2014/main" id="{F2DC1829-CDB6-4468-848E-499940E9487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84D94AF-67FD-407B-92F3-96C300AE37E8}"/>
              </a:ext>
            </a:extLst>
          </p:cNvPr>
          <p:cNvSpPr/>
          <p:nvPr/>
        </p:nvSpPr>
        <p:spPr>
          <a:xfrm>
            <a:off x="1529080" y="912474"/>
            <a:ext cx="2098040" cy="661021"/>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Rectangle 7">
            <a:extLst>
              <a:ext uri="{FF2B5EF4-FFF2-40B4-BE49-F238E27FC236}">
                <a16:creationId xmlns:a16="http://schemas.microsoft.com/office/drawing/2014/main" id="{F6F80CE7-75EC-4A14-9BCE-DE7916020D0B}"/>
              </a:ext>
            </a:extLst>
          </p:cNvPr>
          <p:cNvSpPr/>
          <p:nvPr/>
        </p:nvSpPr>
        <p:spPr>
          <a:xfrm>
            <a:off x="1529080" y="2213251"/>
            <a:ext cx="3835399" cy="3720189"/>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07179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fficher l’image source">
            <a:extLst>
              <a:ext uri="{FF2B5EF4-FFF2-40B4-BE49-F238E27FC236}">
                <a16:creationId xmlns:a16="http://schemas.microsoft.com/office/drawing/2014/main" id="{E12D01F0-5F67-4832-8C61-394B40867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4EE32B9-CA84-4F84-A5B8-23012074D861}"/>
              </a:ext>
            </a:extLst>
          </p:cNvPr>
          <p:cNvSpPr>
            <a:spLocks noGrp="1"/>
          </p:cNvSpPr>
          <p:nvPr>
            <p:ph type="title"/>
          </p:nvPr>
        </p:nvSpPr>
        <p:spPr>
          <a:xfrm>
            <a:off x="1084082" y="488791"/>
            <a:ext cx="5711687" cy="661021"/>
          </a:xfrm>
        </p:spPr>
        <p:txBody>
          <a:bodyPr>
            <a:normAutofit fontScale="90000"/>
          </a:bodyPr>
          <a:lstStyle/>
          <a:p>
            <a:r>
              <a:rPr lang="fr-FR" sz="4800" b="1" dirty="0">
                <a:solidFill>
                  <a:schemeClr val="bg1"/>
                </a:solidFill>
                <a:latin typeface="Juice ITC" panose="04040403040A02020202" pitchFamily="82" charset="0"/>
              </a:rPr>
              <a:t>I – Présentation du sujet</a:t>
            </a:r>
          </a:p>
        </p:txBody>
      </p:sp>
      <p:sp>
        <p:nvSpPr>
          <p:cNvPr id="7" name="ZoneTexte 6">
            <a:extLst>
              <a:ext uri="{FF2B5EF4-FFF2-40B4-BE49-F238E27FC236}">
                <a16:creationId xmlns:a16="http://schemas.microsoft.com/office/drawing/2014/main" id="{999B9E6C-EBD9-4D96-B403-03935D8D2671}"/>
              </a:ext>
            </a:extLst>
          </p:cNvPr>
          <p:cNvSpPr txBox="1"/>
          <p:nvPr/>
        </p:nvSpPr>
        <p:spPr>
          <a:xfrm>
            <a:off x="1084082" y="2080600"/>
            <a:ext cx="9766170" cy="3785652"/>
          </a:xfrm>
          <a:prstGeom prst="rect">
            <a:avLst/>
          </a:prstGeom>
          <a:noFill/>
        </p:spPr>
        <p:txBody>
          <a:bodyPr wrap="square" rtlCol="0">
            <a:spAutoFit/>
          </a:bodyPr>
          <a:lstStyle/>
          <a:p>
            <a:r>
              <a:rPr lang="fr-FR" sz="2000" b="1" dirty="0">
                <a:solidFill>
                  <a:schemeClr val="bg1"/>
                </a:solidFill>
                <a:latin typeface="Juice ITC" panose="04040403040A02020202" pitchFamily="82" charset="0"/>
              </a:rPr>
              <a:t>A l’issue d’une invitation dans un hôtel de luxe, les amis de Luigi ont été kidnappé et retenu pris au piège dans le musée du manoir.</a:t>
            </a:r>
          </a:p>
          <a:p>
            <a:endParaRPr lang="fr-FR" sz="2000" b="1" dirty="0">
              <a:solidFill>
                <a:schemeClr val="bg1"/>
              </a:solidFill>
              <a:latin typeface="Juice ITC" panose="04040403040A02020202" pitchFamily="82" charset="0"/>
            </a:endParaRPr>
          </a:p>
          <a:p>
            <a:r>
              <a:rPr lang="fr-FR" sz="2000" b="1" dirty="0">
                <a:solidFill>
                  <a:schemeClr val="bg1"/>
                </a:solidFill>
                <a:latin typeface="Juice ITC" panose="04040403040A02020202" pitchFamily="82" charset="0"/>
              </a:rPr>
              <a:t>L’objectif est de découvrir le lieu, l’arme et l’auteur de ce crime !</a:t>
            </a:r>
          </a:p>
          <a:p>
            <a:endParaRPr lang="fr-FR" sz="2000" b="1" dirty="0">
              <a:solidFill>
                <a:schemeClr val="bg1"/>
              </a:solidFill>
              <a:latin typeface="Juice ITC" panose="04040403040A02020202" pitchFamily="82" charset="0"/>
            </a:endParaRPr>
          </a:p>
          <a:p>
            <a:r>
              <a:rPr lang="fr-FR" sz="2000" b="1" dirty="0">
                <a:solidFill>
                  <a:schemeClr val="bg1"/>
                </a:solidFill>
                <a:latin typeface="Juice ITC" panose="04040403040A02020202" pitchFamily="82" charset="0"/>
              </a:rPr>
              <a:t>De 3 à 6 joueurs, ordinateurs compris, peuvent tenter leur chance !</a:t>
            </a:r>
          </a:p>
          <a:p>
            <a:endParaRPr lang="fr-FR" sz="2000" b="1" dirty="0">
              <a:solidFill>
                <a:schemeClr val="bg1"/>
              </a:solidFill>
              <a:latin typeface="Juice ITC" panose="04040403040A02020202" pitchFamily="82" charset="0"/>
            </a:endParaRPr>
          </a:p>
          <a:p>
            <a:r>
              <a:rPr lang="fr-FR" sz="2000" b="1" dirty="0">
                <a:solidFill>
                  <a:schemeClr val="bg1"/>
                </a:solidFill>
                <a:latin typeface="Juice ITC" panose="04040403040A02020202" pitchFamily="82" charset="0"/>
              </a:rPr>
              <a:t>Pour cela, vous devez explorer les salles du plateau de jeu en lançant deux dés. Dans les salles, vous émettez une hypothèse, comprenant un suspect, une arme et un lieu. Les autres joueurs doivent montrer une carte à l’émetteur de l’hypothèse s’ils en possède au moins une.</a:t>
            </a:r>
          </a:p>
          <a:p>
            <a:endParaRPr lang="fr-FR" sz="2000" b="1" dirty="0">
              <a:solidFill>
                <a:schemeClr val="bg1"/>
              </a:solidFill>
              <a:latin typeface="Juice ITC" panose="04040403040A02020202" pitchFamily="82" charset="0"/>
            </a:endParaRPr>
          </a:p>
          <a:p>
            <a:r>
              <a:rPr lang="fr-FR" sz="2000" b="1" dirty="0">
                <a:solidFill>
                  <a:schemeClr val="bg1"/>
                </a:solidFill>
                <a:latin typeface="Juice ITC" panose="04040403040A02020202" pitchFamily="82" charset="0"/>
              </a:rPr>
              <a:t>Si vous pensez avoir trouvé la solution de l’énigme, dirigez-vous vers la salle centrale. Si l’accusation est vraie, vous gagnez la partie ! Sinon vous ne pouvez plus jouer.</a:t>
            </a:r>
          </a:p>
        </p:txBody>
      </p:sp>
      <p:pic>
        <p:nvPicPr>
          <p:cNvPr id="6" name="Picture 2" descr="Afficher l’image source">
            <a:extLst>
              <a:ext uri="{FF2B5EF4-FFF2-40B4-BE49-F238E27FC236}">
                <a16:creationId xmlns:a16="http://schemas.microsoft.com/office/drawing/2014/main" id="{A2E36B59-61B1-4742-96D7-AD2845B3A0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C29F202-7BB1-47B1-BADB-7515A3342AC9}"/>
              </a:ext>
            </a:extLst>
          </p:cNvPr>
          <p:cNvSpPr/>
          <p:nvPr/>
        </p:nvSpPr>
        <p:spPr>
          <a:xfrm>
            <a:off x="1084082" y="488791"/>
            <a:ext cx="5711687" cy="661021"/>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000" b="1">
              <a:latin typeface="Juice ITC" panose="04040403040A02020202" pitchFamily="82" charset="0"/>
            </a:endParaRPr>
          </a:p>
        </p:txBody>
      </p:sp>
      <p:sp>
        <p:nvSpPr>
          <p:cNvPr id="9" name="Rectangle 8">
            <a:extLst>
              <a:ext uri="{FF2B5EF4-FFF2-40B4-BE49-F238E27FC236}">
                <a16:creationId xmlns:a16="http://schemas.microsoft.com/office/drawing/2014/main" id="{C5FD493E-2719-4531-8AA6-684108476CD2}"/>
              </a:ext>
            </a:extLst>
          </p:cNvPr>
          <p:cNvSpPr/>
          <p:nvPr/>
        </p:nvSpPr>
        <p:spPr>
          <a:xfrm>
            <a:off x="985520" y="1981200"/>
            <a:ext cx="9977120" cy="3992880"/>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000" b="1">
              <a:latin typeface="Juice ITC" panose="04040403040A02020202" pitchFamily="82" charset="0"/>
            </a:endParaRPr>
          </a:p>
        </p:txBody>
      </p:sp>
    </p:spTree>
    <p:extLst>
      <p:ext uri="{BB962C8B-B14F-4D97-AF65-F5344CB8AC3E}">
        <p14:creationId xmlns:p14="http://schemas.microsoft.com/office/powerpoint/2010/main" val="94794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Afficher l’image source">
            <a:extLst>
              <a:ext uri="{FF2B5EF4-FFF2-40B4-BE49-F238E27FC236}">
                <a16:creationId xmlns:a16="http://schemas.microsoft.com/office/drawing/2014/main" id="{5D8C0483-7B17-4297-B67D-4228EEBD7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3">
            <a:extLst>
              <a:ext uri="{FF2B5EF4-FFF2-40B4-BE49-F238E27FC236}">
                <a16:creationId xmlns:a16="http://schemas.microsoft.com/office/drawing/2014/main" id="{4D960123-2E88-48A5-AF5D-4B4DF7E28F7C}"/>
              </a:ext>
            </a:extLst>
          </p:cNvPr>
          <p:cNvGraphicFramePr>
            <a:graphicFrameLocks noGrp="1"/>
          </p:cNvGraphicFramePr>
          <p:nvPr>
            <p:extLst>
              <p:ext uri="{D42A27DB-BD31-4B8C-83A1-F6EECF244321}">
                <p14:modId xmlns:p14="http://schemas.microsoft.com/office/powerpoint/2010/main" val="732316955"/>
              </p:ext>
            </p:extLst>
          </p:nvPr>
        </p:nvGraphicFramePr>
        <p:xfrm>
          <a:off x="755322" y="1659478"/>
          <a:ext cx="10681355" cy="4907280"/>
        </p:xfrm>
        <a:graphic>
          <a:graphicData uri="http://schemas.openxmlformats.org/drawingml/2006/table">
            <a:tbl>
              <a:tblPr firstRow="1" bandRow="1">
                <a:tableStyleId>{5C22544A-7EE6-4342-B048-85BDC9FD1C3A}</a:tableStyleId>
              </a:tblPr>
              <a:tblGrid>
                <a:gridCol w="1707037">
                  <a:extLst>
                    <a:ext uri="{9D8B030D-6E8A-4147-A177-3AD203B41FA5}">
                      <a16:colId xmlns:a16="http://schemas.microsoft.com/office/drawing/2014/main" val="2845962183"/>
                    </a:ext>
                  </a:extLst>
                </a:gridCol>
                <a:gridCol w="2337848">
                  <a:extLst>
                    <a:ext uri="{9D8B030D-6E8A-4147-A177-3AD203B41FA5}">
                      <a16:colId xmlns:a16="http://schemas.microsoft.com/office/drawing/2014/main" val="1670954868"/>
                    </a:ext>
                  </a:extLst>
                </a:gridCol>
                <a:gridCol w="2363928">
                  <a:extLst>
                    <a:ext uri="{9D8B030D-6E8A-4147-A177-3AD203B41FA5}">
                      <a16:colId xmlns:a16="http://schemas.microsoft.com/office/drawing/2014/main" val="2164616608"/>
                    </a:ext>
                  </a:extLst>
                </a:gridCol>
                <a:gridCol w="2136271">
                  <a:extLst>
                    <a:ext uri="{9D8B030D-6E8A-4147-A177-3AD203B41FA5}">
                      <a16:colId xmlns:a16="http://schemas.microsoft.com/office/drawing/2014/main" val="2795386018"/>
                    </a:ext>
                  </a:extLst>
                </a:gridCol>
                <a:gridCol w="2136271">
                  <a:extLst>
                    <a:ext uri="{9D8B030D-6E8A-4147-A177-3AD203B41FA5}">
                      <a16:colId xmlns:a16="http://schemas.microsoft.com/office/drawing/2014/main" val="830764295"/>
                    </a:ext>
                  </a:extLst>
                </a:gridCol>
              </a:tblGrid>
              <a:tr h="370840">
                <a:tc>
                  <a:txBody>
                    <a:bodyPr/>
                    <a:lstStyle/>
                    <a:p>
                      <a:pPr algn="ctr"/>
                      <a:r>
                        <a:rPr lang="fr-FR" sz="1400" dirty="0"/>
                        <a:t>Sprint</a:t>
                      </a:r>
                    </a:p>
                    <a:p>
                      <a:pPr algn="ctr"/>
                      <a:r>
                        <a:rPr lang="fr-FR" sz="1400" dirty="0"/>
                        <a:t>(date)</a:t>
                      </a:r>
                    </a:p>
                  </a:txBody>
                  <a:tcPr/>
                </a:tc>
                <a:tc>
                  <a:txBody>
                    <a:bodyPr/>
                    <a:lstStyle/>
                    <a:p>
                      <a:pPr algn="ctr"/>
                      <a:r>
                        <a:rPr lang="fr-FR" sz="1400"/>
                        <a:t>Sprint</a:t>
                      </a:r>
                    </a:p>
                    <a:p>
                      <a:pPr algn="ctr"/>
                      <a:r>
                        <a:rPr lang="fr-FR" sz="1400"/>
                        <a:t>(description)</a:t>
                      </a:r>
                    </a:p>
                  </a:txBody>
                  <a:tcPr/>
                </a:tc>
                <a:tc>
                  <a:txBody>
                    <a:bodyPr/>
                    <a:lstStyle/>
                    <a:p>
                      <a:pPr algn="ctr"/>
                      <a:r>
                        <a:rPr lang="fr-FR" sz="1400"/>
                        <a:t>Emilie</a:t>
                      </a:r>
                    </a:p>
                  </a:txBody>
                  <a:tcPr/>
                </a:tc>
                <a:tc>
                  <a:txBody>
                    <a:bodyPr/>
                    <a:lstStyle/>
                    <a:p>
                      <a:pPr algn="ctr"/>
                      <a:r>
                        <a:rPr lang="fr-FR" sz="1400" dirty="0"/>
                        <a:t>Thibault</a:t>
                      </a:r>
                    </a:p>
                  </a:txBody>
                  <a:tcPr/>
                </a:tc>
                <a:tc>
                  <a:txBody>
                    <a:bodyPr/>
                    <a:lstStyle/>
                    <a:p>
                      <a:pPr algn="ctr"/>
                      <a:r>
                        <a:rPr lang="fr-FR" sz="1400"/>
                        <a:t>Samuel</a:t>
                      </a:r>
                    </a:p>
                    <a:p>
                      <a:pPr algn="ctr"/>
                      <a:r>
                        <a:rPr lang="fr-FR" sz="1400"/>
                        <a:t>(mise en commun)</a:t>
                      </a:r>
                    </a:p>
                  </a:txBody>
                  <a:tcPr/>
                </a:tc>
                <a:extLst>
                  <a:ext uri="{0D108BD9-81ED-4DB2-BD59-A6C34878D82A}">
                    <a16:rowId xmlns:a16="http://schemas.microsoft.com/office/drawing/2014/main" val="621204589"/>
                  </a:ext>
                </a:extLst>
              </a:tr>
              <a:tr h="370840">
                <a:tc>
                  <a:txBody>
                    <a:bodyPr/>
                    <a:lstStyle/>
                    <a:p>
                      <a:pPr algn="ctr"/>
                      <a:r>
                        <a:rPr lang="fr-FR" sz="1400"/>
                        <a:t>25/10 -&gt; 28/10</a:t>
                      </a:r>
                    </a:p>
                  </a:txBody>
                  <a:tcPr/>
                </a:tc>
                <a:tc>
                  <a:txBody>
                    <a:bodyPr/>
                    <a:lstStyle/>
                    <a:p>
                      <a:pPr algn="ctr"/>
                      <a:r>
                        <a:rPr lang="fr-FR" sz="1400"/>
                        <a:t>Découverte du sujet et création du diagramme de classe 1.0</a:t>
                      </a:r>
                    </a:p>
                  </a:txBody>
                  <a:tcPr/>
                </a:tc>
                <a:tc>
                  <a:txBody>
                    <a:bodyPr/>
                    <a:lstStyle/>
                    <a:p>
                      <a:pPr algn="ctr"/>
                      <a:r>
                        <a:rPr lang="fr-FR" sz="1400"/>
                        <a:t>Réflexion sur le diagramme de classe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Réflexion sur le diagramme de classe</a:t>
                      </a:r>
                    </a:p>
                    <a:p>
                      <a:pPr algn="ctr"/>
                      <a:endParaRPr lang="fr-FR" sz="14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Réflexion sur le diagramme de classe</a:t>
                      </a:r>
                    </a:p>
                    <a:p>
                      <a:pPr algn="ctr"/>
                      <a:endParaRPr lang="fr-FR" sz="1400" dirty="0"/>
                    </a:p>
                  </a:txBody>
                  <a:tcPr/>
                </a:tc>
                <a:extLst>
                  <a:ext uri="{0D108BD9-81ED-4DB2-BD59-A6C34878D82A}">
                    <a16:rowId xmlns:a16="http://schemas.microsoft.com/office/drawing/2014/main" val="1633812811"/>
                  </a:ext>
                </a:extLst>
              </a:tr>
              <a:tr h="370840">
                <a:tc>
                  <a:txBody>
                    <a:bodyPr/>
                    <a:lstStyle/>
                    <a:p>
                      <a:pPr algn="ctr"/>
                      <a:r>
                        <a:rPr lang="fr-FR" sz="1400"/>
                        <a:t>29/10 -&gt; 31/10</a:t>
                      </a:r>
                    </a:p>
                  </a:txBody>
                  <a:tcPr/>
                </a:tc>
                <a:tc>
                  <a:txBody>
                    <a:bodyPr/>
                    <a:lstStyle/>
                    <a:p>
                      <a:pPr algn="ctr"/>
                      <a:r>
                        <a:rPr lang="fr-FR" sz="1400"/>
                        <a:t>Initialisation du jeu</a:t>
                      </a:r>
                    </a:p>
                  </a:txBody>
                  <a:tcPr/>
                </a:tc>
                <a:tc>
                  <a:txBody>
                    <a:bodyPr/>
                    <a:lstStyle/>
                    <a:p>
                      <a:pPr algn="ctr"/>
                      <a:r>
                        <a:rPr lang="fr-FR" sz="1400"/>
                        <a:t>Découverte d’allegro</a:t>
                      </a:r>
                    </a:p>
                  </a:txBody>
                  <a:tcPr/>
                </a:tc>
                <a:tc>
                  <a:txBody>
                    <a:bodyPr/>
                    <a:lstStyle/>
                    <a:p>
                      <a:pPr algn="ctr"/>
                      <a:r>
                        <a:rPr lang="fr-FR" sz="1400"/>
                        <a:t>Recherche de toutes les musiques et images du projet</a:t>
                      </a:r>
                    </a:p>
                  </a:txBody>
                  <a:tcPr/>
                </a:tc>
                <a:tc>
                  <a:txBody>
                    <a:bodyPr/>
                    <a:lstStyle/>
                    <a:p>
                      <a:pPr algn="ctr"/>
                      <a:r>
                        <a:rPr lang="fr-FR" sz="1400"/>
                        <a:t>Encapsulation des méthodes allegro et autres fonctions de bases dans une classe</a:t>
                      </a:r>
                    </a:p>
                  </a:txBody>
                  <a:tcPr/>
                </a:tc>
                <a:extLst>
                  <a:ext uri="{0D108BD9-81ED-4DB2-BD59-A6C34878D82A}">
                    <a16:rowId xmlns:a16="http://schemas.microsoft.com/office/drawing/2014/main" val="2024247913"/>
                  </a:ext>
                </a:extLst>
              </a:tr>
              <a:tr h="370840">
                <a:tc>
                  <a:txBody>
                    <a:bodyPr/>
                    <a:lstStyle/>
                    <a:p>
                      <a:pPr algn="ctr"/>
                      <a:r>
                        <a:rPr lang="fr-FR" sz="1400"/>
                        <a:t>1/11 -&gt; 7/11</a:t>
                      </a:r>
                    </a:p>
                  </a:txBody>
                  <a:tcPr/>
                </a:tc>
                <a:tc>
                  <a:txBody>
                    <a:bodyPr/>
                    <a:lstStyle/>
                    <a:p>
                      <a:pPr algn="ctr"/>
                      <a:r>
                        <a:rPr lang="fr-FR" sz="1400"/>
                        <a:t>Démarrage</a:t>
                      </a:r>
                    </a:p>
                  </a:txBody>
                  <a:tcPr/>
                </a:tc>
                <a:tc>
                  <a:txBody>
                    <a:bodyPr/>
                    <a:lstStyle/>
                    <a:p>
                      <a:pPr algn="ctr"/>
                      <a:r>
                        <a:rPr lang="fr-FR" sz="1400"/>
                        <a:t>Mélange des paquets + distribution des cartes</a:t>
                      </a:r>
                    </a:p>
                  </a:txBody>
                  <a:tcPr/>
                </a:tc>
                <a:tc>
                  <a:txBody>
                    <a:bodyPr/>
                    <a:lstStyle/>
                    <a:p>
                      <a:pPr algn="ctr"/>
                      <a:r>
                        <a:rPr lang="fr-FR" sz="1400"/>
                        <a:t>Choix du nombre de joueurs + saisie pseudo + saisie des pions</a:t>
                      </a:r>
                    </a:p>
                  </a:txBody>
                  <a:tcPr/>
                </a:tc>
                <a:tc>
                  <a:txBody>
                    <a:bodyPr/>
                    <a:lstStyle/>
                    <a:p>
                      <a:pPr algn="ctr"/>
                      <a:r>
                        <a:rPr lang="fr-FR" sz="1400"/>
                        <a:t>Ecran titre et paramètres</a:t>
                      </a:r>
                    </a:p>
                  </a:txBody>
                  <a:tcPr/>
                </a:tc>
                <a:extLst>
                  <a:ext uri="{0D108BD9-81ED-4DB2-BD59-A6C34878D82A}">
                    <a16:rowId xmlns:a16="http://schemas.microsoft.com/office/drawing/2014/main" val="13393388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8/11 -&gt; 14/11</a:t>
                      </a:r>
                    </a:p>
                  </a:txBody>
                  <a:tcPr/>
                </a:tc>
                <a:tc>
                  <a:txBody>
                    <a:bodyPr/>
                    <a:lstStyle/>
                    <a:p>
                      <a:pPr algn="ctr"/>
                      <a:r>
                        <a:rPr lang="fr-FR" sz="1400"/>
                        <a:t>Dans le vif du projet</a:t>
                      </a:r>
                    </a:p>
                    <a:p>
                      <a:pPr algn="ctr"/>
                      <a:r>
                        <a:rPr lang="fr-FR" sz="1400"/>
                        <a:t>(partie 1)</a:t>
                      </a:r>
                    </a:p>
                  </a:txBody>
                  <a:tcPr/>
                </a:tc>
                <a:tc>
                  <a:txBody>
                    <a:bodyPr/>
                    <a:lstStyle/>
                    <a:p>
                      <a:pPr algn="ctr"/>
                      <a:r>
                        <a:rPr lang="fr-FR" sz="1400"/>
                        <a:t>Création de l’enveloppe + Dés + Feuille d’enquête</a:t>
                      </a:r>
                    </a:p>
                  </a:txBody>
                  <a:tcPr/>
                </a:tc>
                <a:tc>
                  <a:txBody>
                    <a:bodyPr/>
                    <a:lstStyle/>
                    <a:p>
                      <a:pPr algn="ctr"/>
                      <a:r>
                        <a:rPr lang="fr-FR" sz="1400"/>
                        <a:t>Création du plateau + cases + murs</a:t>
                      </a:r>
                    </a:p>
                  </a:txBody>
                  <a:tcPr/>
                </a:tc>
                <a:tc>
                  <a:txBody>
                    <a:bodyPr/>
                    <a:lstStyle/>
                    <a:p>
                      <a:pPr algn="ctr"/>
                      <a:r>
                        <a:rPr lang="fr-FR" sz="1400"/>
                        <a:t>Menu pause (sauvegarde/chargement partie, statistiques des joueurs, règles du jeu)</a:t>
                      </a:r>
                    </a:p>
                  </a:txBody>
                  <a:tcPr/>
                </a:tc>
                <a:extLst>
                  <a:ext uri="{0D108BD9-81ED-4DB2-BD59-A6C34878D82A}">
                    <a16:rowId xmlns:a16="http://schemas.microsoft.com/office/drawing/2014/main" val="18041742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15/11 -&gt; 21/11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Dans le vif du projet</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(partie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Gestion des déplacements</a:t>
                      </a:r>
                    </a:p>
                  </a:txBody>
                  <a:tcPr/>
                </a:tc>
                <a:tc>
                  <a:txBody>
                    <a:bodyPr/>
                    <a:lstStyle/>
                    <a:p>
                      <a:pPr algn="ctr"/>
                      <a:r>
                        <a:rPr lang="fr-FR" sz="1400"/>
                        <a:t>Hypothèse + accusation</a:t>
                      </a:r>
                    </a:p>
                  </a:txBody>
                  <a:tcPr/>
                </a:tc>
                <a:tc>
                  <a:txBody>
                    <a:bodyPr/>
                    <a:lstStyle/>
                    <a:p>
                      <a:pPr algn="ctr"/>
                      <a:r>
                        <a:rPr lang="fr-FR" sz="1400"/>
                        <a:t>Développement des ordinateurs</a:t>
                      </a:r>
                    </a:p>
                  </a:txBody>
                  <a:tcPr/>
                </a:tc>
                <a:extLst>
                  <a:ext uri="{0D108BD9-81ED-4DB2-BD59-A6C34878D82A}">
                    <a16:rowId xmlns:a16="http://schemas.microsoft.com/office/drawing/2014/main" val="8407099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22/11 -&gt; 28/11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Fin de partie +</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 diagramme de classe final</a:t>
                      </a:r>
                    </a:p>
                  </a:txBody>
                  <a:tcPr/>
                </a:tc>
                <a:tc>
                  <a:txBody>
                    <a:bodyPr/>
                    <a:lstStyle/>
                    <a:p>
                      <a:pPr algn="ctr"/>
                      <a:r>
                        <a:rPr lang="fr-FR" sz="1400"/>
                        <a:t>Match successifs</a:t>
                      </a:r>
                    </a:p>
                  </a:txBody>
                  <a:tcPr/>
                </a:tc>
                <a:tc>
                  <a:txBody>
                    <a:bodyPr/>
                    <a:lstStyle/>
                    <a:p>
                      <a:pPr algn="ctr"/>
                      <a:r>
                        <a:rPr lang="fr-FR" sz="1400"/>
                        <a:t>Ecran de victoire</a:t>
                      </a:r>
                    </a:p>
                  </a:txBody>
                  <a:tcPr/>
                </a:tc>
                <a:tc>
                  <a:txBody>
                    <a:bodyPr/>
                    <a:lstStyle/>
                    <a:p>
                      <a:pPr algn="ctr"/>
                      <a:r>
                        <a:rPr lang="fr-FR" sz="1400" dirty="0"/>
                        <a:t>Cases spéciales</a:t>
                      </a:r>
                    </a:p>
                  </a:txBody>
                  <a:tcPr/>
                </a:tc>
                <a:extLst>
                  <a:ext uri="{0D108BD9-81ED-4DB2-BD59-A6C34878D82A}">
                    <a16:rowId xmlns:a16="http://schemas.microsoft.com/office/drawing/2014/main" val="3252732698"/>
                  </a:ext>
                </a:extLst>
              </a:tr>
            </a:tbl>
          </a:graphicData>
        </a:graphic>
      </p:graphicFrame>
      <p:sp>
        <p:nvSpPr>
          <p:cNvPr id="5" name="Titre 1">
            <a:extLst>
              <a:ext uri="{FF2B5EF4-FFF2-40B4-BE49-F238E27FC236}">
                <a16:creationId xmlns:a16="http://schemas.microsoft.com/office/drawing/2014/main" id="{DB0229E6-321B-4139-817C-74E702AAC18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solidFill>
                  <a:schemeClr val="bg1"/>
                </a:solidFill>
              </a:rPr>
              <a:t>II – Répartition des tâches</a:t>
            </a:r>
          </a:p>
        </p:txBody>
      </p:sp>
      <p:pic>
        <p:nvPicPr>
          <p:cNvPr id="7" name="Picture 2" descr="Afficher l’image source">
            <a:extLst>
              <a:ext uri="{FF2B5EF4-FFF2-40B4-BE49-F238E27FC236}">
                <a16:creationId xmlns:a16="http://schemas.microsoft.com/office/drawing/2014/main" id="{3DADF536-73FE-4406-9BDA-80D074658ED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0EA82ED-D763-41E3-98BC-EAB5BFB1783D}"/>
              </a:ext>
            </a:extLst>
          </p:cNvPr>
          <p:cNvSpPr/>
          <p:nvPr/>
        </p:nvSpPr>
        <p:spPr>
          <a:xfrm>
            <a:off x="838200" y="697395"/>
            <a:ext cx="5989983" cy="661021"/>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86513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fficher l’image source">
            <a:extLst>
              <a:ext uri="{FF2B5EF4-FFF2-40B4-BE49-F238E27FC236}">
                <a16:creationId xmlns:a16="http://schemas.microsoft.com/office/drawing/2014/main" id="{68227A48-D8F1-46FB-9A25-91BB9B6DC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4EE32B9-CA84-4F84-A5B8-23012074D861}"/>
              </a:ext>
            </a:extLst>
          </p:cNvPr>
          <p:cNvSpPr>
            <a:spLocks noGrp="1"/>
          </p:cNvSpPr>
          <p:nvPr>
            <p:ph type="title"/>
          </p:nvPr>
        </p:nvSpPr>
        <p:spPr/>
        <p:txBody>
          <a:bodyPr/>
          <a:lstStyle/>
          <a:p>
            <a:r>
              <a:rPr lang="fr-FR">
                <a:solidFill>
                  <a:schemeClr val="bg1"/>
                </a:solidFill>
              </a:rPr>
              <a:t>III – Diagramme de classes (1/2)</a:t>
            </a:r>
          </a:p>
        </p:txBody>
      </p:sp>
      <p:pic>
        <p:nvPicPr>
          <p:cNvPr id="6" name="Picture 2" descr="Afficher l’image source">
            <a:extLst>
              <a:ext uri="{FF2B5EF4-FFF2-40B4-BE49-F238E27FC236}">
                <a16:creationId xmlns:a16="http://schemas.microsoft.com/office/drawing/2014/main" id="{398214C2-386E-45C4-BEB5-13A98761CA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5849F6-615D-4F1D-9ECD-48D6BA599A54}"/>
              </a:ext>
            </a:extLst>
          </p:cNvPr>
          <p:cNvSpPr/>
          <p:nvPr/>
        </p:nvSpPr>
        <p:spPr>
          <a:xfrm>
            <a:off x="838200" y="697395"/>
            <a:ext cx="7282070" cy="661021"/>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0404AFD2-BD05-41B7-8F48-5B1905023588}"/>
              </a:ext>
            </a:extLst>
          </p:cNvPr>
          <p:cNvPicPr>
            <a:picLocks noChangeAspect="1"/>
          </p:cNvPicPr>
          <p:nvPr/>
        </p:nvPicPr>
        <p:blipFill>
          <a:blip r:embed="rId5"/>
          <a:stretch>
            <a:fillRect/>
          </a:stretch>
        </p:blipFill>
        <p:spPr>
          <a:xfrm>
            <a:off x="3074893" y="1690686"/>
            <a:ext cx="5269494" cy="4740166"/>
          </a:xfrm>
          <a:prstGeom prst="rect">
            <a:avLst/>
          </a:prstGeom>
        </p:spPr>
      </p:pic>
    </p:spTree>
    <p:extLst>
      <p:ext uri="{BB962C8B-B14F-4D97-AF65-F5344CB8AC3E}">
        <p14:creationId xmlns:p14="http://schemas.microsoft.com/office/powerpoint/2010/main" val="395948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fficher l’image source">
            <a:extLst>
              <a:ext uri="{FF2B5EF4-FFF2-40B4-BE49-F238E27FC236}">
                <a16:creationId xmlns:a16="http://schemas.microsoft.com/office/drawing/2014/main" id="{0B9C9546-BEC9-43AD-90D1-3E9D8C235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4EE32B9-CA84-4F84-A5B8-23012074D861}"/>
              </a:ext>
            </a:extLst>
          </p:cNvPr>
          <p:cNvSpPr>
            <a:spLocks noGrp="1"/>
          </p:cNvSpPr>
          <p:nvPr>
            <p:ph type="title"/>
          </p:nvPr>
        </p:nvSpPr>
        <p:spPr/>
        <p:txBody>
          <a:bodyPr/>
          <a:lstStyle/>
          <a:p>
            <a:r>
              <a:rPr lang="fr-FR">
                <a:solidFill>
                  <a:schemeClr val="bg1"/>
                </a:solidFill>
              </a:rPr>
              <a:t>III – Diagramme de classes (2/2)</a:t>
            </a:r>
          </a:p>
        </p:txBody>
      </p:sp>
      <p:pic>
        <p:nvPicPr>
          <p:cNvPr id="5" name="Picture 2" descr="Afficher l’image source">
            <a:extLst>
              <a:ext uri="{FF2B5EF4-FFF2-40B4-BE49-F238E27FC236}">
                <a16:creationId xmlns:a16="http://schemas.microsoft.com/office/drawing/2014/main" id="{5AF974F2-02ED-4BC3-B78B-55FD502B2A7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A04E628-BD14-4FB2-9A5A-044B9DEEE472}"/>
              </a:ext>
            </a:extLst>
          </p:cNvPr>
          <p:cNvSpPr/>
          <p:nvPr/>
        </p:nvSpPr>
        <p:spPr>
          <a:xfrm>
            <a:off x="838200" y="697395"/>
            <a:ext cx="7301948" cy="661021"/>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34778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fficher l’image source">
            <a:extLst>
              <a:ext uri="{FF2B5EF4-FFF2-40B4-BE49-F238E27FC236}">
                <a16:creationId xmlns:a16="http://schemas.microsoft.com/office/drawing/2014/main" id="{0DCC7F29-656B-421B-8BE7-B47358F82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4EE32B9-CA84-4F84-A5B8-23012074D861}"/>
              </a:ext>
            </a:extLst>
          </p:cNvPr>
          <p:cNvSpPr>
            <a:spLocks noGrp="1"/>
          </p:cNvSpPr>
          <p:nvPr>
            <p:ph type="title"/>
          </p:nvPr>
        </p:nvSpPr>
        <p:spPr/>
        <p:txBody>
          <a:bodyPr/>
          <a:lstStyle/>
          <a:p>
            <a:r>
              <a:rPr lang="fr-FR">
                <a:solidFill>
                  <a:schemeClr val="bg1"/>
                </a:solidFill>
              </a:rPr>
              <a:t>IV – Bilan collectif</a:t>
            </a:r>
          </a:p>
        </p:txBody>
      </p:sp>
      <p:sp>
        <p:nvSpPr>
          <p:cNvPr id="3" name="ZoneTexte 2">
            <a:extLst>
              <a:ext uri="{FF2B5EF4-FFF2-40B4-BE49-F238E27FC236}">
                <a16:creationId xmlns:a16="http://schemas.microsoft.com/office/drawing/2014/main" id="{5FDA906E-54B9-429C-BEFA-F8D7761E0C6F}"/>
              </a:ext>
            </a:extLst>
          </p:cNvPr>
          <p:cNvSpPr txBox="1"/>
          <p:nvPr/>
        </p:nvSpPr>
        <p:spPr>
          <a:xfrm>
            <a:off x="1018095" y="2309567"/>
            <a:ext cx="8616099" cy="2031325"/>
          </a:xfrm>
          <a:prstGeom prst="rect">
            <a:avLst/>
          </a:prstGeom>
          <a:noFill/>
        </p:spPr>
        <p:txBody>
          <a:bodyPr wrap="square" rtlCol="0">
            <a:spAutoFit/>
          </a:bodyPr>
          <a:lstStyle/>
          <a:p>
            <a:r>
              <a:rPr lang="fr-FR">
                <a:solidFill>
                  <a:schemeClr val="bg1"/>
                </a:solidFill>
              </a:rPr>
              <a:t>+ Renforcement des connaissances en C++</a:t>
            </a:r>
          </a:p>
          <a:p>
            <a:endParaRPr lang="fr-FR">
              <a:solidFill>
                <a:schemeClr val="bg1"/>
              </a:solidFill>
            </a:endParaRPr>
          </a:p>
          <a:p>
            <a:r>
              <a:rPr lang="fr-FR">
                <a:solidFill>
                  <a:schemeClr val="bg1"/>
                </a:solidFill>
              </a:rPr>
              <a:t>+ Bonne organisation du temps et du travail</a:t>
            </a:r>
          </a:p>
          <a:p>
            <a:endParaRPr lang="fr-FR">
              <a:solidFill>
                <a:schemeClr val="bg1"/>
              </a:solidFill>
            </a:endParaRPr>
          </a:p>
          <a:p>
            <a:r>
              <a:rPr lang="fr-FR">
                <a:solidFill>
                  <a:schemeClr val="bg1"/>
                </a:solidFill>
              </a:rPr>
              <a:t>+ Tous en accord sur le thème du Cluedo</a:t>
            </a:r>
          </a:p>
          <a:p>
            <a:endParaRPr lang="fr-FR">
              <a:solidFill>
                <a:schemeClr val="bg1"/>
              </a:solidFill>
            </a:endParaRPr>
          </a:p>
          <a:p>
            <a:r>
              <a:rPr lang="fr-FR">
                <a:solidFill>
                  <a:schemeClr val="bg1"/>
                </a:solidFill>
              </a:rPr>
              <a:t>+ Développement graphique avec Allegro</a:t>
            </a:r>
          </a:p>
        </p:txBody>
      </p:sp>
      <p:pic>
        <p:nvPicPr>
          <p:cNvPr id="6" name="Picture 2" descr="Afficher l’image source">
            <a:extLst>
              <a:ext uri="{FF2B5EF4-FFF2-40B4-BE49-F238E27FC236}">
                <a16:creationId xmlns:a16="http://schemas.microsoft.com/office/drawing/2014/main" id="{5029855B-57F1-4622-9AEC-A4623EB91B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3EFC33F-B699-47F4-B109-625D0A9CD62B}"/>
              </a:ext>
            </a:extLst>
          </p:cNvPr>
          <p:cNvSpPr/>
          <p:nvPr/>
        </p:nvSpPr>
        <p:spPr>
          <a:xfrm>
            <a:off x="838200" y="697395"/>
            <a:ext cx="4200939" cy="661021"/>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Rectangle 7">
            <a:extLst>
              <a:ext uri="{FF2B5EF4-FFF2-40B4-BE49-F238E27FC236}">
                <a16:creationId xmlns:a16="http://schemas.microsoft.com/office/drawing/2014/main" id="{7A3D8E71-FC16-4C38-A376-05EE9F33240D}"/>
              </a:ext>
            </a:extLst>
          </p:cNvPr>
          <p:cNvSpPr/>
          <p:nvPr/>
        </p:nvSpPr>
        <p:spPr>
          <a:xfrm>
            <a:off x="1018095" y="2286459"/>
            <a:ext cx="4190009" cy="2054433"/>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041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Afficher l’image source">
            <a:extLst>
              <a:ext uri="{FF2B5EF4-FFF2-40B4-BE49-F238E27FC236}">
                <a16:creationId xmlns:a16="http://schemas.microsoft.com/office/drawing/2014/main" id="{EC68E844-60FB-4798-BB81-7CDE2D2B1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4EE32B9-CA84-4F84-A5B8-23012074D861}"/>
              </a:ext>
            </a:extLst>
          </p:cNvPr>
          <p:cNvSpPr>
            <a:spLocks noGrp="1"/>
          </p:cNvSpPr>
          <p:nvPr>
            <p:ph type="title"/>
          </p:nvPr>
        </p:nvSpPr>
        <p:spPr/>
        <p:txBody>
          <a:bodyPr/>
          <a:lstStyle/>
          <a:p>
            <a:r>
              <a:rPr lang="fr-FR">
                <a:solidFill>
                  <a:schemeClr val="bg1"/>
                </a:solidFill>
              </a:rPr>
              <a:t>V – Bilans individuels</a:t>
            </a:r>
          </a:p>
        </p:txBody>
      </p:sp>
      <p:graphicFrame>
        <p:nvGraphicFramePr>
          <p:cNvPr id="4" name="Tableau 3">
            <a:extLst>
              <a:ext uri="{FF2B5EF4-FFF2-40B4-BE49-F238E27FC236}">
                <a16:creationId xmlns:a16="http://schemas.microsoft.com/office/drawing/2014/main" id="{C5FD6691-AD38-40FB-B233-37A7F19327A3}"/>
              </a:ext>
            </a:extLst>
          </p:cNvPr>
          <p:cNvGraphicFramePr>
            <a:graphicFrameLocks noGrp="1"/>
          </p:cNvGraphicFramePr>
          <p:nvPr>
            <p:extLst>
              <p:ext uri="{D42A27DB-BD31-4B8C-83A1-F6EECF244321}">
                <p14:modId xmlns:p14="http://schemas.microsoft.com/office/powerpoint/2010/main" val="1073269367"/>
              </p:ext>
            </p:extLst>
          </p:nvPr>
        </p:nvGraphicFramePr>
        <p:xfrm>
          <a:off x="1589595" y="2256235"/>
          <a:ext cx="9012810" cy="3522216"/>
        </p:xfrm>
        <a:graphic>
          <a:graphicData uri="http://schemas.openxmlformats.org/drawingml/2006/table">
            <a:tbl>
              <a:tblPr firstRow="1" bandRow="1">
                <a:tableStyleId>{5C22544A-7EE6-4342-B048-85BDC9FD1C3A}</a:tableStyleId>
              </a:tblPr>
              <a:tblGrid>
                <a:gridCol w="3004270">
                  <a:extLst>
                    <a:ext uri="{9D8B030D-6E8A-4147-A177-3AD203B41FA5}">
                      <a16:colId xmlns:a16="http://schemas.microsoft.com/office/drawing/2014/main" val="2164616608"/>
                    </a:ext>
                  </a:extLst>
                </a:gridCol>
                <a:gridCol w="3004270">
                  <a:extLst>
                    <a:ext uri="{9D8B030D-6E8A-4147-A177-3AD203B41FA5}">
                      <a16:colId xmlns:a16="http://schemas.microsoft.com/office/drawing/2014/main" val="2795386018"/>
                    </a:ext>
                  </a:extLst>
                </a:gridCol>
                <a:gridCol w="3004270">
                  <a:extLst>
                    <a:ext uri="{9D8B030D-6E8A-4147-A177-3AD203B41FA5}">
                      <a16:colId xmlns:a16="http://schemas.microsoft.com/office/drawing/2014/main" val="830764295"/>
                    </a:ext>
                  </a:extLst>
                </a:gridCol>
              </a:tblGrid>
              <a:tr h="1029588">
                <a:tc>
                  <a:txBody>
                    <a:bodyPr/>
                    <a:lstStyle/>
                    <a:p>
                      <a:pPr algn="ctr"/>
                      <a:r>
                        <a:rPr lang="fr-FR" dirty="0"/>
                        <a:t>Emilie</a:t>
                      </a:r>
                    </a:p>
                  </a:txBody>
                  <a:tcPr/>
                </a:tc>
                <a:tc>
                  <a:txBody>
                    <a:bodyPr/>
                    <a:lstStyle/>
                    <a:p>
                      <a:pPr algn="ctr"/>
                      <a:r>
                        <a:rPr lang="fr-FR" dirty="0"/>
                        <a:t>Thibault</a:t>
                      </a:r>
                    </a:p>
                  </a:txBody>
                  <a:tcPr/>
                </a:tc>
                <a:tc>
                  <a:txBody>
                    <a:bodyPr/>
                    <a:lstStyle/>
                    <a:p>
                      <a:pPr algn="ctr"/>
                      <a:r>
                        <a:rPr lang="fr-FR" dirty="0"/>
                        <a:t>Samuel</a:t>
                      </a:r>
                    </a:p>
                  </a:txBody>
                  <a:tcPr/>
                </a:tc>
                <a:extLst>
                  <a:ext uri="{0D108BD9-81ED-4DB2-BD59-A6C34878D82A}">
                    <a16:rowId xmlns:a16="http://schemas.microsoft.com/office/drawing/2014/main" val="621204589"/>
                  </a:ext>
                </a:extLst>
              </a:tr>
              <a:tr h="1029588">
                <a:tc>
                  <a:txBody>
                    <a:bodyPr/>
                    <a:lstStyle/>
                    <a:p>
                      <a:pPr algn="l"/>
                      <a:r>
                        <a:rPr lang="fr-FR" dirty="0"/>
                        <a:t>+</a:t>
                      </a:r>
                    </a:p>
                    <a:p>
                      <a:pPr algn="l"/>
                      <a:r>
                        <a:rPr lang="fr-FR" dirty="0"/>
                        <a:t>+</a:t>
                      </a:r>
                    </a:p>
                    <a:p>
                      <a:pPr algn="l"/>
                      <a:r>
                        <a:rPr lang="fr-FR" dirty="0"/>
                        <a:t>+</a:t>
                      </a:r>
                    </a:p>
                  </a:txBody>
                  <a:tcPr/>
                </a:tc>
                <a:tc>
                  <a:txBody>
                    <a:bodyPr/>
                    <a:lstStyle/>
                    <a:p>
                      <a:pPr algn="l"/>
                      <a:r>
                        <a:rPr lang="fr-FR" dirty="0"/>
                        <a:t>+</a:t>
                      </a:r>
                    </a:p>
                    <a:p>
                      <a:pPr algn="l"/>
                      <a:r>
                        <a:rPr lang="fr-FR" dirty="0"/>
                        <a:t>+</a:t>
                      </a:r>
                    </a:p>
                    <a:p>
                      <a:pPr algn="l"/>
                      <a:r>
                        <a:rPr lang="fr-FR" dirty="0"/>
                        <a:t>+</a:t>
                      </a:r>
                    </a:p>
                  </a:txBody>
                  <a:tcPr/>
                </a:tc>
                <a:tc>
                  <a:txBody>
                    <a:bodyPr/>
                    <a:lstStyle/>
                    <a:p>
                      <a:pPr algn="l"/>
                      <a:r>
                        <a:rPr lang="fr-FR"/>
                        <a:t>+ Développement du projet sur Allegro </a:t>
                      </a:r>
                    </a:p>
                    <a:p>
                      <a:pPr algn="l"/>
                      <a:r>
                        <a:rPr lang="fr-FR"/>
                        <a:t>+ Aucun retard lors des mises en commun</a:t>
                      </a:r>
                    </a:p>
                    <a:p>
                      <a:pPr algn="l"/>
                      <a:r>
                        <a:rPr lang="fr-FR"/>
                        <a:t>+</a:t>
                      </a:r>
                    </a:p>
                  </a:txBody>
                  <a:tcPr/>
                </a:tc>
                <a:extLst>
                  <a:ext uri="{0D108BD9-81ED-4DB2-BD59-A6C34878D82A}">
                    <a16:rowId xmlns:a16="http://schemas.microsoft.com/office/drawing/2014/main" val="1633812811"/>
                  </a:ext>
                </a:extLst>
              </a:tr>
              <a:tr h="1029588">
                <a:tc>
                  <a:txBody>
                    <a:bodyPr/>
                    <a:lstStyle/>
                    <a:p>
                      <a:pPr algn="l"/>
                      <a:r>
                        <a:rPr lang="fr-FR" dirty="0"/>
                        <a:t>-</a:t>
                      </a:r>
                    </a:p>
                    <a:p>
                      <a:pPr algn="l"/>
                      <a:r>
                        <a:rPr lang="fr-FR" dirty="0"/>
                        <a:t>-</a:t>
                      </a:r>
                    </a:p>
                    <a:p>
                      <a:pPr algn="l"/>
                      <a:r>
                        <a:rPr lang="fr-FR" dirty="0"/>
                        <a:t>-</a:t>
                      </a:r>
                    </a:p>
                  </a:txBody>
                  <a:tcPr/>
                </a:tc>
                <a:tc>
                  <a:txBody>
                    <a:bodyPr/>
                    <a:lstStyle/>
                    <a:p>
                      <a:pPr algn="l"/>
                      <a:r>
                        <a:rPr lang="fr-FR" dirty="0"/>
                        <a:t>-</a:t>
                      </a:r>
                    </a:p>
                    <a:p>
                      <a:pPr algn="l"/>
                      <a:r>
                        <a:rPr lang="fr-FR" dirty="0"/>
                        <a:t>-</a:t>
                      </a:r>
                    </a:p>
                    <a:p>
                      <a:pPr algn="l"/>
                      <a:r>
                        <a:rPr lang="fr-FR" dirty="0"/>
                        <a:t>-</a:t>
                      </a:r>
                    </a:p>
                  </a:txBody>
                  <a:tcPr/>
                </a:tc>
                <a:tc>
                  <a:txBody>
                    <a:bodyPr/>
                    <a:lstStyle/>
                    <a:p>
                      <a:pPr algn="l"/>
                      <a:r>
                        <a:rPr lang="fr-FR" dirty="0"/>
                        <a:t>-</a:t>
                      </a:r>
                    </a:p>
                    <a:p>
                      <a:pPr algn="l"/>
                      <a:r>
                        <a:rPr lang="fr-FR" dirty="0"/>
                        <a:t>-</a:t>
                      </a:r>
                    </a:p>
                    <a:p>
                      <a:pPr algn="l"/>
                      <a:r>
                        <a:rPr lang="fr-FR" dirty="0"/>
                        <a:t>-</a:t>
                      </a:r>
                    </a:p>
                  </a:txBody>
                  <a:tcPr/>
                </a:tc>
                <a:extLst>
                  <a:ext uri="{0D108BD9-81ED-4DB2-BD59-A6C34878D82A}">
                    <a16:rowId xmlns:a16="http://schemas.microsoft.com/office/drawing/2014/main" val="2024247913"/>
                  </a:ext>
                </a:extLst>
              </a:tr>
            </a:tbl>
          </a:graphicData>
        </a:graphic>
      </p:graphicFrame>
      <p:pic>
        <p:nvPicPr>
          <p:cNvPr id="7" name="Picture 2" descr="Afficher l’image source">
            <a:extLst>
              <a:ext uri="{FF2B5EF4-FFF2-40B4-BE49-F238E27FC236}">
                <a16:creationId xmlns:a16="http://schemas.microsoft.com/office/drawing/2014/main" id="{C17BC044-5F7D-4685-A334-A9257761EF1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F29BAC1-204D-47FE-BCC9-A1BF6A4400C9}"/>
              </a:ext>
            </a:extLst>
          </p:cNvPr>
          <p:cNvSpPr/>
          <p:nvPr/>
        </p:nvSpPr>
        <p:spPr>
          <a:xfrm>
            <a:off x="838200" y="697395"/>
            <a:ext cx="4827104" cy="661021"/>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6798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fficher l’image source">
            <a:extLst>
              <a:ext uri="{FF2B5EF4-FFF2-40B4-BE49-F238E27FC236}">
                <a16:creationId xmlns:a16="http://schemas.microsoft.com/office/drawing/2014/main" id="{EDCBDEE3-ED1E-4E22-9092-7C7B89F4D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4EE32B9-CA84-4F84-A5B8-23012074D861}"/>
              </a:ext>
            </a:extLst>
          </p:cNvPr>
          <p:cNvSpPr>
            <a:spLocks noGrp="1"/>
          </p:cNvSpPr>
          <p:nvPr>
            <p:ph type="title"/>
          </p:nvPr>
        </p:nvSpPr>
        <p:spPr/>
        <p:txBody>
          <a:bodyPr/>
          <a:lstStyle/>
          <a:p>
            <a:r>
              <a:rPr lang="fr-FR" sz="4800">
                <a:solidFill>
                  <a:schemeClr val="bg1"/>
                </a:solidFill>
                <a:latin typeface="Juice ITC" panose="04040403040A02020202" pitchFamily="82" charset="0"/>
              </a:rPr>
              <a:t>VI – Sources</a:t>
            </a:r>
          </a:p>
        </p:txBody>
      </p:sp>
      <p:sp>
        <p:nvSpPr>
          <p:cNvPr id="3" name="ZoneTexte 2">
            <a:extLst>
              <a:ext uri="{FF2B5EF4-FFF2-40B4-BE49-F238E27FC236}">
                <a16:creationId xmlns:a16="http://schemas.microsoft.com/office/drawing/2014/main" id="{AF9463E3-994E-47B7-AFA4-A766185FAA7F}"/>
              </a:ext>
            </a:extLst>
          </p:cNvPr>
          <p:cNvSpPr txBox="1"/>
          <p:nvPr/>
        </p:nvSpPr>
        <p:spPr>
          <a:xfrm>
            <a:off x="1581648" y="1551357"/>
            <a:ext cx="8140147" cy="5909310"/>
          </a:xfrm>
          <a:prstGeom prst="rect">
            <a:avLst/>
          </a:prstGeom>
          <a:noFill/>
        </p:spPr>
        <p:txBody>
          <a:bodyPr wrap="square" rtlCol="0">
            <a:spAutoFit/>
          </a:bodyPr>
          <a:lstStyle/>
          <a:p>
            <a:r>
              <a:rPr lang="fr-FR" sz="1400" u="sng">
                <a:solidFill>
                  <a:schemeClr val="bg1"/>
                </a:solidFill>
                <a:latin typeface="Juice ITC" panose="04040403040A02020202" pitchFamily="82" charset="0"/>
              </a:rPr>
              <a:t>Images</a:t>
            </a:r>
          </a:p>
          <a:p>
            <a:r>
              <a:rPr lang="fr-FR" sz="1400">
                <a:solidFill>
                  <a:schemeClr val="bg1"/>
                </a:solidFill>
                <a:latin typeface="Juice ITC" panose="04040403040A02020202" pitchFamily="82" charset="0"/>
              </a:rPr>
              <a:t>https://www.spriters-resource.com/custom_edited/luigismansioncustoms/sheet/17738/</a:t>
            </a:r>
          </a:p>
          <a:p>
            <a:r>
              <a:rPr lang="fr-FR" sz="1400">
                <a:solidFill>
                  <a:schemeClr val="bg1"/>
                </a:solidFill>
                <a:latin typeface="Juice ITC" panose="04040403040A02020202" pitchFamily="82" charset="0"/>
              </a:rPr>
              <a:t>https://www.spriters-resource.com/custom_edited/luigismansioncustoms/sheet/123396/</a:t>
            </a:r>
          </a:p>
          <a:p>
            <a:r>
              <a:rPr lang="fr-FR" sz="1400">
                <a:solidFill>
                  <a:schemeClr val="bg1"/>
                </a:solidFill>
                <a:latin typeface="Juice ITC" panose="04040403040A02020202" pitchFamily="82" charset="0"/>
              </a:rPr>
              <a:t>https://www.spriters-resource.com/custom_edited/undertalecustoms/sheet/118603/</a:t>
            </a:r>
          </a:p>
          <a:p>
            <a:r>
              <a:rPr lang="fr-FR" sz="1400">
                <a:solidFill>
                  <a:schemeClr val="bg1"/>
                </a:solidFill>
                <a:latin typeface="Juice ITC" panose="04040403040A02020202" pitchFamily="82" charset="0"/>
              </a:rPr>
              <a:t>https://www.spriters-resource.com/nintendo_switch/supermariomaker2/sheet/119043/</a:t>
            </a:r>
          </a:p>
          <a:p>
            <a:r>
              <a:rPr lang="fr-FR" sz="1400">
                <a:solidFill>
                  <a:schemeClr val="bg1"/>
                </a:solidFill>
                <a:latin typeface="Juice ITC" panose="04040403040A02020202" pitchFamily="82" charset="0"/>
              </a:rPr>
              <a:t>https://www.spriters-resource.com/custom_edited/luigismansioncustoms/sheet/60685/</a:t>
            </a:r>
          </a:p>
          <a:p>
            <a:r>
              <a:rPr lang="fr-FR" sz="1400">
                <a:solidFill>
                  <a:schemeClr val="bg1"/>
                </a:solidFill>
                <a:latin typeface="Juice ITC" panose="04040403040A02020202" pitchFamily="82" charset="0"/>
              </a:rPr>
              <a:t>https://www.spriters-resource.com/custom_edited/mariocustoms/sheet/18099/</a:t>
            </a:r>
          </a:p>
          <a:p>
            <a:r>
              <a:rPr lang="fr-FR" sz="1400">
                <a:solidFill>
                  <a:schemeClr val="bg1"/>
                </a:solidFill>
                <a:latin typeface="Juice ITC" panose="04040403040A02020202" pitchFamily="82" charset="0"/>
              </a:rPr>
              <a:t>https://www.youtube.com/watch?v=chWnjm1H1d8&amp;t=210s</a:t>
            </a:r>
          </a:p>
          <a:p>
            <a:r>
              <a:rPr lang="fr-FR" sz="1400">
                <a:solidFill>
                  <a:schemeClr val="bg1"/>
                </a:solidFill>
                <a:latin typeface="Juice ITC" panose="04040403040A02020202" pitchFamily="82" charset="0"/>
              </a:rPr>
              <a:t>https://www.youtube.com/watch?v=EHnBghiPbj0&amp;t=188s</a:t>
            </a:r>
          </a:p>
          <a:p>
            <a:r>
              <a:rPr lang="fr-FR" sz="1400">
                <a:solidFill>
                  <a:schemeClr val="bg1"/>
                </a:solidFill>
                <a:latin typeface="Juice ITC" panose="04040403040A02020202" pitchFamily="82" charset="0"/>
              </a:rPr>
              <a:t>https://www.youtube.com/watch?v=gq3qB0Fq8dA&amp;t=84s</a:t>
            </a:r>
          </a:p>
          <a:p>
            <a:r>
              <a:rPr lang="fr-FR" sz="1400">
                <a:solidFill>
                  <a:schemeClr val="bg1"/>
                </a:solidFill>
                <a:latin typeface="Juice ITC" panose="04040403040A02020202" pitchFamily="82" charset="0"/>
              </a:rPr>
              <a:t>https://www.nintendo.fr/Jeux/Nintendo-Switch/Luigi-s-Mansion-3-1437312.html</a:t>
            </a:r>
          </a:p>
          <a:p>
            <a:r>
              <a:rPr lang="fr-FR" sz="1400">
                <a:solidFill>
                  <a:schemeClr val="bg1"/>
                </a:solidFill>
                <a:latin typeface="Juice ITC" panose="04040403040A02020202" pitchFamily="82" charset="0"/>
              </a:rPr>
              <a:t>https://www.supersoluce.com/soluce/luigi-s-mansion-3/soluce-luigi-s-mansion-3 </a:t>
            </a:r>
          </a:p>
          <a:p>
            <a:r>
              <a:rPr lang="fr-FR" sz="1400">
                <a:solidFill>
                  <a:schemeClr val="bg1"/>
                </a:solidFill>
                <a:latin typeface="Juice ITC" panose="04040403040A02020202" pitchFamily="82" charset="0"/>
              </a:rPr>
              <a:t>https://www.criticalhit.net/review/luigis-mansion-3-review-luigi-bored/</a:t>
            </a:r>
          </a:p>
          <a:p>
            <a:r>
              <a:rPr lang="fr-FR" sz="1400" err="1">
                <a:solidFill>
                  <a:schemeClr val="bg1"/>
                </a:solidFill>
                <a:latin typeface="Juice ITC" panose="04040403040A02020202" pitchFamily="82" charset="0"/>
              </a:rPr>
              <a:t>powerpoint</a:t>
            </a:r>
            <a:endParaRPr lang="fr-FR" sz="1400">
              <a:solidFill>
                <a:schemeClr val="bg1"/>
              </a:solidFill>
              <a:latin typeface="Juice ITC" panose="04040403040A02020202" pitchFamily="82" charset="0"/>
            </a:endParaRPr>
          </a:p>
          <a:p>
            <a:r>
              <a:rPr lang="fr-FR" sz="1400" err="1">
                <a:solidFill>
                  <a:schemeClr val="bg1"/>
                </a:solidFill>
                <a:latin typeface="Juice ITC" panose="04040403040A02020202" pitchFamily="82" charset="0"/>
              </a:rPr>
              <a:t>paint</a:t>
            </a:r>
            <a:endParaRPr lang="fr-FR" sz="1400">
              <a:solidFill>
                <a:schemeClr val="bg1"/>
              </a:solidFill>
              <a:latin typeface="Juice ITC" panose="04040403040A02020202" pitchFamily="82" charset="0"/>
            </a:endParaRPr>
          </a:p>
          <a:p>
            <a:endParaRPr lang="fr-FR" sz="1400">
              <a:solidFill>
                <a:schemeClr val="bg1"/>
              </a:solidFill>
              <a:latin typeface="Juice ITC" panose="04040403040A02020202" pitchFamily="82" charset="0"/>
            </a:endParaRPr>
          </a:p>
          <a:p>
            <a:r>
              <a:rPr lang="fr-FR" sz="1400" u="sng">
                <a:solidFill>
                  <a:schemeClr val="bg1"/>
                </a:solidFill>
                <a:latin typeface="Juice ITC" panose="04040403040A02020202" pitchFamily="82" charset="0"/>
              </a:rPr>
              <a:t>Sons et musiques</a:t>
            </a:r>
          </a:p>
          <a:p>
            <a:r>
              <a:rPr lang="fr-FR" sz="1400">
                <a:solidFill>
                  <a:schemeClr val="bg1"/>
                </a:solidFill>
                <a:latin typeface="Juice ITC" panose="04040403040A02020202" pitchFamily="82" charset="0"/>
              </a:rPr>
              <a:t>https://lemondedemario.fr/bruitages/</a:t>
            </a:r>
          </a:p>
          <a:p>
            <a:r>
              <a:rPr lang="fr-FR" sz="1400">
                <a:solidFill>
                  <a:schemeClr val="bg1"/>
                </a:solidFill>
                <a:latin typeface="Juice ITC" panose="04040403040A02020202" pitchFamily="82" charset="0"/>
              </a:rPr>
              <a:t>https://www.youtube.com/watch?v=akImWhzakaQ&amp;list=PLOrEojpA3r6TX_SYLqVmmJWmQbyucAy6v</a:t>
            </a:r>
          </a:p>
          <a:p>
            <a:r>
              <a:rPr lang="fr-FR" sz="1400">
                <a:solidFill>
                  <a:schemeClr val="bg1"/>
                </a:solidFill>
                <a:latin typeface="Juice ITC" panose="04040403040A02020202" pitchFamily="82" charset="0"/>
              </a:rPr>
              <a:t>https://www.youtube.com/watch?v=P_QISrREPPE&amp;list=PLOrEojpA3r6TX_SYLqVmmJWmQbyucAy6v&amp;index=2</a:t>
            </a:r>
          </a:p>
          <a:p>
            <a:r>
              <a:rPr lang="fr-FR" sz="1400">
                <a:solidFill>
                  <a:schemeClr val="bg1"/>
                </a:solidFill>
                <a:latin typeface="Juice ITC" panose="04040403040A02020202" pitchFamily="82" charset="0"/>
              </a:rPr>
              <a:t>https://www.youtube.com/watch?v=7-4cGUv25b4&amp;list=PLOrEojpA3r6TX_SYLqVmmJWmQbyucAy6v&amp;index=5</a:t>
            </a:r>
          </a:p>
          <a:p>
            <a:r>
              <a:rPr lang="fr-FR" sz="1400">
                <a:solidFill>
                  <a:schemeClr val="bg1"/>
                </a:solidFill>
                <a:latin typeface="Juice ITC" panose="04040403040A02020202" pitchFamily="82" charset="0"/>
              </a:rPr>
              <a:t>https://www.youtube.com/watch?v=Bm2eXxr-wgQ&amp;list=PLOrEojpA3r6TX_SYLqVmmJWmQbyucAy6v&amp;index=24</a:t>
            </a:r>
          </a:p>
          <a:p>
            <a:r>
              <a:rPr lang="fr-FR" sz="1400">
                <a:solidFill>
                  <a:schemeClr val="bg1"/>
                </a:solidFill>
                <a:latin typeface="Juice ITC" panose="04040403040A02020202" pitchFamily="82" charset="0"/>
              </a:rPr>
              <a:t>https://www.youtube.com/watch?v=YlmAQ8KXxxY</a:t>
            </a:r>
          </a:p>
          <a:p>
            <a:endParaRPr lang="fr-FR" sz="1400">
              <a:solidFill>
                <a:schemeClr val="bg1"/>
              </a:solidFill>
              <a:latin typeface="Juice ITC" panose="04040403040A02020202" pitchFamily="82" charset="0"/>
            </a:endParaRPr>
          </a:p>
          <a:p>
            <a:r>
              <a:rPr lang="fr-FR" sz="1400" u="sng">
                <a:solidFill>
                  <a:schemeClr val="bg1"/>
                </a:solidFill>
                <a:latin typeface="Juice ITC" panose="04040403040A02020202" pitchFamily="82" charset="0"/>
              </a:rPr>
              <a:t>Code</a:t>
            </a:r>
          </a:p>
          <a:p>
            <a:r>
              <a:rPr lang="fr-FR" sz="1400">
                <a:solidFill>
                  <a:schemeClr val="bg1"/>
                </a:solidFill>
                <a:latin typeface="Juice ITC" panose="04040403040A02020202" pitchFamily="82" charset="0"/>
              </a:rPr>
              <a:t>https://discord.com/channels/756526137655558204/898688608960139304</a:t>
            </a:r>
          </a:p>
          <a:p>
            <a:r>
              <a:rPr lang="fr-FR" sz="1400">
                <a:solidFill>
                  <a:schemeClr val="bg1"/>
                </a:solidFill>
                <a:latin typeface="Juice ITC" panose="04040403040A02020202" pitchFamily="82" charset="0"/>
              </a:rPr>
              <a:t>cours informatique </a:t>
            </a:r>
            <a:r>
              <a:rPr lang="fr-FR" sz="1400" err="1">
                <a:solidFill>
                  <a:schemeClr val="bg1"/>
                </a:solidFill>
                <a:latin typeface="Juice ITC" panose="04040403040A02020202" pitchFamily="82" charset="0"/>
              </a:rPr>
              <a:t>moodle</a:t>
            </a:r>
            <a:endParaRPr lang="fr-FR" sz="1400">
              <a:solidFill>
                <a:schemeClr val="bg1"/>
              </a:solidFill>
              <a:latin typeface="Juice ITC" panose="04040403040A02020202" pitchFamily="82" charset="0"/>
            </a:endParaRPr>
          </a:p>
        </p:txBody>
      </p:sp>
      <p:pic>
        <p:nvPicPr>
          <p:cNvPr id="6" name="Picture 2" descr="Afficher l’image source">
            <a:extLst>
              <a:ext uri="{FF2B5EF4-FFF2-40B4-BE49-F238E27FC236}">
                <a16:creationId xmlns:a16="http://schemas.microsoft.com/office/drawing/2014/main" id="{E1F9CD74-A298-40E9-8953-800DAFB2B49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2835" r="98359">
                        <a14:foregroundMark x1="2835" y1="31183" x2="3543" y2="42043"/>
                        <a14:foregroundMark x1="11824" y1="40108" x2="10668" y2="40323"/>
                        <a14:foregroundMark x1="25849" y1="49247" x2="25849" y2="49247"/>
                        <a14:foregroundMark x1="36442" y1="53441" x2="39724" y2="55914"/>
                        <a14:foregroundMark x1="48228" y1="56774" x2="50839" y2="57634"/>
                        <a14:foregroundMark x1="58933" y1="42903" x2="58933" y2="43656"/>
                        <a14:foregroundMark x1="69974" y1="48172" x2="71876" y2="48172"/>
                        <a14:foregroundMark x1="78068" y1="43656" x2="81350" y2="43441"/>
                        <a14:foregroundMark x1="87057" y1="42258" x2="87244" y2="43978"/>
                        <a14:foregroundMark x1="95636" y1="43441" x2="95636" y2="43441"/>
                        <a14:foregroundMark x1="98359" y1="75699" x2="98359" y2="75699"/>
                        <a14:foregroundMark x1="98247" y1="70108" x2="96419" y2="69032"/>
                        <a14:foregroundMark x1="92866" y1="75161" x2="92354" y2="72903"/>
                        <a14:foregroundMark x1="93012" y1="75806" x2="92866" y2="75161"/>
                        <a14:foregroundMark x1="93622" y1="78495" x2="93207" y2="76667"/>
                        <a14:foregroundMark x1="25438" y1="69032" x2="26110" y2="68710"/>
                        <a14:foregroundMark x1="26110" y1="65699" x2="26110" y2="65699"/>
                        <a14:foregroundMark x1="29504" y1="70430" x2="29504" y2="70430"/>
                        <a14:foregroundMark x1="34129" y1="71290" x2="34129" y2="71290"/>
                        <a14:foregroundMark x1="43006" y1="71828" x2="43006" y2="71828"/>
                        <a14:foregroundMark x1="51436" y1="77419" x2="51884" y2="77419"/>
                        <a14:foregroundMark x1="55203" y1="70108" x2="55203" y2="70108"/>
                        <a14:foregroundMark x1="57889" y1="71290" x2="57889" y2="71290"/>
                        <a14:foregroundMark x1="61195" y1="73441" x2="61768" y2="73441"/>
                        <a14:foregroundMark x1="60388" y1="73441" x2="61124" y2="73441"/>
                        <a14:foregroundMark x1="65050" y1="73763" x2="65050" y2="73763"/>
                        <a14:foregroundMark x1="70533" y1="73441" x2="71503" y2="73441"/>
                        <a14:foregroundMark x1="71503" y1="65699" x2="71503" y2="65376"/>
                        <a14:foregroundMark x1="76315" y1="74301" x2="76725" y2="75484"/>
                        <a14:foregroundMark x1="79597" y1="72366" x2="79597" y2="74301"/>
                        <a14:foregroundMark x1="82693" y1="73226" x2="82693" y2="73226"/>
                        <a14:foregroundMark x1="88885" y1="76882" x2="88885" y2="76882"/>
                        <a14:foregroundMark x1="40694" y1="78065" x2="40694" y2="78065"/>
                        <a14:backgroundMark x1="35472" y1="73441" x2="35472" y2="73441"/>
                        <a14:backgroundMark x1="51436" y1="73441" x2="51436" y2="73441"/>
                        <a14:backgroundMark x1="88101" y1="74301" x2="88101" y2="74301"/>
                        <a14:backgroundMark x1="88101" y1="71290" x2="88101" y2="71290"/>
                        <a14:backgroundMark x1="87803" y1="71828" x2="87803" y2="71828"/>
                        <a14:backgroundMark x1="88027" y1="72043" x2="88027" y2="72043"/>
                        <a14:backgroundMark x1="88027" y1="72043" x2="88027" y2="72043"/>
                        <a14:backgroundMark x1="92838" y1="71290" x2="92838" y2="71290"/>
                        <a14:backgroundMark x1="97389" y1="70753" x2="97389" y2="70753"/>
                        <a14:backgroundMark x1="61283" y1="72688" x2="61283" y2="72688"/>
                        <a14:backgroundMark x1="61059" y1="73441" x2="61059" y2="73441"/>
                        <a14:backgroundMark x1="88400" y1="70968" x2="88400" y2="70968"/>
                        <a14:backgroundMark x1="87542" y1="72043" x2="87542" y2="72043"/>
                        <a14:backgroundMark x1="87915" y1="72366" x2="87803" y2="73226"/>
                        <a14:backgroundMark x1="88027" y1="71290" x2="88027" y2="72903"/>
                        <a14:backgroundMark x1="38419" y1="70108" x2="38419" y2="70968"/>
                        <a14:backgroundMark x1="64864" y1="74086" x2="64864" y2="74086"/>
                        <a14:backgroundMark x1="71093" y1="70538" x2="71093" y2="70538"/>
                        <a14:backgroundMark x1="75159" y1="72473" x2="75159" y2="72473"/>
                        <a14:backgroundMark x1="92316" y1="72688" x2="92316" y2="72688"/>
                        <a14:backgroundMark x1="92465" y1="72903" x2="92465" y2="72903"/>
                        <a14:backgroundMark x1="92764" y1="75161" x2="92764" y2="75161"/>
                        <a14:backgroundMark x1="97799" y1="75806" x2="97799" y2="75806"/>
                        <a14:backgroundMark x1="96307" y1="68280" x2="96307" y2="68280"/>
                        <a14:backgroundMark x1="96233" y1="68710" x2="96233" y2="68710"/>
                        <a14:backgroundMark x1="96158" y1="68710" x2="96158" y2="68710"/>
                        <a14:backgroundMark x1="97799" y1="75376" x2="97538" y2="75376"/>
                        <a14:backgroundMark x1="61395" y1="73118" x2="61395" y2="73441"/>
                        <a14:backgroundMark x1="61171" y1="73871" x2="61171" y2="73226"/>
                        <a14:backgroundMark x1="92801" y1="75806" x2="92801" y2="76667"/>
                      </a14:backgroundRemoval>
                    </a14:imgEffect>
                  </a14:imgLayer>
                </a14:imgProps>
              </a:ext>
              <a:ext uri="{28A0092B-C50C-407E-A947-70E740481C1C}">
                <a14:useLocalDpi xmlns:a14="http://schemas.microsoft.com/office/drawing/2010/main" val="0"/>
              </a:ext>
            </a:extLst>
          </a:blip>
          <a:srcRect/>
          <a:stretch>
            <a:fillRect/>
          </a:stretch>
        </p:blipFill>
        <p:spPr bwMode="auto">
          <a:xfrm>
            <a:off x="9432234" y="0"/>
            <a:ext cx="2630557" cy="9124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8893E3B-FAA5-4235-8EEB-719561D42FC9}"/>
              </a:ext>
            </a:extLst>
          </p:cNvPr>
          <p:cNvSpPr/>
          <p:nvPr/>
        </p:nvSpPr>
        <p:spPr>
          <a:xfrm>
            <a:off x="838200" y="697395"/>
            <a:ext cx="2928730" cy="661021"/>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000">
              <a:latin typeface="Juice ITC" panose="04040403040A02020202" pitchFamily="82" charset="0"/>
            </a:endParaRPr>
          </a:p>
        </p:txBody>
      </p:sp>
      <p:sp>
        <p:nvSpPr>
          <p:cNvPr id="8" name="Rectangle 7">
            <a:extLst>
              <a:ext uri="{FF2B5EF4-FFF2-40B4-BE49-F238E27FC236}">
                <a16:creationId xmlns:a16="http://schemas.microsoft.com/office/drawing/2014/main" id="{F5CE88B1-B1A2-4610-B5D1-515D2557059A}"/>
              </a:ext>
            </a:extLst>
          </p:cNvPr>
          <p:cNvSpPr/>
          <p:nvPr/>
        </p:nvSpPr>
        <p:spPr>
          <a:xfrm>
            <a:off x="1581648" y="1551357"/>
            <a:ext cx="7543799" cy="5090534"/>
          </a:xfrm>
          <a:prstGeom prst="rect">
            <a:avLst/>
          </a:prstGeom>
          <a:solidFill>
            <a:schemeClr val="lt1">
              <a:alpha val="39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000">
              <a:latin typeface="Juice ITC" panose="04040403040A02020202" pitchFamily="82" charset="0"/>
            </a:endParaRPr>
          </a:p>
        </p:txBody>
      </p:sp>
    </p:spTree>
    <p:extLst>
      <p:ext uri="{BB962C8B-B14F-4D97-AF65-F5344CB8AC3E}">
        <p14:creationId xmlns:p14="http://schemas.microsoft.com/office/powerpoint/2010/main" val="38209188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2115</TotalTime>
  <Words>812</Words>
  <Application>Microsoft Office PowerPoint</Application>
  <PresentationFormat>Grand écran</PresentationFormat>
  <Paragraphs>122</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Juice ITC</vt:lpstr>
      <vt:lpstr>Thème Office</vt:lpstr>
      <vt:lpstr>Projet d’informatique Cluedo</vt:lpstr>
      <vt:lpstr>Sommaire</vt:lpstr>
      <vt:lpstr>I – Présentation du sujet</vt:lpstr>
      <vt:lpstr>Présentation PowerPoint</vt:lpstr>
      <vt:lpstr>III – Diagramme de classes (1/2)</vt:lpstr>
      <vt:lpstr>III – Diagramme de classes (2/2)</vt:lpstr>
      <vt:lpstr>IV – Bilan collectif</vt:lpstr>
      <vt:lpstr>V – Bilans individuels</vt:lpstr>
      <vt:lpstr>VI – Sources</vt:lpstr>
      <vt:lpstr>Merci de l’attention que vous avez porté à l’écoute de notre projet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Samuel CHAUVET</dc:creator>
  <cp:lastModifiedBy>Thibault DI GIANNANTONIO</cp:lastModifiedBy>
  <cp:revision>63</cp:revision>
  <dcterms:created xsi:type="dcterms:W3CDTF">2021-11-24T17:11:28Z</dcterms:created>
  <dcterms:modified xsi:type="dcterms:W3CDTF">2021-11-26T20:59:35Z</dcterms:modified>
</cp:coreProperties>
</file>