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73" r:id="rId4"/>
    <p:sldId id="259" r:id="rId5"/>
    <p:sldId id="262" r:id="rId6"/>
    <p:sldId id="276" r:id="rId7"/>
    <p:sldId id="275" r:id="rId8"/>
    <p:sldId id="274" r:id="rId9"/>
    <p:sldId id="268" r:id="rId10"/>
    <p:sldId id="267" r:id="rId11"/>
    <p:sldId id="269" r:id="rId12"/>
    <p:sldId id="263" r:id="rId13"/>
    <p:sldId id="272" r:id="rId14"/>
    <p:sldId id="277" r:id="rId15"/>
    <p:sldId id="27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41215EE-7D0C-780C-0690-8460127964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6687EA8-17DA-8B20-DA1E-CA406A3E5F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D3E95-3CE8-44E8-AFE7-2804046471D5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9FFDC9B-911A-5071-41EB-636BF95D8C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EDF189-9E51-8E29-281A-FF3D0A74FA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6ED88-F4EE-458F-BC56-C372287126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336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3DDD4-349E-4727-8EA0-6EB5BDE732ED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BDE4D-E703-4EA9-B894-8096924592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9709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70A0E2-46C5-3BC6-2020-44CE530AD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D0F472-C23E-DA32-7265-B80FF32AA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7E83D5-BA25-C96E-07D9-5B25E395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BE17-9224-457C-A0A2-50E5B2696ED6}" type="datetime1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A1AF91-F3E0-8647-80D7-D3081458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C8D719-2C3A-716E-77D3-71952D14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D3CD-7DA5-4C9A-B5FB-DAAF4B1DCF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85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FF08D6-BF7B-F78A-BC39-D22B7FFC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670544-AFD1-B287-C772-A78E97EFC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8178F1-5A9E-398C-0B1A-8BB7C4D5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1BDA-8EA1-4E52-A5FA-0F1A53903EEB}" type="datetime1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563695-64AE-B099-25AF-CFBEA572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A24681-D158-E91E-3677-01899B7E2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D3CD-7DA5-4C9A-B5FB-DAAF4B1DCF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0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6BFE68A-7F7C-5E97-2A12-E1C622662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C2F7DD-4F9B-AB8A-F134-5AD22BD3F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FB7327-50BC-5E02-31CC-04A59745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FC14-E5B6-4BC1-8007-9C68197C616A}" type="datetime1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9F7ABA-5EB1-4B5E-04D2-700E5A61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CFAF99-519E-3309-6B67-ACC2415F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D3CD-7DA5-4C9A-B5FB-DAAF4B1DCF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93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66CE42-D3C2-4FB5-D88B-3B046C1E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ADB312-2BC2-BBC6-3794-F9DB6938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C3DFAE-75EB-E196-5DAD-A4EEB75A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296D-1190-4E13-8D4F-F51EE474CE8B}" type="datetime1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20CB87-1296-B7A1-CE12-462C81EA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7E9699-EA20-B3F8-8C26-EFF314FC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D3CD-7DA5-4C9A-B5FB-DAAF4B1DCF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64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2B09F6-102A-018B-D616-6831A523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D02FCD-A221-7C06-2491-98A83B1B8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E393A7-1758-3C39-EAF4-3FB8D6D4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15EC-8435-4EE5-91DD-47621EB281D2}" type="datetime1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D740ED-2F8A-0E86-D91A-C3995905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FF28D6-43D5-DDA2-9480-4DFA4A9C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D3CD-7DA5-4C9A-B5FB-DAAF4B1DCF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05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94081-F3B2-4645-A0E8-916892015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5C42FC-5FB5-550E-224C-2976D773C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DD2B97-33FA-CF32-0087-C566A767E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4D2418-B741-06BD-AB91-E7C43767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1599-1B00-4988-BA76-59AC75785781}" type="datetime1">
              <a:rPr lang="fr-FR" smtClean="0"/>
              <a:t>26/10/2023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5ED1CD-A61B-847B-76C2-1D9AE3F0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4A6253-EAA8-1447-DAF8-0819B7F8F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D3CD-7DA5-4C9A-B5FB-DAAF4B1DCF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93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ADAF85-CE33-025C-9FC8-EA2045D1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393885-0FF0-B464-F6C5-5056D4F4D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A98A78-5996-D45F-2F93-C6BFCF18A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F936926-0720-91A1-7D9A-31CA8E0B8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02FF6FC-5C83-4F97-FC97-FE548DC8F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C81F974-5276-2C1A-E401-F29F9CF9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8B5-3C20-4D25-8617-17A869C8086A}" type="datetime1">
              <a:rPr lang="fr-FR" smtClean="0"/>
              <a:t>26/10/2023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F5A7A68-DB51-68E9-0523-64D473AE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613445-E13F-C5B8-B0A5-3933EB77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D3CD-7DA5-4C9A-B5FB-DAAF4B1DCF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44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A19D64-38E3-D87A-F813-7E9CF31E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DBBEDB3-E58D-0BA3-FD67-C6DC9436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7AF74-55CF-4FC2-907D-68D4F66094AD}" type="datetime1">
              <a:rPr lang="fr-FR" smtClean="0"/>
              <a:t>26/10/2023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D5BA178-AB36-877F-4E7C-787C577D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3694B6-A5E3-4DCF-F4CD-23BAFEBF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D3CD-7DA5-4C9A-B5FB-DAAF4B1DCF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22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2C8B551-DB00-716F-78E1-8A74E9A1C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EE63-3E5B-4487-8F73-C88228DD699F}" type="datetime1">
              <a:rPr lang="fr-FR" smtClean="0"/>
              <a:t>26/10/2023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CAAB42F-4B0E-DE14-6D84-A4457E9C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0A617C-C50D-47CC-48BE-7C845D5B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D3CD-7DA5-4C9A-B5FB-DAAF4B1DCF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8179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8A8208-FA40-71F5-908F-3A038EFE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2A5EEB-7FF0-E418-4D9D-933651DAA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91C6E2-0921-6C1F-93B9-34839E1B8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099A25-EE1A-385B-CEFD-13FC0982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1A9-9A93-426A-8BD6-FD162CECBCF8}" type="datetime1">
              <a:rPr lang="fr-FR" smtClean="0"/>
              <a:t>26/10/2023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B1E0FC-4D8D-B559-9B94-87006B59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606D37-787E-FE0A-6573-7D34A33F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D3CD-7DA5-4C9A-B5FB-DAAF4B1DCF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99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05B4C-2C6C-90E5-43EE-0D71397A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E56694-39B8-DA0B-0C26-C60E744B0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82F5F9-7E11-FCF9-E5ED-0088C11BA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AEE6EE-9FC7-567F-95E4-53CC1401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638F-58B6-42D9-8CFF-F8CE2911E809}" type="datetime1">
              <a:rPr lang="fr-FR" smtClean="0"/>
              <a:t>26/10/2023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A0C64E-FD96-C625-78E1-122E47CBF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992ACD-F8A5-FA8C-6411-3B06335D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D3CD-7DA5-4C9A-B5FB-DAAF4B1DCF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51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AE9F10-79F0-A8DF-FD82-6928227BE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E87685-3E0D-40FC-6670-0F65B9196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BC7066-CEC2-7062-CAAF-2C4783911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8C894-78C1-4638-B858-928EA6E38EFA}" type="datetime1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009A47-B3FD-D499-568C-A09A0001D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D767F3-6CAE-6857-FD32-751CF08F9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4D3CD-7DA5-4C9A-B5FB-DAAF4B1DCF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25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ielsen prévoit que la vente en ligne des PGC dépassera bientôt celles en  magasins">
            <a:extLst>
              <a:ext uri="{FF2B5EF4-FFF2-40B4-BE49-F238E27FC236}">
                <a16:creationId xmlns:a16="http://schemas.microsoft.com/office/drawing/2014/main" id="{D7FA2134-481E-AB80-2D06-BB8B0F7D9A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9" b="981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BD872A-BF08-5DFE-0E0C-BFEA2C4A7128}"/>
              </a:ext>
            </a:extLst>
          </p:cNvPr>
          <p:cNvSpPr/>
          <p:nvPr/>
        </p:nvSpPr>
        <p:spPr>
          <a:xfrm>
            <a:off x="2376004" y="370454"/>
            <a:ext cx="7592392" cy="1881332"/>
          </a:xfrm>
          <a:prstGeom prst="rect">
            <a:avLst/>
          </a:prstGeom>
          <a:solidFill>
            <a:schemeClr val="lt1">
              <a:alpha val="33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2D5B446-ADC7-EA80-645F-8A3B7A727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09381"/>
            <a:ext cx="9144000" cy="1803478"/>
          </a:xfrm>
        </p:spPr>
        <p:txBody>
          <a:bodyPr>
            <a:normAutofit/>
          </a:bodyPr>
          <a:lstStyle/>
          <a:p>
            <a:r>
              <a:rPr lang="fr-FR" b="1">
                <a:solidFill>
                  <a:srgbClr val="FFFFFF"/>
                </a:solidFill>
                <a:latin typeface="Baskerville Old Face" panose="02020602080505020303" pitchFamily="18" charset="0"/>
              </a:rPr>
              <a:t>Présentation du projet : Shopping ECE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24B9A-5760-4CA7-D20A-A3DFBFFBE9AF}"/>
              </a:ext>
            </a:extLst>
          </p:cNvPr>
          <p:cNvSpPr/>
          <p:nvPr/>
        </p:nvSpPr>
        <p:spPr>
          <a:xfrm>
            <a:off x="1084081" y="5640802"/>
            <a:ext cx="10126844" cy="967390"/>
          </a:xfrm>
          <a:prstGeom prst="rect">
            <a:avLst/>
          </a:prstGeom>
          <a:solidFill>
            <a:schemeClr val="lt1">
              <a:alpha val="33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D9DAF8-42EE-F2AE-7E17-67EF91701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075" y="5759605"/>
            <a:ext cx="10382250" cy="848586"/>
          </a:xfrm>
        </p:spPr>
        <p:txBody>
          <a:bodyPr>
            <a:normAutofit fontScale="92500"/>
          </a:bodyPr>
          <a:lstStyle/>
          <a:p>
            <a:r>
              <a:rPr lang="fr-FR" dirty="0">
                <a:solidFill>
                  <a:srgbClr val="FFFFFF"/>
                </a:solidFill>
                <a:latin typeface="Baskerville Old Face" panose="02020602080505020303" pitchFamily="18" charset="0"/>
              </a:rPr>
              <a:t>Développé par Jimmy Cai, Clément Jalouzet, Prisca Fokou &amp; Thibault Di Giannantonio</a:t>
            </a:r>
          </a:p>
          <a:p>
            <a:r>
              <a:rPr lang="fr-FR" dirty="0">
                <a:solidFill>
                  <a:srgbClr val="FFFFFF"/>
                </a:solidFill>
                <a:latin typeface="Baskerville Old Face" panose="02020602080505020303" pitchFamily="18" charset="0"/>
              </a:rPr>
              <a:t>TD8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741641-E991-6338-A67D-C1B6711E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2600" y="6512337"/>
            <a:ext cx="2743200" cy="365125"/>
          </a:xfrm>
        </p:spPr>
        <p:txBody>
          <a:bodyPr/>
          <a:lstStyle/>
          <a:p>
            <a:fld id="{BD84D3CD-7DA5-4C9A-B5FB-DAAF4B1DCFA4}" type="slidenum">
              <a:rPr lang="fr-FR" smtClean="0"/>
              <a:t>1</a:t>
            </a:fld>
            <a:endParaRPr lang="fr-FR"/>
          </a:p>
        </p:txBody>
      </p:sp>
      <p:pic>
        <p:nvPicPr>
          <p:cNvPr id="9" name="Image 8" descr="Une image contenant logo&#10;&#10;Description générée automatiquement">
            <a:extLst>
              <a:ext uri="{FF2B5EF4-FFF2-40B4-BE49-F238E27FC236}">
                <a16:creationId xmlns:a16="http://schemas.microsoft.com/office/drawing/2014/main" id="{FE2904E8-3B61-EBB0-89D9-63F9E6ADE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31" y="2767706"/>
            <a:ext cx="2269033" cy="228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66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Nielsen prévoit que la vente en ligne des PGC dépassera bientôt celles en  magasins">
            <a:extLst>
              <a:ext uri="{FF2B5EF4-FFF2-40B4-BE49-F238E27FC236}">
                <a16:creationId xmlns:a16="http://schemas.microsoft.com/office/drawing/2014/main" id="{7D75E168-5894-949C-9616-6C85075F2E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9" b="981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CB9973-3B86-2299-CA63-5C2974C094FB}"/>
              </a:ext>
            </a:extLst>
          </p:cNvPr>
          <p:cNvSpPr/>
          <p:nvPr/>
        </p:nvSpPr>
        <p:spPr>
          <a:xfrm>
            <a:off x="2460396" y="270064"/>
            <a:ext cx="7249212" cy="712704"/>
          </a:xfrm>
          <a:prstGeom prst="rect">
            <a:avLst/>
          </a:prstGeom>
          <a:solidFill>
            <a:schemeClr val="lt1">
              <a:alpha val="33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9FDD8A-36EE-872A-8B0D-D48F4AD7B53D}"/>
              </a:ext>
            </a:extLst>
          </p:cNvPr>
          <p:cNvSpPr txBox="1"/>
          <p:nvPr/>
        </p:nvSpPr>
        <p:spPr>
          <a:xfrm>
            <a:off x="2482392" y="270064"/>
            <a:ext cx="79161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>
                <a:solidFill>
                  <a:schemeClr val="bg1"/>
                </a:solidFill>
                <a:latin typeface="Baskerville Old Face" panose="02020602080505020303" pitchFamily="18" charset="0"/>
              </a:rPr>
              <a:t>Présentation de la maquette graphique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DCF55E-E4C8-4F40-5AA7-F1AA7AB4AFCF}"/>
              </a:ext>
            </a:extLst>
          </p:cNvPr>
          <p:cNvSpPr/>
          <p:nvPr/>
        </p:nvSpPr>
        <p:spPr>
          <a:xfrm>
            <a:off x="304015" y="1175422"/>
            <a:ext cx="1807589" cy="523220"/>
          </a:xfrm>
          <a:prstGeom prst="rect">
            <a:avLst/>
          </a:prstGeom>
          <a:solidFill>
            <a:schemeClr val="lt1">
              <a:alpha val="33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5853BE0-1BD0-B83D-B58D-090D7614ED5A}"/>
              </a:ext>
            </a:extLst>
          </p:cNvPr>
          <p:cNvSpPr txBox="1"/>
          <p:nvPr/>
        </p:nvSpPr>
        <p:spPr>
          <a:xfrm>
            <a:off x="322869" y="1156569"/>
            <a:ext cx="79161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Wireframe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38F4A4-435F-37C2-6728-092B2DC7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5450" y="6492875"/>
            <a:ext cx="2743200" cy="365125"/>
          </a:xfrm>
        </p:spPr>
        <p:txBody>
          <a:bodyPr/>
          <a:lstStyle/>
          <a:p>
            <a:fld id="{BD84D3CD-7DA5-4C9A-B5FB-DAAF4B1DCFA4}" type="slidenum">
              <a:rPr lang="fr-FR" smtClean="0">
                <a:solidFill>
                  <a:schemeClr val="bg1"/>
                </a:solidFill>
              </a:rPr>
              <a:t>10</a:t>
            </a:fld>
            <a:endParaRPr lang="fr-FR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E6C0C9A-E39C-1D09-AA39-F6436525F868}"/>
              </a:ext>
            </a:extLst>
          </p:cNvPr>
          <p:cNvSpPr txBox="1"/>
          <p:nvPr/>
        </p:nvSpPr>
        <p:spPr>
          <a:xfrm>
            <a:off x="9908959" y="233239"/>
            <a:ext cx="2149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 recherche (filtrage)</a:t>
            </a:r>
          </a:p>
          <a:p>
            <a:r>
              <a:rPr lang="fr-FR" dirty="0">
                <a:solidFill>
                  <a:schemeClr val="bg1"/>
                </a:solidFill>
              </a:rPr>
              <a:t>1 mise à jour</a:t>
            </a:r>
          </a:p>
          <a:p>
            <a:r>
              <a:rPr lang="fr-FR" dirty="0">
                <a:solidFill>
                  <a:schemeClr val="bg1"/>
                </a:solidFill>
              </a:rPr>
              <a:t>1 reporting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64E097-E0CA-67C6-8702-BEA738F80BA5}"/>
              </a:ext>
            </a:extLst>
          </p:cNvPr>
          <p:cNvSpPr/>
          <p:nvPr/>
        </p:nvSpPr>
        <p:spPr>
          <a:xfrm>
            <a:off x="1514591" y="2091816"/>
            <a:ext cx="1503458" cy="375458"/>
          </a:xfrm>
          <a:prstGeom prst="rect">
            <a:avLst/>
          </a:prstGeom>
          <a:solidFill>
            <a:schemeClr val="lt1">
              <a:alpha val="33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Mise à jour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D2BE935-D88E-FAD9-823D-075279594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70" y="2794688"/>
            <a:ext cx="2886068" cy="155437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ED91BFF-3692-4139-266C-14539E101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70" y="4646534"/>
            <a:ext cx="2886068" cy="155436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73BF943-A69C-B975-57CF-E5B75893CCC5}"/>
              </a:ext>
            </a:extLst>
          </p:cNvPr>
          <p:cNvSpPr/>
          <p:nvPr/>
        </p:nvSpPr>
        <p:spPr>
          <a:xfrm>
            <a:off x="5499489" y="2091816"/>
            <a:ext cx="1503458" cy="375458"/>
          </a:xfrm>
          <a:prstGeom prst="rect">
            <a:avLst/>
          </a:prstGeom>
          <a:solidFill>
            <a:schemeClr val="lt1">
              <a:alpha val="33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Reporting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B62035-6E7C-ABBB-99D3-0DBAC8850A92}"/>
              </a:ext>
            </a:extLst>
          </p:cNvPr>
          <p:cNvSpPr/>
          <p:nvPr/>
        </p:nvSpPr>
        <p:spPr>
          <a:xfrm>
            <a:off x="9480346" y="2105942"/>
            <a:ext cx="1503458" cy="375458"/>
          </a:xfrm>
          <a:prstGeom prst="rect">
            <a:avLst/>
          </a:prstGeom>
          <a:solidFill>
            <a:schemeClr val="lt1">
              <a:alpha val="33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Filtrage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1031264E-5EEF-8832-A0D2-8FD05734D2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9041" y="2761680"/>
            <a:ext cx="2886068" cy="1641488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AEEDD8C-D3B1-1A7C-3DE2-862A13522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9041" y="4515855"/>
            <a:ext cx="2886068" cy="1641488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89546D29-4C03-595F-07CD-D1A6DF8B99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8184" y="4597219"/>
            <a:ext cx="2886067" cy="1560124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B6F2A6BF-C7DE-47CE-8DED-368C0C45BA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8184" y="2836357"/>
            <a:ext cx="2886067" cy="155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68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Nielsen prévoit que la vente en ligne des PGC dépassera bientôt celles en  magasins">
            <a:extLst>
              <a:ext uri="{FF2B5EF4-FFF2-40B4-BE49-F238E27FC236}">
                <a16:creationId xmlns:a16="http://schemas.microsoft.com/office/drawing/2014/main" id="{7D75E168-5894-949C-9616-6C85075F2E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9" b="981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639C1B-1ACB-485E-68A9-2E7144FE32C2}"/>
              </a:ext>
            </a:extLst>
          </p:cNvPr>
          <p:cNvSpPr/>
          <p:nvPr/>
        </p:nvSpPr>
        <p:spPr>
          <a:xfrm>
            <a:off x="4440123" y="270064"/>
            <a:ext cx="3289758" cy="712704"/>
          </a:xfrm>
          <a:prstGeom prst="rect">
            <a:avLst/>
          </a:prstGeom>
          <a:solidFill>
            <a:schemeClr val="lt1">
              <a:alpha val="33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11FC49E-26DE-51D9-04A1-4E750A2D05C4}"/>
              </a:ext>
            </a:extLst>
          </p:cNvPr>
          <p:cNvSpPr txBox="1"/>
          <p:nvPr/>
        </p:nvSpPr>
        <p:spPr>
          <a:xfrm>
            <a:off x="4440123" y="241695"/>
            <a:ext cx="32897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>
                <a:solidFill>
                  <a:schemeClr val="bg1"/>
                </a:solidFill>
                <a:latin typeface="Baskerville Old Face" panose="02020602080505020303" pitchFamily="18" charset="0"/>
              </a:rPr>
              <a:t>Bilan collectif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5C5B59-01F8-736C-64B7-0560E8A2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3550" y="6492874"/>
            <a:ext cx="2743200" cy="365125"/>
          </a:xfrm>
        </p:spPr>
        <p:txBody>
          <a:bodyPr/>
          <a:lstStyle/>
          <a:p>
            <a:fld id="{BD84D3CD-7DA5-4C9A-B5FB-DAAF4B1DCFA4}" type="slidenum">
              <a:rPr lang="fr-FR" smtClean="0">
                <a:solidFill>
                  <a:schemeClr val="bg1"/>
                </a:solidFill>
              </a:rPr>
              <a:t>11</a:t>
            </a:fld>
            <a:endParaRPr lang="fr-FR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47AD7F-7826-3F2A-6431-8AD4E00DA108}"/>
              </a:ext>
            </a:extLst>
          </p:cNvPr>
          <p:cNvSpPr/>
          <p:nvPr/>
        </p:nvSpPr>
        <p:spPr>
          <a:xfrm>
            <a:off x="2442871" y="2308439"/>
            <a:ext cx="7911093" cy="3177961"/>
          </a:xfrm>
          <a:prstGeom prst="rect">
            <a:avLst/>
          </a:prstGeom>
          <a:solidFill>
            <a:schemeClr val="lt1">
              <a:alpha val="33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A1D658E-ECE3-68B1-5BB2-50EF84FEB549}"/>
              </a:ext>
            </a:extLst>
          </p:cNvPr>
          <p:cNvSpPr txBox="1"/>
          <p:nvPr/>
        </p:nvSpPr>
        <p:spPr>
          <a:xfrm>
            <a:off x="2442872" y="2336807"/>
            <a:ext cx="791109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+</a:t>
            </a:r>
            <a:r>
              <a:rPr lang="fr-FR" dirty="0">
                <a:solidFill>
                  <a:schemeClr val="bg1"/>
                </a:solidFill>
                <a:latin typeface="Baskerville Old Face" panose="02020602080505020303" pitchFamily="18" charset="0"/>
              </a:rPr>
              <a:t> Renforcement des connaissances en Java &amp; SQL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fr-FR" sz="20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+</a:t>
            </a:r>
            <a:r>
              <a:rPr lang="fr-FR" dirty="0">
                <a:solidFill>
                  <a:schemeClr val="bg1"/>
                </a:solidFill>
                <a:latin typeface="Baskerville Old Face" panose="02020602080505020303" pitchFamily="18" charset="0"/>
              </a:rPr>
              <a:t> Un projet intéressant</a:t>
            </a:r>
          </a:p>
          <a:p>
            <a:r>
              <a:rPr lang="fr-FR" dirty="0">
                <a:solidFill>
                  <a:schemeClr val="bg1"/>
                </a:solidFill>
                <a:latin typeface="Baskerville Old Face" panose="02020602080505020303" pitchFamily="18" charset="0"/>
              </a:rPr>
              <a:t>         Tous en accord sur le choix du thème </a:t>
            </a:r>
          </a:p>
          <a:p>
            <a:r>
              <a:rPr lang="fr-FR" dirty="0">
                <a:solidFill>
                  <a:schemeClr val="bg1"/>
                </a:solidFill>
                <a:latin typeface="Baskerville Old Face" panose="02020602080505020303" pitchFamily="18" charset="0"/>
              </a:rPr>
              <a:t>         Un sujet qui a poussé à la réflexion (Drop Shipping, E-commerce 2.0…)</a:t>
            </a:r>
          </a:p>
          <a:p>
            <a:endParaRPr lang="fr-FR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fr-FR" sz="20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+/-</a:t>
            </a:r>
            <a:r>
              <a:rPr lang="fr-FR" dirty="0">
                <a:solidFill>
                  <a:schemeClr val="bg1"/>
                </a:solidFill>
                <a:latin typeface="Baskerville Old Face" panose="02020602080505020303" pitchFamily="18" charset="0"/>
              </a:rPr>
              <a:t> Une </a:t>
            </a:r>
            <a:r>
              <a:rPr lang="fr-FR" i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bonne/mauvaise</a:t>
            </a:r>
            <a:r>
              <a:rPr lang="fr-FR" dirty="0">
                <a:solidFill>
                  <a:schemeClr val="bg1"/>
                </a:solidFill>
                <a:latin typeface="Baskerville Old Face" panose="02020602080505020303" pitchFamily="18" charset="0"/>
              </a:rPr>
              <a:t> organisation malgré certaines difficultés de communication</a:t>
            </a:r>
          </a:p>
          <a:p>
            <a:r>
              <a:rPr lang="fr-FR" dirty="0">
                <a:solidFill>
                  <a:schemeClr val="bg1"/>
                </a:solidFill>
                <a:latin typeface="Baskerville Old Face" panose="02020602080505020303" pitchFamily="18" charset="0"/>
              </a:rPr>
              <a:t>	</a:t>
            </a:r>
            <a:r>
              <a:rPr lang="fr-FR" dirty="0">
                <a:solidFill>
                  <a:schemeClr val="bg1"/>
                </a:solidFill>
                <a:latin typeface="Baskerville Old Face" panose="02020602080505020303" pitchFamily="18" charset="0"/>
                <a:sym typeface="Wingdings" panose="05000000000000000000" pitchFamily="2" charset="2"/>
              </a:rPr>
              <a:t> Favoriser des points hebdomadaires</a:t>
            </a:r>
            <a:endParaRPr lang="fr-FR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endParaRPr lang="fr-FR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fr-FR" sz="20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+</a:t>
            </a:r>
            <a:r>
              <a:rPr lang="fr-FR" dirty="0">
                <a:solidFill>
                  <a:schemeClr val="bg1"/>
                </a:solidFill>
                <a:latin typeface="Baskerville Old Face" panose="02020602080505020303" pitchFamily="18" charset="0"/>
              </a:rPr>
              <a:t> Développement graphique avec Java Swing</a:t>
            </a:r>
          </a:p>
          <a:p>
            <a:endParaRPr lang="fr-FR" sz="20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739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1" name="Rectangle 1024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2" descr="Nielsen prévoit que la vente en ligne des PGC dépassera bientôt celles en  magasins">
            <a:extLst>
              <a:ext uri="{FF2B5EF4-FFF2-40B4-BE49-F238E27FC236}">
                <a16:creationId xmlns:a16="http://schemas.microsoft.com/office/drawing/2014/main" id="{3A8CFEC4-1832-C580-A9F9-DF9487E7D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9" b="981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1EEEC04-A4F4-C7E3-5F27-8B3A4A821AC0}"/>
              </a:ext>
            </a:extLst>
          </p:cNvPr>
          <p:cNvSpPr/>
          <p:nvPr/>
        </p:nvSpPr>
        <p:spPr>
          <a:xfrm>
            <a:off x="4440123" y="270064"/>
            <a:ext cx="3770428" cy="712704"/>
          </a:xfrm>
          <a:prstGeom prst="rect">
            <a:avLst/>
          </a:prstGeom>
          <a:solidFill>
            <a:schemeClr val="lt1">
              <a:alpha val="33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E89EC3-10F1-94C9-974C-285675CB5C93}"/>
              </a:ext>
            </a:extLst>
          </p:cNvPr>
          <p:cNvSpPr txBox="1"/>
          <p:nvPr/>
        </p:nvSpPr>
        <p:spPr>
          <a:xfrm>
            <a:off x="4525848" y="224132"/>
            <a:ext cx="44848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Bilan individuel</a:t>
            </a: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B1E6F454-7C61-E642-11A2-DB4D6A7D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3550" y="6492875"/>
            <a:ext cx="2743200" cy="365125"/>
          </a:xfrm>
        </p:spPr>
        <p:txBody>
          <a:bodyPr/>
          <a:lstStyle/>
          <a:p>
            <a:fld id="{BD84D3CD-7DA5-4C9A-B5FB-DAAF4B1DCFA4}" type="slidenum">
              <a:rPr lang="fr-FR" smtClean="0">
                <a:solidFill>
                  <a:schemeClr val="bg1"/>
                </a:solidFill>
              </a:rPr>
              <a:t>12</a:t>
            </a:fld>
            <a:endParaRPr lang="fr-FR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D5A95E-DAEA-53CC-EE8C-95FFE331FFB8}"/>
              </a:ext>
            </a:extLst>
          </p:cNvPr>
          <p:cNvSpPr/>
          <p:nvPr/>
        </p:nvSpPr>
        <p:spPr>
          <a:xfrm>
            <a:off x="4098760" y="2155818"/>
            <a:ext cx="4669464" cy="3539936"/>
          </a:xfrm>
          <a:prstGeom prst="rect">
            <a:avLst/>
          </a:prstGeom>
          <a:solidFill>
            <a:schemeClr val="lt1">
              <a:alpha val="33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88FB553-776E-F892-300C-C5AEBD45B6BA}"/>
              </a:ext>
            </a:extLst>
          </p:cNvPr>
          <p:cNvSpPr txBox="1"/>
          <p:nvPr/>
        </p:nvSpPr>
        <p:spPr>
          <a:xfrm>
            <a:off x="4324472" y="2372796"/>
            <a:ext cx="427703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Développement d’une excellente résistance au sommeil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prise d’initiative et capacité de recherche de l’information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Assoir et approfondir mes compétences en Java</a:t>
            </a:r>
          </a:p>
        </p:txBody>
      </p:sp>
    </p:spTree>
    <p:extLst>
      <p:ext uri="{BB962C8B-B14F-4D97-AF65-F5344CB8AC3E}">
        <p14:creationId xmlns:p14="http://schemas.microsoft.com/office/powerpoint/2010/main" val="2094973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ielsen prévoit que la vente en ligne des PGC dépassera bientôt celles en  magasins">
            <a:extLst>
              <a:ext uri="{FF2B5EF4-FFF2-40B4-BE49-F238E27FC236}">
                <a16:creationId xmlns:a16="http://schemas.microsoft.com/office/drawing/2014/main" id="{3A8CFEC4-1832-C580-A9F9-DF9487E7D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9" b="981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C64B7AD-C1DD-6E47-87B2-24E91CD9265B}"/>
              </a:ext>
            </a:extLst>
          </p:cNvPr>
          <p:cNvSpPr/>
          <p:nvPr/>
        </p:nvSpPr>
        <p:spPr>
          <a:xfrm>
            <a:off x="4953000" y="270064"/>
            <a:ext cx="2076450" cy="712704"/>
          </a:xfrm>
          <a:prstGeom prst="rect">
            <a:avLst/>
          </a:prstGeom>
          <a:solidFill>
            <a:schemeClr val="lt1">
              <a:alpha val="33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F475EC-E8DB-33C4-9ED2-62C5D00A193D}"/>
              </a:ext>
            </a:extLst>
          </p:cNvPr>
          <p:cNvSpPr txBox="1"/>
          <p:nvPr/>
        </p:nvSpPr>
        <p:spPr>
          <a:xfrm>
            <a:off x="5021148" y="224545"/>
            <a:ext cx="19321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Sources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1C5334-B024-97F7-AEA6-611DB77B2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535" y="6458074"/>
            <a:ext cx="2743200" cy="365125"/>
          </a:xfrm>
        </p:spPr>
        <p:txBody>
          <a:bodyPr/>
          <a:lstStyle/>
          <a:p>
            <a:fld id="{BD84D3CD-7DA5-4C9A-B5FB-DAAF4B1DCFA4}" type="slidenum">
              <a:rPr lang="fr-FR" smtClean="0">
                <a:solidFill>
                  <a:schemeClr val="bg1"/>
                </a:solidFill>
              </a:rPr>
              <a:t>13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0D5A9A-0571-C5B9-46AF-61E7E3A9A8B6}"/>
              </a:ext>
            </a:extLst>
          </p:cNvPr>
          <p:cNvSpPr/>
          <p:nvPr/>
        </p:nvSpPr>
        <p:spPr>
          <a:xfrm>
            <a:off x="1825568" y="1117799"/>
            <a:ext cx="8540864" cy="5605168"/>
          </a:xfrm>
          <a:prstGeom prst="rect">
            <a:avLst/>
          </a:prstGeom>
          <a:solidFill>
            <a:schemeClr val="lt1">
              <a:alpha val="39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000" b="1" dirty="0">
              <a:latin typeface="Juice ITC" panose="04040403040A02020202" pitchFamily="82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5C1BDF4-E76D-588B-A86F-FBB52139ABBE}"/>
              </a:ext>
            </a:extLst>
          </p:cNvPr>
          <p:cNvSpPr txBox="1"/>
          <p:nvPr/>
        </p:nvSpPr>
        <p:spPr>
          <a:xfrm>
            <a:off x="2023480" y="2077570"/>
            <a:ext cx="11701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u="sng" dirty="0">
                <a:solidFill>
                  <a:schemeClr val="bg1"/>
                </a:solidFill>
                <a:latin typeface="Baskerville Old Face" panose="02020602080505020303" pitchFamily="18" charset="0"/>
              </a:rPr>
              <a:t>Images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7B13834-6743-5DB7-B31C-175BBA9A35CA}"/>
              </a:ext>
            </a:extLst>
          </p:cNvPr>
          <p:cNvSpPr txBox="1"/>
          <p:nvPr/>
        </p:nvSpPr>
        <p:spPr>
          <a:xfrm>
            <a:off x="2013955" y="1276902"/>
            <a:ext cx="23181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u="sng" dirty="0">
                <a:solidFill>
                  <a:schemeClr val="bg1"/>
                </a:solidFill>
                <a:latin typeface="Baskerville Old Face" panose="02020602080505020303" pitchFamily="18" charset="0"/>
              </a:rPr>
              <a:t>Icon</a:t>
            </a:r>
            <a:r>
              <a:rPr lang="fr-FR" sz="1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: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6683BFE-C2E5-FBBB-CDE0-CF1EE9D99001}"/>
              </a:ext>
            </a:extLst>
          </p:cNvPr>
          <p:cNvSpPr txBox="1"/>
          <p:nvPr/>
        </p:nvSpPr>
        <p:spPr>
          <a:xfrm>
            <a:off x="2023480" y="158467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https://www.flaticon.com/fr/</a:t>
            </a:r>
            <a:endParaRPr lang="fr-FR" sz="1200" b="1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8639C2B-1BF2-EA7A-C695-FEDFF7D17B0A}"/>
              </a:ext>
            </a:extLst>
          </p:cNvPr>
          <p:cNvSpPr txBox="1"/>
          <p:nvPr/>
        </p:nvSpPr>
        <p:spPr>
          <a:xfrm>
            <a:off x="2023480" y="238534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https://www.canva.com/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BA8B5CB-A512-7368-ECF6-E6EFC5D46FCB}"/>
              </a:ext>
            </a:extLst>
          </p:cNvPr>
          <p:cNvSpPr txBox="1"/>
          <p:nvPr/>
        </p:nvSpPr>
        <p:spPr>
          <a:xfrm>
            <a:off x="2023480" y="262609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https://www.istockphoto.com/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C8FD26E-1CFC-0728-7457-970D29F87994}"/>
              </a:ext>
            </a:extLst>
          </p:cNvPr>
          <p:cNvSpPr txBox="1"/>
          <p:nvPr/>
        </p:nvSpPr>
        <p:spPr>
          <a:xfrm>
            <a:off x="2023480" y="3118988"/>
            <a:ext cx="11701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u="sng" dirty="0">
                <a:solidFill>
                  <a:schemeClr val="bg1"/>
                </a:solidFill>
                <a:latin typeface="Baskerville Old Face" panose="02020602080505020303" pitchFamily="18" charset="0"/>
              </a:rPr>
              <a:t>Librairie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948D5EA-4405-1B16-08FD-BE3296A80C48}"/>
              </a:ext>
            </a:extLst>
          </p:cNvPr>
          <p:cNvSpPr txBox="1"/>
          <p:nvPr/>
        </p:nvSpPr>
        <p:spPr>
          <a:xfrm>
            <a:off x="2023480" y="3426765"/>
            <a:ext cx="61626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jfreechart-1.0.19.jar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62D7D5A-9C77-AA78-44DE-23DBBC60855B}"/>
              </a:ext>
            </a:extLst>
          </p:cNvPr>
          <p:cNvSpPr txBox="1"/>
          <p:nvPr/>
        </p:nvSpPr>
        <p:spPr>
          <a:xfrm>
            <a:off x="2023480" y="367753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jcommon-1.0.23.jar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366D837-655C-D58E-4D54-74B22C4FF122}"/>
              </a:ext>
            </a:extLst>
          </p:cNvPr>
          <p:cNvSpPr txBox="1"/>
          <p:nvPr/>
        </p:nvSpPr>
        <p:spPr>
          <a:xfrm>
            <a:off x="2023480" y="392382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mysql-connector-java-8.0.25.jar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51CCDCB-971F-7BFD-FE8C-48A9D6806A28}"/>
              </a:ext>
            </a:extLst>
          </p:cNvPr>
          <p:cNvSpPr txBox="1"/>
          <p:nvPr/>
        </p:nvSpPr>
        <p:spPr>
          <a:xfrm>
            <a:off x="2023480" y="4359568"/>
            <a:ext cx="1616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u="sng" dirty="0">
                <a:solidFill>
                  <a:schemeClr val="bg1"/>
                </a:solidFill>
                <a:latin typeface="Baskerville Old Face" panose="02020602080505020303" pitchFamily="18" charset="0"/>
              </a:rPr>
              <a:t>Ressources internet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7F42FF4-D687-701C-8696-BD0D70CEA6B1}"/>
              </a:ext>
            </a:extLst>
          </p:cNvPr>
          <p:cNvSpPr txBox="1"/>
          <p:nvPr/>
        </p:nvSpPr>
        <p:spPr>
          <a:xfrm>
            <a:off x="6706793" y="2480836"/>
            <a:ext cx="36596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https://www.youtube.com/watch?v=4AlCGz8wL78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DF6A5F6-3366-752F-CB78-D13608FB2CA6}"/>
              </a:ext>
            </a:extLst>
          </p:cNvPr>
          <p:cNvSpPr txBox="1"/>
          <p:nvPr/>
        </p:nvSpPr>
        <p:spPr>
          <a:xfrm>
            <a:off x="6701630" y="2191209"/>
            <a:ext cx="1616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u="sng" dirty="0">
                <a:solidFill>
                  <a:schemeClr val="bg1"/>
                </a:solidFill>
                <a:latin typeface="Baskerville Old Face" panose="02020602080505020303" pitchFamily="18" charset="0"/>
              </a:rPr>
              <a:t>Vidéo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6C361AE-8B26-8EA6-B090-B94E3066D671}"/>
              </a:ext>
            </a:extLst>
          </p:cNvPr>
          <p:cNvSpPr txBox="1"/>
          <p:nvPr/>
        </p:nvSpPr>
        <p:spPr>
          <a:xfrm>
            <a:off x="2023480" y="4623602"/>
            <a:ext cx="61626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https://github.com/DJ-Raven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6EB53F3C-9A1A-9A75-2D97-4430CF76EB3F}"/>
              </a:ext>
            </a:extLst>
          </p:cNvPr>
          <p:cNvSpPr txBox="1"/>
          <p:nvPr/>
        </p:nvSpPr>
        <p:spPr>
          <a:xfrm>
            <a:off x="2023480" y="4860662"/>
            <a:ext cx="61626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https://boostcamp.omneseducation.com/course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EFB648E-4B99-1A6F-AB8A-8FA8E219BC4D}"/>
              </a:ext>
            </a:extLst>
          </p:cNvPr>
          <p:cNvSpPr txBox="1"/>
          <p:nvPr/>
        </p:nvSpPr>
        <p:spPr>
          <a:xfrm>
            <a:off x="2347330" y="5097636"/>
            <a:ext cx="61626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MOOC cours Java POO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5C4173F4-732F-CF3F-A6B5-CD29D9BFD3B8}"/>
              </a:ext>
            </a:extLst>
          </p:cNvPr>
          <p:cNvSpPr txBox="1"/>
          <p:nvPr/>
        </p:nvSpPr>
        <p:spPr>
          <a:xfrm>
            <a:off x="2347330" y="5288614"/>
            <a:ext cx="61626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Projet POO Java/Ressource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6E3724-ABCD-9F6F-403E-96107302E73E}"/>
              </a:ext>
            </a:extLst>
          </p:cNvPr>
          <p:cNvSpPr txBox="1"/>
          <p:nvPr/>
        </p:nvSpPr>
        <p:spPr>
          <a:xfrm>
            <a:off x="6664686" y="1364616"/>
            <a:ext cx="1616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u="sng" dirty="0">
                <a:solidFill>
                  <a:schemeClr val="bg1"/>
                </a:solidFill>
                <a:latin typeface="Baskerville Old Face" panose="02020602080505020303" pitchFamily="18" charset="0"/>
              </a:rPr>
              <a:t>Outils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BB91DF8-F7E3-40B6-7153-E59F44E98BD4}"/>
              </a:ext>
            </a:extLst>
          </p:cNvPr>
          <p:cNvSpPr txBox="1"/>
          <p:nvPr/>
        </p:nvSpPr>
        <p:spPr>
          <a:xfrm>
            <a:off x="6701630" y="173457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PowerPoint</a:t>
            </a:r>
            <a:endParaRPr lang="fr-FR" sz="1200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32BE38-F886-B9D8-A5B0-B92C39D56924}"/>
              </a:ext>
            </a:extLst>
          </p:cNvPr>
          <p:cNvSpPr txBox="1"/>
          <p:nvPr/>
        </p:nvSpPr>
        <p:spPr>
          <a:xfrm>
            <a:off x="6701630" y="192238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Paint</a:t>
            </a:r>
            <a:endParaRPr lang="fr-FR" sz="1200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A0BDFEF-DCFD-5AE7-D1CA-462AFFAAD314}"/>
              </a:ext>
            </a:extLst>
          </p:cNvPr>
          <p:cNvSpPr txBox="1"/>
          <p:nvPr/>
        </p:nvSpPr>
        <p:spPr>
          <a:xfrm>
            <a:off x="2050635" y="5532746"/>
            <a:ext cx="61626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https://discord.com/TutoratECE/ing3-soutien-info1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FD1F9CC-F7DF-0437-006D-AFF152870BB2}"/>
              </a:ext>
            </a:extLst>
          </p:cNvPr>
          <p:cNvSpPr txBox="1"/>
          <p:nvPr/>
        </p:nvSpPr>
        <p:spPr>
          <a:xfrm>
            <a:off x="2050635" y="5729739"/>
            <a:ext cx="61626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https://discord.com/TutoratECE/ing3-soutien-info2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03D4FB1-AFE7-1AAC-D35C-C8D63529A212}"/>
              </a:ext>
            </a:extLst>
          </p:cNvPr>
          <p:cNvSpPr txBox="1"/>
          <p:nvPr/>
        </p:nvSpPr>
        <p:spPr>
          <a:xfrm>
            <a:off x="2050635" y="5920175"/>
            <a:ext cx="61626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https://discord.com/TutoratECE/ing3-soutien-info3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E0A2912-46C2-F7E4-140B-EBE7CA52465F}"/>
              </a:ext>
            </a:extLst>
          </p:cNvPr>
          <p:cNvSpPr txBox="1"/>
          <p:nvPr/>
        </p:nvSpPr>
        <p:spPr>
          <a:xfrm>
            <a:off x="2050635" y="6129139"/>
            <a:ext cx="61626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https://discord.com/TutoratECE/github-classroom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F06D5B6-5875-E156-3154-7D3841A3C6FF}"/>
              </a:ext>
            </a:extLst>
          </p:cNvPr>
          <p:cNvSpPr txBox="1"/>
          <p:nvPr/>
        </p:nvSpPr>
        <p:spPr>
          <a:xfrm>
            <a:off x="2050635" y="6319575"/>
            <a:ext cx="61626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https://discord.com/TutoratECE/ing3-bdd</a:t>
            </a:r>
          </a:p>
        </p:txBody>
      </p:sp>
    </p:spTree>
    <p:extLst>
      <p:ext uri="{BB962C8B-B14F-4D97-AF65-F5344CB8AC3E}">
        <p14:creationId xmlns:p14="http://schemas.microsoft.com/office/powerpoint/2010/main" val="1239447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ielsen prévoit que la vente en ligne des PGC dépassera bientôt celles en  magasins">
            <a:extLst>
              <a:ext uri="{FF2B5EF4-FFF2-40B4-BE49-F238E27FC236}">
                <a16:creationId xmlns:a16="http://schemas.microsoft.com/office/drawing/2014/main" id="{3A8CFEC4-1832-C580-A9F9-DF9487E7D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9" b="981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1C5334-B024-97F7-AEA6-611DB77B2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4975" y="6492875"/>
            <a:ext cx="2743200" cy="365125"/>
          </a:xfrm>
        </p:spPr>
        <p:txBody>
          <a:bodyPr/>
          <a:lstStyle/>
          <a:p>
            <a:fld id="{BD84D3CD-7DA5-4C9A-B5FB-DAAF4B1DCFA4}" type="slidenum">
              <a:rPr lang="fr-FR" smtClean="0">
                <a:solidFill>
                  <a:schemeClr val="bg1"/>
                </a:solidFill>
              </a:rPr>
              <a:t>14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0D5A9A-0571-C5B9-46AF-61E7E3A9A8B6}"/>
              </a:ext>
            </a:extLst>
          </p:cNvPr>
          <p:cNvSpPr/>
          <p:nvPr/>
        </p:nvSpPr>
        <p:spPr>
          <a:xfrm>
            <a:off x="1148081" y="2672080"/>
            <a:ext cx="9966960" cy="1584960"/>
          </a:xfrm>
          <a:prstGeom prst="rect">
            <a:avLst/>
          </a:prstGeom>
          <a:solidFill>
            <a:schemeClr val="lt1">
              <a:alpha val="39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000" b="1">
              <a:latin typeface="Juice ITC" panose="04040403040A02020202" pitchFamily="82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7F5B12-A172-DAF3-53AB-A0B8C797A8C0}"/>
              </a:ext>
            </a:extLst>
          </p:cNvPr>
          <p:cNvSpPr txBox="1"/>
          <p:nvPr/>
        </p:nvSpPr>
        <p:spPr>
          <a:xfrm>
            <a:off x="1488123" y="2864395"/>
            <a:ext cx="92868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Merci de l’attention que vous avez porté à l’écoute de notre projet !</a:t>
            </a:r>
          </a:p>
        </p:txBody>
      </p:sp>
    </p:spTree>
    <p:extLst>
      <p:ext uri="{BB962C8B-B14F-4D97-AF65-F5344CB8AC3E}">
        <p14:creationId xmlns:p14="http://schemas.microsoft.com/office/powerpoint/2010/main" val="1457571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ielsen prévoit que la vente en ligne des PGC dépassera bientôt celles en  magasins">
            <a:extLst>
              <a:ext uri="{FF2B5EF4-FFF2-40B4-BE49-F238E27FC236}">
                <a16:creationId xmlns:a16="http://schemas.microsoft.com/office/drawing/2014/main" id="{3A8CFEC4-1832-C580-A9F9-DF9487E7D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9" b="9811"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C64B7AD-C1DD-6E47-87B2-24E91CD9265B}"/>
              </a:ext>
            </a:extLst>
          </p:cNvPr>
          <p:cNvSpPr/>
          <p:nvPr/>
        </p:nvSpPr>
        <p:spPr>
          <a:xfrm>
            <a:off x="4952998" y="150313"/>
            <a:ext cx="1897685" cy="600812"/>
          </a:xfrm>
          <a:prstGeom prst="rect">
            <a:avLst/>
          </a:prstGeom>
          <a:solidFill>
            <a:schemeClr val="lt1">
              <a:alpha val="33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F475EC-E8DB-33C4-9ED2-62C5D00A193D}"/>
              </a:ext>
            </a:extLst>
          </p:cNvPr>
          <p:cNvSpPr txBox="1"/>
          <p:nvPr/>
        </p:nvSpPr>
        <p:spPr>
          <a:xfrm>
            <a:off x="5021146" y="104794"/>
            <a:ext cx="22764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Annexes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1C5334-B024-97F7-AEA6-611DB77B2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4975" y="6492875"/>
            <a:ext cx="2743200" cy="365125"/>
          </a:xfrm>
        </p:spPr>
        <p:txBody>
          <a:bodyPr/>
          <a:lstStyle/>
          <a:p>
            <a:fld id="{BD84D3CD-7DA5-4C9A-B5FB-DAAF4B1DCFA4}" type="slidenum">
              <a:rPr lang="fr-FR" smtClean="0">
                <a:solidFill>
                  <a:schemeClr val="bg1"/>
                </a:solidFill>
              </a:rPr>
              <a:t>15</a:t>
            </a:fld>
            <a:endParaRPr lang="fr-FR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E782D-8C83-A585-BCC2-2644B2B2F54F}"/>
              </a:ext>
            </a:extLst>
          </p:cNvPr>
          <p:cNvSpPr/>
          <p:nvPr/>
        </p:nvSpPr>
        <p:spPr>
          <a:xfrm>
            <a:off x="710414" y="846274"/>
            <a:ext cx="3135722" cy="439430"/>
          </a:xfrm>
          <a:prstGeom prst="rect">
            <a:avLst/>
          </a:prstGeom>
          <a:solidFill>
            <a:schemeClr val="lt1">
              <a:alpha val="33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Fonctionnalité : Panier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66A1F4-FE12-2FB1-0330-E000597791FC}"/>
              </a:ext>
            </a:extLst>
          </p:cNvPr>
          <p:cNvSpPr/>
          <p:nvPr/>
        </p:nvSpPr>
        <p:spPr>
          <a:xfrm>
            <a:off x="710414" y="1601120"/>
            <a:ext cx="1306922" cy="346460"/>
          </a:xfrm>
          <a:prstGeom prst="rect">
            <a:avLst/>
          </a:prstGeom>
          <a:solidFill>
            <a:schemeClr val="lt1">
              <a:alpha val="33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Problème 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A197DC-DE7D-92FC-2EBE-CA047CC2E742}"/>
              </a:ext>
            </a:extLst>
          </p:cNvPr>
          <p:cNvSpPr/>
          <p:nvPr/>
        </p:nvSpPr>
        <p:spPr>
          <a:xfrm>
            <a:off x="710414" y="4236691"/>
            <a:ext cx="1721701" cy="346460"/>
          </a:xfrm>
          <a:prstGeom prst="rect">
            <a:avLst/>
          </a:prstGeom>
          <a:solidFill>
            <a:schemeClr val="lt1">
              <a:alpha val="33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Calcul des prix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2D8073-A06F-48C4-BFF9-5515E3D7F8CB}"/>
              </a:ext>
            </a:extLst>
          </p:cNvPr>
          <p:cNvSpPr/>
          <p:nvPr/>
        </p:nvSpPr>
        <p:spPr>
          <a:xfrm>
            <a:off x="903061" y="2225701"/>
            <a:ext cx="3433269" cy="1569661"/>
          </a:xfrm>
          <a:prstGeom prst="rect">
            <a:avLst/>
          </a:prstGeom>
          <a:solidFill>
            <a:schemeClr val="lt1">
              <a:alpha val="33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2855EFE-D438-EB99-01F0-FF587D0B6E51}"/>
              </a:ext>
            </a:extLst>
          </p:cNvPr>
          <p:cNvSpPr txBox="1"/>
          <p:nvPr/>
        </p:nvSpPr>
        <p:spPr>
          <a:xfrm>
            <a:off x="997360" y="2318033"/>
            <a:ext cx="326763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Affichage d’une carte produit modifiée à partir de la carte de produit d’origine</a:t>
            </a:r>
          </a:p>
          <a:p>
            <a:pPr marL="285750" indent="-285750">
              <a:buFontTx/>
              <a:buChar char="-"/>
            </a:pPr>
            <a:r>
              <a:rPr lang="fr-FR" sz="14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Mise à jour de l’ensemble des données (Quantité, Prix et Stock sur la carte)</a:t>
            </a:r>
          </a:p>
          <a:p>
            <a:pPr marL="285750" indent="-285750">
              <a:buFontTx/>
              <a:buChar char="-"/>
            </a:pPr>
            <a:r>
              <a:rPr lang="fr-FR" sz="14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Modification du bouton « Ajout au Panier » en « Supprimer »</a:t>
            </a:r>
            <a:endParaRPr lang="fr-FR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70FCDE-D472-7988-F750-D3A70E201EC2}"/>
              </a:ext>
            </a:extLst>
          </p:cNvPr>
          <p:cNvSpPr/>
          <p:nvPr/>
        </p:nvSpPr>
        <p:spPr>
          <a:xfrm>
            <a:off x="903061" y="4812634"/>
            <a:ext cx="5592007" cy="1895053"/>
          </a:xfrm>
          <a:prstGeom prst="rect">
            <a:avLst/>
          </a:prstGeom>
          <a:solidFill>
            <a:schemeClr val="lt1">
              <a:alpha val="33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6B4155-C7E6-DF4B-0730-B252D2447ABD}"/>
              </a:ext>
            </a:extLst>
          </p:cNvPr>
          <p:cNvSpPr txBox="1"/>
          <p:nvPr/>
        </p:nvSpPr>
        <p:spPr>
          <a:xfrm>
            <a:off x="963092" y="5026776"/>
            <a:ext cx="55450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if(quantiteSaisie == 1) {   </a:t>
            </a:r>
          </a:p>
          <a:p>
            <a:r>
              <a:rPr lang="fr-FR" sz="1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  prixProdTotal = prixUnitaire * promo;   </a:t>
            </a:r>
          </a:p>
          <a:p>
            <a:r>
              <a:rPr lang="fr-FR" sz="1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}   </a:t>
            </a:r>
          </a:p>
          <a:p>
            <a:r>
              <a:rPr lang="fr-FR" sz="1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if (quantiteSaisie % 2 == 0) {   </a:t>
            </a:r>
          </a:p>
          <a:p>
            <a:r>
              <a:rPr lang="fr-FR" sz="1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prixProdTotal = (quantiteSaisie / 2) * (prixUnitaire / 2.0) * promo;   </a:t>
            </a:r>
          </a:p>
          <a:p>
            <a:r>
              <a:rPr lang="fr-FR" sz="1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} else {   </a:t>
            </a:r>
          </a:p>
          <a:p>
            <a:r>
              <a:rPr lang="fr-FR" sz="1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prixProdTotal = (((quantiteSaisie - 1) / 2) * (prixUnitaire / 2.0) + prixUnitaire) * promo;   </a:t>
            </a:r>
          </a:p>
          <a:p>
            <a:r>
              <a:rPr lang="fr-FR" sz="1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}</a:t>
            </a:r>
            <a:endParaRPr lang="fr-FR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964169-F2FB-CD91-BFDC-391BAE0597E6}"/>
              </a:ext>
            </a:extLst>
          </p:cNvPr>
          <p:cNvSpPr/>
          <p:nvPr/>
        </p:nvSpPr>
        <p:spPr>
          <a:xfrm>
            <a:off x="4435312" y="4904673"/>
            <a:ext cx="1937503" cy="524278"/>
          </a:xfrm>
          <a:prstGeom prst="rect">
            <a:avLst/>
          </a:prstGeom>
          <a:solidFill>
            <a:schemeClr val="lt1">
              <a:alpha val="33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C208A4D-711C-7EC2-CC9F-828BE03F2943}"/>
              </a:ext>
            </a:extLst>
          </p:cNvPr>
          <p:cNvSpPr txBox="1"/>
          <p:nvPr/>
        </p:nvSpPr>
        <p:spPr>
          <a:xfrm>
            <a:off x="4469582" y="4904602"/>
            <a:ext cx="19375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prixVrac = prixUnitaire / 2.0</a:t>
            </a:r>
            <a:endParaRPr lang="fr-FR" sz="12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0CEAF67-CF26-1F1F-6A22-8B2C56D926E4}"/>
              </a:ext>
            </a:extLst>
          </p:cNvPr>
          <p:cNvSpPr txBox="1"/>
          <p:nvPr/>
        </p:nvSpPr>
        <p:spPr>
          <a:xfrm>
            <a:off x="4836566" y="5135069"/>
            <a:ext cx="11349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promo = [0,5;1]</a:t>
            </a:r>
            <a:endParaRPr lang="fr-FR" sz="1200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1FCE3697-1D2B-9F9C-CB26-636DC7821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339" y="2337954"/>
            <a:ext cx="4863981" cy="299703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FD1F7CA-FB4A-B025-C195-6DFEDE07A089}"/>
              </a:ext>
            </a:extLst>
          </p:cNvPr>
          <p:cNvSpPr/>
          <p:nvPr/>
        </p:nvSpPr>
        <p:spPr>
          <a:xfrm>
            <a:off x="8083730" y="5519125"/>
            <a:ext cx="2743200" cy="292481"/>
          </a:xfrm>
          <a:prstGeom prst="rect">
            <a:avLst/>
          </a:prstGeom>
          <a:solidFill>
            <a:schemeClr val="lt1">
              <a:alpha val="33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Capture d’une tentative de panier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ADACA5-78E2-5BAF-1D25-8BBB010B9851}"/>
              </a:ext>
            </a:extLst>
          </p:cNvPr>
          <p:cNvSpPr/>
          <p:nvPr/>
        </p:nvSpPr>
        <p:spPr>
          <a:xfrm>
            <a:off x="5769966" y="1348341"/>
            <a:ext cx="5479925" cy="759145"/>
          </a:xfrm>
          <a:prstGeom prst="rect">
            <a:avLst/>
          </a:prstGeom>
          <a:solidFill>
            <a:schemeClr val="lt1">
              <a:alpha val="33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27EBE0-4838-85B1-0AA9-836FAE0378F1}"/>
              </a:ext>
            </a:extLst>
          </p:cNvPr>
          <p:cNvSpPr txBox="1"/>
          <p:nvPr/>
        </p:nvSpPr>
        <p:spPr>
          <a:xfrm>
            <a:off x="5870845" y="1399035"/>
            <a:ext cx="52722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Le </a:t>
            </a:r>
            <a:r>
              <a:rPr lang="fr-FR" sz="1200" b="1" u="sng" dirty="0">
                <a:solidFill>
                  <a:schemeClr val="bg1"/>
                </a:solidFill>
                <a:latin typeface="Baskerville Old Face" panose="02020602080505020303" pitchFamily="18" charset="0"/>
              </a:rPr>
              <a:t>bouton</a:t>
            </a:r>
            <a:r>
              <a:rPr lang="fr-FR" sz="1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"Terminer vos Achat" affiche un message "Achat validé" et renvoie l'ensemble des informations du panier dans la BDD shop (table "ticket" et pour les colonnes "id_produit", "quantite", "prix", "id_customer")</a:t>
            </a:r>
          </a:p>
        </p:txBody>
      </p:sp>
    </p:spTree>
    <p:extLst>
      <p:ext uri="{BB962C8B-B14F-4D97-AF65-F5344CB8AC3E}">
        <p14:creationId xmlns:p14="http://schemas.microsoft.com/office/powerpoint/2010/main" val="293427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Nielsen prévoit que la vente en ligne des PGC dépassera bientôt celles en  magasins">
            <a:extLst>
              <a:ext uri="{FF2B5EF4-FFF2-40B4-BE49-F238E27FC236}">
                <a16:creationId xmlns:a16="http://schemas.microsoft.com/office/drawing/2014/main" id="{9F64FBA4-4C33-BC41-DADF-B223C64D4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9" b="981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215F4B-130E-3F2D-14B9-502EE1DA0206}"/>
              </a:ext>
            </a:extLst>
          </p:cNvPr>
          <p:cNvSpPr/>
          <p:nvPr/>
        </p:nvSpPr>
        <p:spPr>
          <a:xfrm>
            <a:off x="674915" y="1736998"/>
            <a:ext cx="5775046" cy="4005042"/>
          </a:xfrm>
          <a:prstGeom prst="rect">
            <a:avLst/>
          </a:prstGeom>
          <a:solidFill>
            <a:schemeClr val="lt1">
              <a:alpha val="33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8CB6006-3FCF-CCF0-6410-81DA3B87671E}"/>
              </a:ext>
            </a:extLst>
          </p:cNvPr>
          <p:cNvSpPr txBox="1"/>
          <p:nvPr/>
        </p:nvSpPr>
        <p:spPr>
          <a:xfrm>
            <a:off x="854787" y="1879439"/>
            <a:ext cx="65350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2400" dirty="0">
                <a:latin typeface="Baskerville Old Face" panose="02020602080505020303" pitchFamily="18" charset="0"/>
              </a:rPr>
              <a:t>   Présentation du projet</a:t>
            </a:r>
          </a:p>
          <a:p>
            <a:pPr marL="400050" indent="-400050">
              <a:buAutoNum type="romanUcPeriod"/>
            </a:pPr>
            <a:r>
              <a:rPr lang="fr-FR" sz="2400" dirty="0">
                <a:latin typeface="Baskerville Old Face" panose="02020602080505020303" pitchFamily="18" charset="0"/>
              </a:rPr>
              <a:t>   Répartition des tâches</a:t>
            </a:r>
          </a:p>
          <a:p>
            <a:pPr marL="400050" indent="-400050">
              <a:buAutoNum type="romanUcPeriod"/>
            </a:pPr>
            <a:r>
              <a:rPr lang="fr-FR" sz="2400" dirty="0">
                <a:latin typeface="Baskerville Old Face" panose="02020602080505020303" pitchFamily="18" charset="0"/>
              </a:rPr>
              <a:t>   Modèle relationnel de la BDD</a:t>
            </a:r>
          </a:p>
          <a:p>
            <a:pPr marL="400050" indent="-400050">
              <a:buAutoNum type="romanUcPeriod"/>
            </a:pPr>
            <a:r>
              <a:rPr lang="fr-FR" sz="2400" dirty="0">
                <a:latin typeface="Baskerville Old Face" panose="02020602080505020303" pitchFamily="18" charset="0"/>
              </a:rPr>
              <a:t>   Diagramme de classe</a:t>
            </a:r>
          </a:p>
          <a:p>
            <a:pPr marL="400050" indent="-400050">
              <a:buAutoNum type="romanUcPeriod"/>
            </a:pPr>
            <a:r>
              <a:rPr lang="fr-FR" sz="2400" dirty="0">
                <a:latin typeface="Baskerville Old Face" panose="02020602080505020303" pitchFamily="18" charset="0"/>
              </a:rPr>
              <a:t>   Présentation de la maquette graphique  </a:t>
            </a:r>
          </a:p>
          <a:p>
            <a:r>
              <a:rPr lang="fr-FR" sz="2400" dirty="0">
                <a:latin typeface="Baskerville Old Face" panose="02020602080505020303" pitchFamily="18" charset="0"/>
              </a:rPr>
              <a:t>	A. Storyboard</a:t>
            </a:r>
          </a:p>
          <a:p>
            <a:r>
              <a:rPr lang="fr-FR" sz="2400" dirty="0">
                <a:latin typeface="Baskerville Old Face" panose="02020602080505020303" pitchFamily="18" charset="0"/>
              </a:rPr>
              <a:t>	B. Wireframes</a:t>
            </a:r>
          </a:p>
          <a:p>
            <a:pPr marL="400050" indent="-400050">
              <a:buAutoNum type="romanUcPeriod" startAt="6"/>
            </a:pPr>
            <a:r>
              <a:rPr lang="fr-FR" sz="2400" dirty="0">
                <a:latin typeface="Baskerville Old Face" panose="02020602080505020303" pitchFamily="18" charset="0"/>
              </a:rPr>
              <a:t>   Bilan </a:t>
            </a:r>
          </a:p>
          <a:p>
            <a:pPr marL="400050" indent="-400050">
              <a:buAutoNum type="romanUcPeriod" startAt="6"/>
            </a:pPr>
            <a:r>
              <a:rPr lang="fr-FR" sz="2400" dirty="0">
                <a:latin typeface="Baskerville Old Face" panose="02020602080505020303" pitchFamily="18" charset="0"/>
              </a:rPr>
              <a:t>  Sources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3A065A-D46F-FA91-98B5-83C23320A2CF}"/>
              </a:ext>
            </a:extLst>
          </p:cNvPr>
          <p:cNvSpPr/>
          <p:nvPr/>
        </p:nvSpPr>
        <p:spPr>
          <a:xfrm>
            <a:off x="4267568" y="271273"/>
            <a:ext cx="3619155" cy="832006"/>
          </a:xfrm>
          <a:prstGeom prst="rect">
            <a:avLst/>
          </a:prstGeom>
          <a:solidFill>
            <a:schemeClr val="lt1">
              <a:alpha val="33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B6BC4CA-E81A-919B-6BBB-C530153E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42494"/>
            <a:ext cx="9144000" cy="83200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  <a:latin typeface="Baskerville Old Face" panose="02020602080505020303" pitchFamily="18" charset="0"/>
              </a:rPr>
              <a:t>Sommaire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0541276-C886-23B7-6DA3-FBC1DC8E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3075" y="6515506"/>
            <a:ext cx="2743200" cy="365125"/>
          </a:xfrm>
        </p:spPr>
        <p:txBody>
          <a:bodyPr/>
          <a:lstStyle/>
          <a:p>
            <a:fld id="{BD84D3CD-7DA5-4C9A-B5FB-DAAF4B1DCFA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353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ielsen prévoit que la vente en ligne des PGC dépassera bientôt celles en  magasins">
            <a:extLst>
              <a:ext uri="{FF2B5EF4-FFF2-40B4-BE49-F238E27FC236}">
                <a16:creationId xmlns:a16="http://schemas.microsoft.com/office/drawing/2014/main" id="{F43DBBCD-F434-66FC-5815-BF6FD03F30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9" b="981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FD9A139-A108-025B-F328-89CAC10D8366}"/>
              </a:ext>
            </a:extLst>
          </p:cNvPr>
          <p:cNvSpPr/>
          <p:nvPr/>
        </p:nvSpPr>
        <p:spPr>
          <a:xfrm>
            <a:off x="2900314" y="238799"/>
            <a:ext cx="6391372" cy="902188"/>
          </a:xfrm>
          <a:prstGeom prst="rect">
            <a:avLst/>
          </a:prstGeom>
          <a:solidFill>
            <a:schemeClr val="lt1">
              <a:alpha val="33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CC07C8D4-A88B-E342-C6C2-79A67FD9A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18" y="238800"/>
            <a:ext cx="9144000" cy="83200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latin typeface="Baskerville Old Face" panose="02020602080505020303" pitchFamily="18" charset="0"/>
              </a:rPr>
              <a:t>Répartition des tâches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F4B4D1-5D5F-A79B-80D6-7A964CE0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818" y="6492874"/>
            <a:ext cx="2743200" cy="365125"/>
          </a:xfrm>
        </p:spPr>
        <p:txBody>
          <a:bodyPr/>
          <a:lstStyle/>
          <a:p>
            <a:fld id="{BD84D3CD-7DA5-4C9A-B5FB-DAAF4B1DCFA4}" type="slidenum">
              <a:rPr lang="fr-FR" smtClean="0"/>
              <a:t>3</a:t>
            </a:fld>
            <a:endParaRPr lang="fr-FR" dirty="0"/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04903929-2E15-D873-D64C-AEABCEC21CA6}"/>
              </a:ext>
            </a:extLst>
          </p:cNvPr>
          <p:cNvGraphicFramePr>
            <a:graphicFrameLocks noGrp="1"/>
          </p:cNvGraphicFramePr>
          <p:nvPr/>
        </p:nvGraphicFramePr>
        <p:xfrm>
          <a:off x="233064" y="1272409"/>
          <a:ext cx="11535371" cy="5383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907">
                  <a:extLst>
                    <a:ext uri="{9D8B030D-6E8A-4147-A177-3AD203B41FA5}">
                      <a16:colId xmlns:a16="http://schemas.microsoft.com/office/drawing/2014/main" val="2007883528"/>
                    </a:ext>
                  </a:extLst>
                </a:gridCol>
                <a:gridCol w="2047875">
                  <a:extLst>
                    <a:ext uri="{9D8B030D-6E8A-4147-A177-3AD203B41FA5}">
                      <a16:colId xmlns:a16="http://schemas.microsoft.com/office/drawing/2014/main" val="3536874973"/>
                    </a:ext>
                  </a:extLst>
                </a:gridCol>
                <a:gridCol w="2073558">
                  <a:extLst>
                    <a:ext uri="{9D8B030D-6E8A-4147-A177-3AD203B41FA5}">
                      <a16:colId xmlns:a16="http://schemas.microsoft.com/office/drawing/2014/main" val="2936749406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4131878"/>
                    </a:ext>
                  </a:extLst>
                </a:gridCol>
                <a:gridCol w="1851721">
                  <a:extLst>
                    <a:ext uri="{9D8B030D-6E8A-4147-A177-3AD203B41FA5}">
                      <a16:colId xmlns:a16="http://schemas.microsoft.com/office/drawing/2014/main" val="3077167676"/>
                    </a:ext>
                  </a:extLst>
                </a:gridCol>
                <a:gridCol w="1910060">
                  <a:extLst>
                    <a:ext uri="{9D8B030D-6E8A-4147-A177-3AD203B41FA5}">
                      <a16:colId xmlns:a16="http://schemas.microsoft.com/office/drawing/2014/main" val="1390000834"/>
                    </a:ext>
                  </a:extLst>
                </a:gridCol>
              </a:tblGrid>
              <a:tr h="46310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Baskerville Old Face" panose="02020602080505020303" pitchFamily="18" charset="0"/>
                        </a:rPr>
                        <a:t>Sprint (date)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Baskerville Old Face" panose="02020602080505020303" pitchFamily="18" charset="0"/>
                        </a:rPr>
                        <a:t>Sprint (description)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Baskerville Old Face" panose="02020602080505020303" pitchFamily="18" charset="0"/>
                        </a:rPr>
                        <a:t>Jimmy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Baskerville Old Face" panose="02020602080505020303" pitchFamily="18" charset="0"/>
                        </a:rPr>
                        <a:t>Thibault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Baskerville Old Face" panose="02020602080505020303" pitchFamily="18" charset="0"/>
                        </a:rPr>
                        <a:t>Prisca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Baskerville Old Face" panose="02020602080505020303" pitchFamily="18" charset="0"/>
                        </a:rPr>
                        <a:t>Clément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1505466"/>
                  </a:ext>
                </a:extLst>
              </a:tr>
              <a:tr h="1077793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Baskerville Old Face" panose="02020602080505020303" pitchFamily="18" charset="0"/>
                        </a:rPr>
                        <a:t>20/03 -&gt; 26/03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Baskerville Old Face" panose="02020602080505020303" pitchFamily="18" charset="0"/>
                        </a:rPr>
                        <a:t>Découverte du sujet et création du diagramme de classe 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Baskerville Old Face" panose="02020602080505020303" pitchFamily="18" charset="0"/>
                        </a:rPr>
                        <a:t>Prise de connaissance du sujet + Réflexion sur l’architecture MVC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Baskerville Old Face" panose="02020602080505020303" pitchFamily="18" charset="0"/>
                        </a:rPr>
                        <a:t>Prise de connaissance du sujet + Réflexion sur l’architecture MVC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Baskerville Old Face" panose="02020602080505020303" pitchFamily="18" charset="0"/>
                        </a:rPr>
                        <a:t>Prise de connaissance du sujet + Réflexion sur l’architecture MVC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Baskerville Old Face" panose="02020602080505020303" pitchFamily="18" charset="0"/>
                        </a:rPr>
                        <a:t>Prise de connaissance du sujet + Réflexion sur l’architecture MVC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4510833"/>
                  </a:ext>
                </a:extLst>
              </a:tr>
              <a:tr h="127137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Baskerville Old Face" panose="02020602080505020303" pitchFamily="18" charset="0"/>
                        </a:rPr>
                        <a:t>27/03 -&gt; 02/04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Baskerville Old Face" panose="02020602080505020303" pitchFamily="18" charset="0"/>
                        </a:rPr>
                        <a:t>Création des objects graphiques (librairie Java Swing Form Builder) + Création du Modèle de la BDD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Baskerville Old Face" panose="02020602080505020303" pitchFamily="18" charset="0"/>
                        </a:rPr>
                        <a:t>Réflexion sur la BDD pour la création des tables, lien, clés…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Baskerville Old Face" panose="02020602080505020303" pitchFamily="18" charset="0"/>
                        </a:rPr>
                        <a:t>Réflexion sur la BDD pour la création des tables, lien, clés…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Baskerville Old Face" panose="02020602080505020303" pitchFamily="18" charset="0"/>
                        </a:rPr>
                        <a:t>Design graphique</a:t>
                      </a:r>
                      <a:br>
                        <a:rPr lang="fr-FR" sz="1400" dirty="0">
                          <a:latin typeface="Baskerville Old Face" panose="02020602080505020303" pitchFamily="18" charset="0"/>
                        </a:rPr>
                      </a:br>
                      <a:r>
                        <a:rPr lang="fr-FR" sz="1400" dirty="0">
                          <a:latin typeface="Baskerville Old Face" panose="02020602080505020303" pitchFamily="18" charset="0"/>
                        </a:rPr>
                        <a:t>(Accueil, Login, Register)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Baskerville Old Face" panose="02020602080505020303" pitchFamily="18" charset="0"/>
                        </a:rPr>
                        <a:t>Design graphique</a:t>
                      </a:r>
                      <a:br>
                        <a:rPr lang="fr-FR" sz="1400" dirty="0">
                          <a:latin typeface="Baskerville Old Face" panose="02020602080505020303" pitchFamily="18" charset="0"/>
                        </a:rPr>
                      </a:br>
                      <a:r>
                        <a:rPr lang="fr-FR" sz="1400" dirty="0">
                          <a:latin typeface="Baskerville Old Face" panose="02020602080505020303" pitchFamily="18" charset="0"/>
                        </a:rPr>
                        <a:t>(login, Register, carte Produit)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158360"/>
                  </a:ext>
                </a:extLst>
              </a:tr>
              <a:tr h="120011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Baskerville Old Face" panose="02020602080505020303" pitchFamily="18" charset="0"/>
                        </a:rPr>
                        <a:t>03/04 -&gt; 09/04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Baskerville Old Face" panose="02020602080505020303" pitchFamily="18" charset="0"/>
                        </a:rPr>
                        <a:t>Début implémentation des fonctionnalités Client/Admin + Lien à la BDD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Baskerville Old Face" panose="02020602080505020303" pitchFamily="18" charset="0"/>
                        </a:rPr>
                        <a:t>Interface Admin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fr-FR" sz="1400" dirty="0">
                          <a:latin typeface="Baskerville Old Face" panose="02020602080505020303" pitchFamily="18" charset="0"/>
                        </a:rPr>
                        <a:t>Inventaire des produit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fr-FR" sz="1400" dirty="0">
                          <a:latin typeface="Baskerville Old Face" panose="02020602080505020303" pitchFamily="18" charset="0"/>
                        </a:rPr>
                        <a:t>-      Modification / Ajout / Suppression des produits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Baskerville Old Face" panose="02020602080505020303" pitchFamily="18" charset="0"/>
                        </a:rPr>
                        <a:t>Interface Client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Baskerville Old Face" panose="02020602080505020303" pitchFamily="18" charset="0"/>
                        </a:rPr>
                        <a:t>- Affichage des cartes et début de filtrage des produits selon les catégorie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Baskerville Old Face" panose="02020602080505020303" pitchFamily="18" charset="0"/>
                        </a:rPr>
                        <a:t>Lien BDD des interfaces Accueil, Login, Register + barre de recherche pour les articles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Baskerville Old Face" panose="02020602080505020303" pitchFamily="18" charset="0"/>
                        </a:rPr>
                        <a:t>En soutien sur les 2 Interfaces + vérification que le projet soit bien sous forme MVC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311228"/>
                  </a:ext>
                </a:extLst>
              </a:tr>
              <a:tr h="1095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Baskerville Old Face" panose="02020602080505020303" pitchFamily="18" charset="0"/>
                        </a:rPr>
                        <a:t>10/04 -&gt; 16/04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Baskerville Old Face" panose="02020602080505020303" pitchFamily="18" charset="0"/>
                        </a:rPr>
                        <a:t>Fin des implémentations des fonctionnalités + création du diagramme de classes finales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Baskerville Old Face" panose="02020602080505020303" pitchFamily="18" charset="0"/>
                        </a:rPr>
                        <a:t>Fin de l’interface Admin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Baskerville Old Face" panose="02020602080505020303" pitchFamily="18" charset="0"/>
                        </a:rPr>
                        <a:t>- Gestion Client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Baskerville Old Face" panose="02020602080505020303" pitchFamily="18" charset="0"/>
                        </a:rPr>
                        <a:t>- Dashboard (examen des stocks…)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Baskerville Old Face" panose="02020602080505020303" pitchFamily="18" charset="0"/>
                        </a:rPr>
                        <a:t>+ Mise en commun </a:t>
                      </a:r>
                    </a:p>
                    <a:p>
                      <a:endParaRPr lang="fr-FR" sz="1400" dirty="0">
                        <a:latin typeface="Baskerville Old Face" panose="020206020805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Baskerville Old Face" panose="02020602080505020303" pitchFamily="18" charset="0"/>
                        </a:rPr>
                        <a:t>Fin de l’interface Client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Baskerville Old Face" panose="02020602080505020303" pitchFamily="18" charset="0"/>
                        </a:rPr>
                        <a:t>- Panier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Baskerville Old Face" panose="02020602080505020303" pitchFamily="18" charset="0"/>
                        </a:rPr>
                        <a:t>- Commande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Baskerville Old Face" panose="02020602080505020303" pitchFamily="18" charset="0"/>
                        </a:rPr>
                        <a:t>+ Mise en commun </a:t>
                      </a:r>
                    </a:p>
                    <a:p>
                      <a:endParaRPr lang="fr-FR" sz="1400" dirty="0">
                        <a:latin typeface="Baskerville Old Face" panose="020206020805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Baskerville Old Face" panose="02020602080505020303" pitchFamily="18" charset="0"/>
                        </a:rPr>
                        <a:t>Fin de l’interface Client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Baskerville Old Face" panose="02020602080505020303" pitchFamily="18" charset="0"/>
                        </a:rPr>
                        <a:t>- Panier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Baskerville Old Face" panose="02020602080505020303" pitchFamily="18" charset="0"/>
                        </a:rPr>
                        <a:t>Fin de l’interface Admin</a:t>
                      </a:r>
                    </a:p>
                    <a:p>
                      <a:pPr algn="ctr"/>
                      <a:r>
                        <a:rPr lang="fr-FR" sz="1400" dirty="0">
                          <a:latin typeface="Baskerville Old Face" panose="02020602080505020303" pitchFamily="18" charset="0"/>
                        </a:rPr>
                        <a:t>- Dashboard (examen des stocks…)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4502875"/>
                  </a:ext>
                </a:extLst>
              </a:tr>
            </a:tbl>
          </a:graphicData>
        </a:graphic>
      </p:graphicFrame>
      <p:pic>
        <p:nvPicPr>
          <p:cNvPr id="7" name="Graphique 6" descr="Avertissement avec un remplissage uni">
            <a:extLst>
              <a:ext uri="{FF2B5EF4-FFF2-40B4-BE49-F238E27FC236}">
                <a16:creationId xmlns:a16="http://schemas.microsoft.com/office/drawing/2014/main" id="{62294342-7B35-DB35-D23C-52FE9EE87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278" y="2969418"/>
            <a:ext cx="250031" cy="250031"/>
          </a:xfrm>
          <a:prstGeom prst="rect">
            <a:avLst/>
          </a:prstGeom>
        </p:spPr>
      </p:pic>
      <p:pic>
        <p:nvPicPr>
          <p:cNvPr id="8" name="Graphique 7" descr="Avertissement avec un remplissage uni">
            <a:extLst>
              <a:ext uri="{FF2B5EF4-FFF2-40B4-BE49-F238E27FC236}">
                <a16:creationId xmlns:a16="http://schemas.microsoft.com/office/drawing/2014/main" id="{B8E67468-339F-FC60-FAC4-7490936C6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124" y="5460575"/>
            <a:ext cx="250031" cy="250031"/>
          </a:xfrm>
          <a:prstGeom prst="rect">
            <a:avLst/>
          </a:prstGeom>
        </p:spPr>
      </p:pic>
      <p:pic>
        <p:nvPicPr>
          <p:cNvPr id="3" name="Graphique 2" descr="Avertissement avec un remplissage uni">
            <a:extLst>
              <a:ext uri="{FF2B5EF4-FFF2-40B4-BE49-F238E27FC236}">
                <a16:creationId xmlns:a16="http://schemas.microsoft.com/office/drawing/2014/main" id="{379E4E61-7BAB-6DC5-2463-1C4BE198B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4630" y="5692134"/>
            <a:ext cx="125016" cy="125016"/>
          </a:xfrm>
          <a:prstGeom prst="rect">
            <a:avLst/>
          </a:prstGeom>
        </p:spPr>
      </p:pic>
      <p:pic>
        <p:nvPicPr>
          <p:cNvPr id="9" name="Graphique 8" descr="Avertissement avec un remplissage uni">
            <a:extLst>
              <a:ext uri="{FF2B5EF4-FFF2-40B4-BE49-F238E27FC236}">
                <a16:creationId xmlns:a16="http://schemas.microsoft.com/office/drawing/2014/main" id="{60D414A1-3328-E70E-EEAF-0C7E46A56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2811" y="5692134"/>
            <a:ext cx="125016" cy="12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2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Nielsen prévoit que la vente en ligne des PGC dépassera bientôt celles en  magasins">
            <a:extLst>
              <a:ext uri="{FF2B5EF4-FFF2-40B4-BE49-F238E27FC236}">
                <a16:creationId xmlns:a16="http://schemas.microsoft.com/office/drawing/2014/main" id="{A9790050-763C-6885-676B-11DE241F62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9" b="981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18DCD59-D5E7-E8A2-26B1-5C11A76F9C65}"/>
              </a:ext>
            </a:extLst>
          </p:cNvPr>
          <p:cNvSpPr/>
          <p:nvPr/>
        </p:nvSpPr>
        <p:spPr>
          <a:xfrm>
            <a:off x="2460396" y="270064"/>
            <a:ext cx="7249212" cy="902188"/>
          </a:xfrm>
          <a:prstGeom prst="rect">
            <a:avLst/>
          </a:prstGeom>
          <a:solidFill>
            <a:schemeClr val="lt1">
              <a:alpha val="33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1767D4F-82DE-0E1A-2C48-552873391815}"/>
              </a:ext>
            </a:extLst>
          </p:cNvPr>
          <p:cNvSpPr txBox="1"/>
          <p:nvPr/>
        </p:nvSpPr>
        <p:spPr>
          <a:xfrm>
            <a:off x="2594728" y="336437"/>
            <a:ext cx="79161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>
                <a:latin typeface="Baskerville Old Face" panose="02020602080505020303" pitchFamily="18" charset="0"/>
              </a:rPr>
              <a:t>Modèle relationnel de la BDD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AFB7D7-4915-A4CF-A6F9-27B3C08F3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3075" y="6526061"/>
            <a:ext cx="2743200" cy="365125"/>
          </a:xfrm>
        </p:spPr>
        <p:txBody>
          <a:bodyPr/>
          <a:lstStyle/>
          <a:p>
            <a:fld id="{BD84D3CD-7DA5-4C9A-B5FB-DAAF4B1DCFA4}" type="slidenum">
              <a:rPr lang="fr-FR" smtClean="0"/>
              <a:t>4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AC8B536-F61D-560F-BD88-DAE099D4D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636" y="1780787"/>
            <a:ext cx="8444727" cy="420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09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922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Nielsen prévoit que la vente en ligne des PGC dépassera bientôt celles en  magasins">
            <a:extLst>
              <a:ext uri="{FF2B5EF4-FFF2-40B4-BE49-F238E27FC236}">
                <a16:creationId xmlns:a16="http://schemas.microsoft.com/office/drawing/2014/main" id="{7D75E168-5894-949C-9616-6C85075F2E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9" b="981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1D9AB-87DE-65FA-0AB8-0FEE38AC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3550" y="6526061"/>
            <a:ext cx="2743200" cy="365125"/>
          </a:xfrm>
        </p:spPr>
        <p:txBody>
          <a:bodyPr/>
          <a:lstStyle/>
          <a:p>
            <a:fld id="{BD84D3CD-7DA5-4C9A-B5FB-DAAF4B1DCFA4}" type="slidenum">
              <a:rPr lang="fr-FR" smtClean="0"/>
              <a:t>5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EBBAB5-08CE-7AEA-7F61-7C72F69D54E7}"/>
              </a:ext>
            </a:extLst>
          </p:cNvPr>
          <p:cNvSpPr/>
          <p:nvPr/>
        </p:nvSpPr>
        <p:spPr>
          <a:xfrm>
            <a:off x="3421930" y="270064"/>
            <a:ext cx="6266819" cy="769440"/>
          </a:xfrm>
          <a:prstGeom prst="rect">
            <a:avLst/>
          </a:prstGeom>
          <a:solidFill>
            <a:schemeClr val="lt1">
              <a:alpha val="33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610BF9A-7C0F-88EF-B259-F8DFA6A19090}"/>
              </a:ext>
            </a:extLst>
          </p:cNvPr>
          <p:cNvSpPr txBox="1"/>
          <p:nvPr/>
        </p:nvSpPr>
        <p:spPr>
          <a:xfrm>
            <a:off x="3502451" y="270063"/>
            <a:ext cx="618629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dirty="0">
                <a:latin typeface="Baskerville Old Face" panose="02020602080505020303" pitchFamily="18" charset="0"/>
              </a:rPr>
              <a:t>Diagramme de classe (1/4)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634E272-A404-3851-41A1-595DD549D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051" y="1476877"/>
            <a:ext cx="10323871" cy="494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94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ielsen prévoit que la vente en ligne des PGC dépassera bientôt celles en  magasins">
            <a:extLst>
              <a:ext uri="{FF2B5EF4-FFF2-40B4-BE49-F238E27FC236}">
                <a16:creationId xmlns:a16="http://schemas.microsoft.com/office/drawing/2014/main" id="{F43DBBCD-F434-66FC-5815-BF6FD03F30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9" b="981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3E1B90-E843-0314-19A8-A007B47644A1}"/>
              </a:ext>
            </a:extLst>
          </p:cNvPr>
          <p:cNvSpPr/>
          <p:nvPr/>
        </p:nvSpPr>
        <p:spPr>
          <a:xfrm>
            <a:off x="3421930" y="270064"/>
            <a:ext cx="6266819" cy="769440"/>
          </a:xfrm>
          <a:prstGeom prst="rect">
            <a:avLst/>
          </a:prstGeom>
          <a:solidFill>
            <a:schemeClr val="lt1">
              <a:alpha val="33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D11640-9F8B-B0DC-BC99-7A455E532526}"/>
              </a:ext>
            </a:extLst>
          </p:cNvPr>
          <p:cNvSpPr txBox="1"/>
          <p:nvPr/>
        </p:nvSpPr>
        <p:spPr>
          <a:xfrm>
            <a:off x="3502451" y="270063"/>
            <a:ext cx="618629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Diagramme de classe (2/4)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068D942-9143-6C3D-6B00-8A2AE2483AC9}"/>
              </a:ext>
            </a:extLst>
          </p:cNvPr>
          <p:cNvSpPr txBox="1"/>
          <p:nvPr/>
        </p:nvSpPr>
        <p:spPr>
          <a:xfrm>
            <a:off x="10991654" y="85397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à 3 slide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75747F-6B6F-749A-CE9C-FE2C5475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274" y="6521778"/>
            <a:ext cx="2743200" cy="365125"/>
          </a:xfrm>
        </p:spPr>
        <p:txBody>
          <a:bodyPr/>
          <a:lstStyle/>
          <a:p>
            <a:fld id="{BD84D3CD-7DA5-4C9A-B5FB-DAAF4B1DCFA4}" type="slidenum">
              <a:rPr lang="fr-FR" smtClean="0"/>
              <a:t>6</a:t>
            </a:fld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1F3080-3F7A-7F5C-9ECA-DE832F9A059E}"/>
              </a:ext>
            </a:extLst>
          </p:cNvPr>
          <p:cNvSpPr/>
          <p:nvPr/>
        </p:nvSpPr>
        <p:spPr>
          <a:xfrm>
            <a:off x="965809" y="1312580"/>
            <a:ext cx="1444016" cy="375458"/>
          </a:xfrm>
          <a:prstGeom prst="rect">
            <a:avLst/>
          </a:prstGeom>
          <a:solidFill>
            <a:schemeClr val="lt1">
              <a:alpha val="33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000">
                <a:solidFill>
                  <a:schemeClr val="bg1"/>
                </a:solidFill>
                <a:latin typeface="Baskerville Old Face"/>
              </a:rPr>
              <a:t>Contrôleur</a:t>
            </a:r>
            <a:endParaRPr lang="fr-FR" sz="20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24DE1B5-D54A-0384-BEFB-379258F64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980" y="2282840"/>
            <a:ext cx="4940039" cy="229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4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ielsen prévoit que la vente en ligne des PGC dépassera bientôt celles en  magasins">
            <a:extLst>
              <a:ext uri="{FF2B5EF4-FFF2-40B4-BE49-F238E27FC236}">
                <a16:creationId xmlns:a16="http://schemas.microsoft.com/office/drawing/2014/main" id="{F43DBBCD-F434-66FC-5815-BF6FD03F30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9" b="981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3E1B90-E843-0314-19A8-A007B47644A1}"/>
              </a:ext>
            </a:extLst>
          </p:cNvPr>
          <p:cNvSpPr/>
          <p:nvPr/>
        </p:nvSpPr>
        <p:spPr>
          <a:xfrm>
            <a:off x="3421930" y="270064"/>
            <a:ext cx="6266819" cy="769440"/>
          </a:xfrm>
          <a:prstGeom prst="rect">
            <a:avLst/>
          </a:prstGeom>
          <a:solidFill>
            <a:schemeClr val="lt1">
              <a:alpha val="33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D11640-9F8B-B0DC-BC99-7A455E532526}"/>
              </a:ext>
            </a:extLst>
          </p:cNvPr>
          <p:cNvSpPr txBox="1"/>
          <p:nvPr/>
        </p:nvSpPr>
        <p:spPr>
          <a:xfrm>
            <a:off x="3502451" y="270063"/>
            <a:ext cx="618629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Diagramme de classe (3/4)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068D942-9143-6C3D-6B00-8A2AE2483AC9}"/>
              </a:ext>
            </a:extLst>
          </p:cNvPr>
          <p:cNvSpPr txBox="1"/>
          <p:nvPr/>
        </p:nvSpPr>
        <p:spPr>
          <a:xfrm>
            <a:off x="10991654" y="85397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à 3 slide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75747F-6B6F-749A-CE9C-FE2C5475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274" y="6521778"/>
            <a:ext cx="2743200" cy="365125"/>
          </a:xfrm>
        </p:spPr>
        <p:txBody>
          <a:bodyPr/>
          <a:lstStyle/>
          <a:p>
            <a:fld id="{BD84D3CD-7DA5-4C9A-B5FB-DAAF4B1DCFA4}" type="slidenum">
              <a:rPr lang="fr-FR" smtClean="0"/>
              <a:t>7</a:t>
            </a:fld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1F3080-3F7A-7F5C-9ECA-DE832F9A059E}"/>
              </a:ext>
            </a:extLst>
          </p:cNvPr>
          <p:cNvSpPr/>
          <p:nvPr/>
        </p:nvSpPr>
        <p:spPr>
          <a:xfrm>
            <a:off x="751692" y="894449"/>
            <a:ext cx="1444016" cy="375458"/>
          </a:xfrm>
          <a:prstGeom prst="rect">
            <a:avLst/>
          </a:prstGeom>
          <a:solidFill>
            <a:schemeClr val="lt1">
              <a:alpha val="33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Modele</a:t>
            </a:r>
            <a:endParaRPr lang="fr-FR" sz="20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97C1007-0586-5E82-0048-5BE65EC06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275" y="1516584"/>
            <a:ext cx="8992379" cy="49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7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Nielsen prévoit que la vente en ligne des PGC dépassera bientôt celles en  magasins">
            <a:extLst>
              <a:ext uri="{FF2B5EF4-FFF2-40B4-BE49-F238E27FC236}">
                <a16:creationId xmlns:a16="http://schemas.microsoft.com/office/drawing/2014/main" id="{7D75E168-5894-949C-9616-6C85075F2E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9" b="981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1D9AB-87DE-65FA-0AB8-0FEE38AC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3550" y="6526061"/>
            <a:ext cx="2743200" cy="365125"/>
          </a:xfrm>
        </p:spPr>
        <p:txBody>
          <a:bodyPr/>
          <a:lstStyle/>
          <a:p>
            <a:fld id="{BD84D3CD-7DA5-4C9A-B5FB-DAAF4B1DCFA4}" type="slidenum">
              <a:rPr lang="fr-FR" smtClean="0"/>
              <a:t>8</a:t>
            </a:fld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EBBAB5-08CE-7AEA-7F61-7C72F69D54E7}"/>
              </a:ext>
            </a:extLst>
          </p:cNvPr>
          <p:cNvSpPr/>
          <p:nvPr/>
        </p:nvSpPr>
        <p:spPr>
          <a:xfrm>
            <a:off x="3421930" y="270064"/>
            <a:ext cx="6266819" cy="769440"/>
          </a:xfrm>
          <a:prstGeom prst="rect">
            <a:avLst/>
          </a:prstGeom>
          <a:solidFill>
            <a:schemeClr val="lt1">
              <a:alpha val="33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610BF9A-7C0F-88EF-B259-F8DFA6A19090}"/>
              </a:ext>
            </a:extLst>
          </p:cNvPr>
          <p:cNvSpPr txBox="1"/>
          <p:nvPr/>
        </p:nvSpPr>
        <p:spPr>
          <a:xfrm>
            <a:off x="3502451" y="270063"/>
            <a:ext cx="618629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Diagramme de classe (4/4)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C8AE1A-2B53-198A-24C5-D41B4F327BF1}"/>
              </a:ext>
            </a:extLst>
          </p:cNvPr>
          <p:cNvSpPr/>
          <p:nvPr/>
        </p:nvSpPr>
        <p:spPr>
          <a:xfrm>
            <a:off x="1156309" y="1407830"/>
            <a:ext cx="1039010" cy="375458"/>
          </a:xfrm>
          <a:prstGeom prst="rect">
            <a:avLst/>
          </a:prstGeom>
          <a:solidFill>
            <a:schemeClr val="lt1">
              <a:alpha val="33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Vue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AAD1F70-03FD-1E9A-1603-0DEDB4FF9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656" y="1373326"/>
            <a:ext cx="8247704" cy="515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47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Nielsen prévoit que la vente en ligne des PGC dépassera bientôt celles en  magasins">
            <a:extLst>
              <a:ext uri="{FF2B5EF4-FFF2-40B4-BE49-F238E27FC236}">
                <a16:creationId xmlns:a16="http://schemas.microsoft.com/office/drawing/2014/main" id="{7D75E168-5894-949C-9616-6C85075F2E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9" b="981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F00E56D-22F2-EFBF-B612-C2EAE98FB8A2}"/>
              </a:ext>
            </a:extLst>
          </p:cNvPr>
          <p:cNvSpPr/>
          <p:nvPr/>
        </p:nvSpPr>
        <p:spPr>
          <a:xfrm>
            <a:off x="2460396" y="270064"/>
            <a:ext cx="7249212" cy="712704"/>
          </a:xfrm>
          <a:prstGeom prst="rect">
            <a:avLst/>
          </a:prstGeom>
          <a:solidFill>
            <a:schemeClr val="lt1">
              <a:alpha val="33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1B67915-B11D-FCC3-8D0B-041BC72DDF64}"/>
              </a:ext>
            </a:extLst>
          </p:cNvPr>
          <p:cNvSpPr txBox="1"/>
          <p:nvPr/>
        </p:nvSpPr>
        <p:spPr>
          <a:xfrm>
            <a:off x="2482392" y="270064"/>
            <a:ext cx="79161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>
                <a:solidFill>
                  <a:schemeClr val="bg1"/>
                </a:solidFill>
                <a:latin typeface="Baskerville Old Face" panose="02020602080505020303" pitchFamily="18" charset="0"/>
              </a:rPr>
              <a:t>Présentation de la maquette graphique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D3A823-9F96-7290-CA94-13C294FA5A04}"/>
              </a:ext>
            </a:extLst>
          </p:cNvPr>
          <p:cNvSpPr/>
          <p:nvPr/>
        </p:nvSpPr>
        <p:spPr>
          <a:xfrm>
            <a:off x="304015" y="1175422"/>
            <a:ext cx="1807589" cy="523220"/>
          </a:xfrm>
          <a:prstGeom prst="rect">
            <a:avLst/>
          </a:prstGeom>
          <a:solidFill>
            <a:schemeClr val="lt1">
              <a:alpha val="33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DEEC08-B103-7C5B-CAB5-BBC061FF9C4A}"/>
              </a:ext>
            </a:extLst>
          </p:cNvPr>
          <p:cNvSpPr txBox="1"/>
          <p:nvPr/>
        </p:nvSpPr>
        <p:spPr>
          <a:xfrm>
            <a:off x="322869" y="1156569"/>
            <a:ext cx="79161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Storyboard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592C0E-6456-0791-8971-38D08C18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4025" y="6492874"/>
            <a:ext cx="2743200" cy="365125"/>
          </a:xfrm>
        </p:spPr>
        <p:txBody>
          <a:bodyPr/>
          <a:lstStyle/>
          <a:p>
            <a:fld id="{BD84D3CD-7DA5-4C9A-B5FB-DAAF4B1DCFA4}" type="slidenum">
              <a:rPr lang="fr-FR" smtClean="0">
                <a:solidFill>
                  <a:schemeClr val="bg1"/>
                </a:solidFill>
              </a:rPr>
              <a:t>9</a:t>
            </a:fld>
            <a:endParaRPr lang="fr-FR">
              <a:solidFill>
                <a:schemeClr val="bg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D7E3139-74FA-3225-9394-B0703A515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28" y="3498059"/>
            <a:ext cx="1573138" cy="110975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BE0F7F6-0A97-334A-55EF-544458827267}"/>
              </a:ext>
            </a:extLst>
          </p:cNvPr>
          <p:cNvSpPr txBox="1"/>
          <p:nvPr/>
        </p:nvSpPr>
        <p:spPr>
          <a:xfrm>
            <a:off x="550420" y="3147387"/>
            <a:ext cx="867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u="sng">
                <a:solidFill>
                  <a:schemeClr val="bg1"/>
                </a:solidFill>
                <a:latin typeface="Baskerville Old Face" panose="02020602080505020303" pitchFamily="18" charset="0"/>
              </a:rPr>
              <a:t>Accueil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E65AB94-E3D4-3655-083D-7A6F2D524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900" y="2328745"/>
            <a:ext cx="1546041" cy="1090636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25E354C-48C9-066B-CF3C-186563E8DF1B}"/>
              </a:ext>
            </a:extLst>
          </p:cNvPr>
          <p:cNvSpPr txBox="1"/>
          <p:nvPr/>
        </p:nvSpPr>
        <p:spPr>
          <a:xfrm>
            <a:off x="2335493" y="1991216"/>
            <a:ext cx="15060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u="sng">
                <a:solidFill>
                  <a:schemeClr val="bg1"/>
                </a:solidFill>
                <a:latin typeface="Baskerville Old Face" panose="02020602080505020303" pitchFamily="18" charset="0"/>
              </a:rPr>
              <a:t>Login Client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00130D2-B9AC-3DC5-E7F6-8A346272B927}"/>
              </a:ext>
            </a:extLst>
          </p:cNvPr>
          <p:cNvSpPr txBox="1"/>
          <p:nvPr/>
        </p:nvSpPr>
        <p:spPr>
          <a:xfrm>
            <a:off x="2247033" y="4702799"/>
            <a:ext cx="15060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u="sng">
                <a:solidFill>
                  <a:schemeClr val="bg1"/>
                </a:solidFill>
                <a:latin typeface="Baskerville Old Face" panose="02020602080505020303" pitchFamily="18" charset="0"/>
              </a:rPr>
              <a:t>Login Admin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D3DAB17B-9913-822C-04F9-2C66F0A6576F}"/>
              </a:ext>
            </a:extLst>
          </p:cNvPr>
          <p:cNvCxnSpPr>
            <a:cxnSpLocks/>
          </p:cNvCxnSpPr>
          <p:nvPr/>
        </p:nvCxnSpPr>
        <p:spPr>
          <a:xfrm>
            <a:off x="1758724" y="4399668"/>
            <a:ext cx="310898" cy="771975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8E953F2-68B6-366F-E932-7AAFE1D79910}"/>
              </a:ext>
            </a:extLst>
          </p:cNvPr>
          <p:cNvCxnSpPr>
            <a:cxnSpLocks/>
          </p:cNvCxnSpPr>
          <p:nvPr/>
        </p:nvCxnSpPr>
        <p:spPr>
          <a:xfrm flipV="1">
            <a:off x="1739686" y="3147387"/>
            <a:ext cx="339098" cy="51478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Image 31">
            <a:extLst>
              <a:ext uri="{FF2B5EF4-FFF2-40B4-BE49-F238E27FC236}">
                <a16:creationId xmlns:a16="http://schemas.microsoft.com/office/drawing/2014/main" id="{702CA397-A055-22F5-C14E-DD51DA86A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754" y="1439738"/>
            <a:ext cx="1389591" cy="1315236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0DC5BA70-0DAA-9326-30B5-35D8C2E628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6839" y="5346021"/>
            <a:ext cx="1389591" cy="1315236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F7CA6818-0401-7923-3331-FA3235D0583D}"/>
              </a:ext>
            </a:extLst>
          </p:cNvPr>
          <p:cNvCxnSpPr>
            <a:cxnSpLocks/>
          </p:cNvCxnSpPr>
          <p:nvPr/>
        </p:nvCxnSpPr>
        <p:spPr>
          <a:xfrm flipV="1">
            <a:off x="3715017" y="2300502"/>
            <a:ext cx="334153" cy="262477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ED682F3-6C16-1ECE-6C5E-7DE52FE183BD}"/>
              </a:ext>
            </a:extLst>
          </p:cNvPr>
          <p:cNvCxnSpPr>
            <a:cxnSpLocks/>
          </p:cNvCxnSpPr>
          <p:nvPr/>
        </p:nvCxnSpPr>
        <p:spPr>
          <a:xfrm>
            <a:off x="3715017" y="5927297"/>
            <a:ext cx="373350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7F9B5B40-77B6-1E5D-D593-DDBC4DFF54C1}"/>
              </a:ext>
            </a:extLst>
          </p:cNvPr>
          <p:cNvCxnSpPr>
            <a:cxnSpLocks/>
          </p:cNvCxnSpPr>
          <p:nvPr/>
        </p:nvCxnSpPr>
        <p:spPr>
          <a:xfrm flipH="1" flipV="1">
            <a:off x="3719616" y="5267442"/>
            <a:ext cx="1806814" cy="796343"/>
          </a:xfrm>
          <a:prstGeom prst="bentConnector3">
            <a:avLst>
              <a:gd name="adj1" fmla="val -12652"/>
            </a:avLst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E1B95AFC-CD5B-D26D-A947-FE60ACBC5FC2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3673941" y="2097356"/>
            <a:ext cx="1807404" cy="784414"/>
          </a:xfrm>
          <a:prstGeom prst="bentConnector3">
            <a:avLst>
              <a:gd name="adj1" fmla="val -1264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B358A8E0-7C8E-8D6B-50D1-278AADA30D0D}"/>
              </a:ext>
            </a:extLst>
          </p:cNvPr>
          <p:cNvCxnSpPr>
            <a:cxnSpLocks/>
          </p:cNvCxnSpPr>
          <p:nvPr/>
        </p:nvCxnSpPr>
        <p:spPr>
          <a:xfrm>
            <a:off x="3725279" y="3244334"/>
            <a:ext cx="2284996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7C19C75B-6018-6344-ACE4-982AE1015046}"/>
              </a:ext>
            </a:extLst>
          </p:cNvPr>
          <p:cNvCxnSpPr>
            <a:cxnSpLocks/>
          </p:cNvCxnSpPr>
          <p:nvPr/>
        </p:nvCxnSpPr>
        <p:spPr>
          <a:xfrm>
            <a:off x="3715017" y="5052109"/>
            <a:ext cx="417223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8A31E980-DCB0-AABF-1957-5B7C6FB0E36C}"/>
              </a:ext>
            </a:extLst>
          </p:cNvPr>
          <p:cNvSpPr txBox="1"/>
          <p:nvPr/>
        </p:nvSpPr>
        <p:spPr>
          <a:xfrm>
            <a:off x="4088367" y="1118653"/>
            <a:ext cx="18075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u="sng">
                <a:solidFill>
                  <a:schemeClr val="bg1"/>
                </a:solidFill>
                <a:latin typeface="Baskerville Old Face" panose="02020602080505020303" pitchFamily="18" charset="0"/>
              </a:rPr>
              <a:t>Register Client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3BCA0F4C-110F-A4B0-C443-A9F9BDCC2E54}"/>
              </a:ext>
            </a:extLst>
          </p:cNvPr>
          <p:cNvSpPr txBox="1"/>
          <p:nvPr/>
        </p:nvSpPr>
        <p:spPr>
          <a:xfrm>
            <a:off x="2722978" y="6464908"/>
            <a:ext cx="18075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u="sng">
                <a:solidFill>
                  <a:schemeClr val="bg1"/>
                </a:solidFill>
                <a:latin typeface="Baskerville Old Face" panose="02020602080505020303" pitchFamily="18" charset="0"/>
              </a:rPr>
              <a:t>Register Admin</a:t>
            </a:r>
          </a:p>
        </p:txBody>
      </p:sp>
      <p:sp>
        <p:nvSpPr>
          <p:cNvPr id="57" name="Organigramme : Connecteur 56">
            <a:extLst>
              <a:ext uri="{FF2B5EF4-FFF2-40B4-BE49-F238E27FC236}">
                <a16:creationId xmlns:a16="http://schemas.microsoft.com/office/drawing/2014/main" id="{5BD29AC3-422B-CF60-79A1-166E8023DD96}"/>
              </a:ext>
            </a:extLst>
          </p:cNvPr>
          <p:cNvSpPr/>
          <p:nvPr/>
        </p:nvSpPr>
        <p:spPr>
          <a:xfrm>
            <a:off x="3725279" y="2072025"/>
            <a:ext cx="232596" cy="241733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/>
              <a:t>1</a:t>
            </a:r>
          </a:p>
        </p:txBody>
      </p:sp>
      <p:sp>
        <p:nvSpPr>
          <p:cNvPr id="58" name="Organigramme : Connecteur 57">
            <a:extLst>
              <a:ext uri="{FF2B5EF4-FFF2-40B4-BE49-F238E27FC236}">
                <a16:creationId xmlns:a16="http://schemas.microsoft.com/office/drawing/2014/main" id="{6AA1301E-ED8E-999E-AF15-B009DE9E00E4}"/>
              </a:ext>
            </a:extLst>
          </p:cNvPr>
          <p:cNvSpPr/>
          <p:nvPr/>
        </p:nvSpPr>
        <p:spPr>
          <a:xfrm>
            <a:off x="3753117" y="5617364"/>
            <a:ext cx="232596" cy="241733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/>
              <a:t>1</a:t>
            </a:r>
          </a:p>
        </p:txBody>
      </p:sp>
      <p:sp>
        <p:nvSpPr>
          <p:cNvPr id="59" name="Organigramme : Connecteur 58">
            <a:extLst>
              <a:ext uri="{FF2B5EF4-FFF2-40B4-BE49-F238E27FC236}">
                <a16:creationId xmlns:a16="http://schemas.microsoft.com/office/drawing/2014/main" id="{75F810B4-7BBB-9EE5-8465-0414579AEBE4}"/>
              </a:ext>
            </a:extLst>
          </p:cNvPr>
          <p:cNvSpPr/>
          <p:nvPr/>
        </p:nvSpPr>
        <p:spPr>
          <a:xfrm>
            <a:off x="3987164" y="3312535"/>
            <a:ext cx="232596" cy="241733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/>
              <a:t>2</a:t>
            </a:r>
          </a:p>
        </p:txBody>
      </p:sp>
      <p:sp>
        <p:nvSpPr>
          <p:cNvPr id="60" name="Organigramme : Connecteur 59">
            <a:extLst>
              <a:ext uri="{FF2B5EF4-FFF2-40B4-BE49-F238E27FC236}">
                <a16:creationId xmlns:a16="http://schemas.microsoft.com/office/drawing/2014/main" id="{F88ACD7F-73D2-7387-D857-19042DD19FA0}"/>
              </a:ext>
            </a:extLst>
          </p:cNvPr>
          <p:cNvSpPr/>
          <p:nvPr/>
        </p:nvSpPr>
        <p:spPr>
          <a:xfrm>
            <a:off x="3765795" y="4756904"/>
            <a:ext cx="232596" cy="241733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/>
              <a:t>2</a:t>
            </a:r>
          </a:p>
        </p:txBody>
      </p:sp>
      <p:pic>
        <p:nvPicPr>
          <p:cNvPr id="9216" name="Image 9215">
            <a:extLst>
              <a:ext uri="{FF2B5EF4-FFF2-40B4-BE49-F238E27FC236}">
                <a16:creationId xmlns:a16="http://schemas.microsoft.com/office/drawing/2014/main" id="{DE8AA55D-8856-E58C-2DDD-00C5ABCD4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900" y="5024496"/>
            <a:ext cx="1546041" cy="109063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096EFA6-E3E1-4EAE-7EF6-A46B56EAE6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5712" y="2710621"/>
            <a:ext cx="1872943" cy="106038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5C34165E-29AF-0D2F-C4F2-6728FC376B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0250" y="1287930"/>
            <a:ext cx="1892479" cy="1052001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BE81147-EA5E-091B-92E2-F38D4350E1AF}"/>
              </a:ext>
            </a:extLst>
          </p:cNvPr>
          <p:cNvCxnSpPr>
            <a:cxnSpLocks/>
          </p:cNvCxnSpPr>
          <p:nvPr/>
        </p:nvCxnSpPr>
        <p:spPr>
          <a:xfrm flipV="1">
            <a:off x="7905485" y="2394037"/>
            <a:ext cx="334153" cy="262477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E82066F-6BE5-034A-42DC-CDCD4B026EB7}"/>
              </a:ext>
            </a:extLst>
          </p:cNvPr>
          <p:cNvCxnSpPr>
            <a:cxnSpLocks/>
          </p:cNvCxnSpPr>
          <p:nvPr/>
        </p:nvCxnSpPr>
        <p:spPr>
          <a:xfrm>
            <a:off x="7982933" y="3126048"/>
            <a:ext cx="1726675" cy="372011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Image 27">
            <a:extLst>
              <a:ext uri="{FF2B5EF4-FFF2-40B4-BE49-F238E27FC236}">
                <a16:creationId xmlns:a16="http://schemas.microsoft.com/office/drawing/2014/main" id="{0423A128-F92D-7D38-0683-C433316D62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9153" y="3021798"/>
            <a:ext cx="1872943" cy="1060386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27B94DB4-0616-AF17-DABD-1A48AC076AB1}"/>
              </a:ext>
            </a:extLst>
          </p:cNvPr>
          <p:cNvCxnSpPr>
            <a:cxnSpLocks/>
          </p:cNvCxnSpPr>
          <p:nvPr/>
        </p:nvCxnSpPr>
        <p:spPr>
          <a:xfrm flipV="1">
            <a:off x="7998857" y="2497562"/>
            <a:ext cx="1825061" cy="397718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8" name="Image 37">
            <a:extLst>
              <a:ext uri="{FF2B5EF4-FFF2-40B4-BE49-F238E27FC236}">
                <a16:creationId xmlns:a16="http://schemas.microsoft.com/office/drawing/2014/main" id="{2F80D521-4C62-E670-764C-C1E534EB9F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42875" y="1370640"/>
            <a:ext cx="1883600" cy="1016220"/>
          </a:xfrm>
          <a:prstGeom prst="rect">
            <a:avLst/>
          </a:prstGeom>
        </p:spPr>
      </p:pic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3663B7A1-3E38-46E6-6167-DD57679DA04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19466" y="3436781"/>
            <a:ext cx="6225736" cy="566994"/>
          </a:xfrm>
          <a:prstGeom prst="bentConnector3">
            <a:avLst>
              <a:gd name="adj1" fmla="val -4012"/>
            </a:avLst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5" name="Image 44">
            <a:extLst>
              <a:ext uri="{FF2B5EF4-FFF2-40B4-BE49-F238E27FC236}">
                <a16:creationId xmlns:a16="http://schemas.microsoft.com/office/drawing/2014/main" id="{1FA57614-F3B1-848A-7625-E9D450BFA8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48835" y="4517813"/>
            <a:ext cx="1861925" cy="1052001"/>
          </a:xfrm>
          <a:prstGeom prst="rect">
            <a:avLst/>
          </a:prstGeom>
        </p:spPr>
      </p:pic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7634FBDF-0A66-32BF-2F98-C9C44345971A}"/>
              </a:ext>
            </a:extLst>
          </p:cNvPr>
          <p:cNvCxnSpPr>
            <a:cxnSpLocks/>
          </p:cNvCxnSpPr>
          <p:nvPr/>
        </p:nvCxnSpPr>
        <p:spPr>
          <a:xfrm rot="10800000">
            <a:off x="1719466" y="4264922"/>
            <a:ext cx="6091295" cy="310066"/>
          </a:xfrm>
          <a:prstGeom prst="bentConnector3">
            <a:avLst>
              <a:gd name="adj1" fmla="val -213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D1F94538-2834-5A55-D8CA-45B882AED0FB}"/>
              </a:ext>
            </a:extLst>
          </p:cNvPr>
          <p:cNvCxnSpPr>
            <a:cxnSpLocks/>
          </p:cNvCxnSpPr>
          <p:nvPr/>
        </p:nvCxnSpPr>
        <p:spPr>
          <a:xfrm flipV="1">
            <a:off x="5572191" y="5617364"/>
            <a:ext cx="690957" cy="80780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219" name="Image 9218">
            <a:extLst>
              <a:ext uri="{FF2B5EF4-FFF2-40B4-BE49-F238E27FC236}">
                <a16:creationId xmlns:a16="http://schemas.microsoft.com/office/drawing/2014/main" id="{A5EE0ADB-0BF9-3114-ED0E-9508A614A1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92641" y="4103677"/>
            <a:ext cx="1573139" cy="953206"/>
          </a:xfrm>
          <a:prstGeom prst="rect">
            <a:avLst/>
          </a:prstGeom>
        </p:spPr>
      </p:pic>
      <p:cxnSp>
        <p:nvCxnSpPr>
          <p:cNvPr id="9220" name="Connecteur droit avec flèche 9219">
            <a:extLst>
              <a:ext uri="{FF2B5EF4-FFF2-40B4-BE49-F238E27FC236}">
                <a16:creationId xmlns:a16="http://schemas.microsoft.com/office/drawing/2014/main" id="{5F87E440-FC79-65F9-E666-213F289E7B1F}"/>
              </a:ext>
            </a:extLst>
          </p:cNvPr>
          <p:cNvCxnSpPr>
            <a:cxnSpLocks/>
          </p:cNvCxnSpPr>
          <p:nvPr/>
        </p:nvCxnSpPr>
        <p:spPr>
          <a:xfrm flipV="1">
            <a:off x="7850932" y="4872076"/>
            <a:ext cx="160521" cy="33800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23" name="Connecteur droit avec flèche 9222">
            <a:extLst>
              <a:ext uri="{FF2B5EF4-FFF2-40B4-BE49-F238E27FC236}">
                <a16:creationId xmlns:a16="http://schemas.microsoft.com/office/drawing/2014/main" id="{265EA2DF-8DDE-B915-232E-E64326A356C1}"/>
              </a:ext>
            </a:extLst>
          </p:cNvPr>
          <p:cNvCxnSpPr>
            <a:cxnSpLocks/>
          </p:cNvCxnSpPr>
          <p:nvPr/>
        </p:nvCxnSpPr>
        <p:spPr>
          <a:xfrm flipV="1">
            <a:off x="7850932" y="5110842"/>
            <a:ext cx="2234722" cy="204641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226" name="Image 9225">
            <a:extLst>
              <a:ext uri="{FF2B5EF4-FFF2-40B4-BE49-F238E27FC236}">
                <a16:creationId xmlns:a16="http://schemas.microsoft.com/office/drawing/2014/main" id="{E7D7D556-10FD-54C2-4CE3-CBAD09BC30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12733" y="4326177"/>
            <a:ext cx="1690604" cy="1052001"/>
          </a:xfrm>
          <a:prstGeom prst="rect">
            <a:avLst/>
          </a:prstGeom>
        </p:spPr>
      </p:pic>
      <p:cxnSp>
        <p:nvCxnSpPr>
          <p:cNvPr id="9233" name="Connecteur droit avec flèche 9232">
            <a:extLst>
              <a:ext uri="{FF2B5EF4-FFF2-40B4-BE49-F238E27FC236}">
                <a16:creationId xmlns:a16="http://schemas.microsoft.com/office/drawing/2014/main" id="{454E9A20-22C2-8358-22E3-151F578457A5}"/>
              </a:ext>
            </a:extLst>
          </p:cNvPr>
          <p:cNvCxnSpPr>
            <a:cxnSpLocks/>
          </p:cNvCxnSpPr>
          <p:nvPr/>
        </p:nvCxnSpPr>
        <p:spPr>
          <a:xfrm>
            <a:off x="7891104" y="5459692"/>
            <a:ext cx="322488" cy="301076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236" name="Image 9235">
            <a:extLst>
              <a:ext uri="{FF2B5EF4-FFF2-40B4-BE49-F238E27FC236}">
                <a16:creationId xmlns:a16="http://schemas.microsoft.com/office/drawing/2014/main" id="{5EB381F8-25CF-D777-DF1D-8FF637E1780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81872" y="5645579"/>
            <a:ext cx="1861925" cy="10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26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844</Words>
  <Application>Microsoft Office PowerPoint</Application>
  <PresentationFormat>Grand écran</PresentationFormat>
  <Paragraphs>161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Baskerville Old Face</vt:lpstr>
      <vt:lpstr>Calibri</vt:lpstr>
      <vt:lpstr>Calibri Light</vt:lpstr>
      <vt:lpstr>Juice ITC</vt:lpstr>
      <vt:lpstr>Times New Roman</vt:lpstr>
      <vt:lpstr>Thème Office</vt:lpstr>
      <vt:lpstr>Présentation du projet : Shopping ECE</vt:lpstr>
      <vt:lpstr>Sommaire</vt:lpstr>
      <vt:lpstr>Répartition des tâches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: Shopping ECE</dc:title>
  <dc:creator>Thibault DI GIANNANTONIO</dc:creator>
  <cp:lastModifiedBy>Thibault DI GIANNANTONIO</cp:lastModifiedBy>
  <cp:revision>5</cp:revision>
  <dcterms:created xsi:type="dcterms:W3CDTF">2023-04-14T07:17:43Z</dcterms:created>
  <dcterms:modified xsi:type="dcterms:W3CDTF">2023-10-26T21:10:16Z</dcterms:modified>
</cp:coreProperties>
</file>