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79" r:id="rId5"/>
    <p:sldId id="280" r:id="rId6"/>
    <p:sldId id="281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1" r:id="rId15"/>
    <p:sldId id="292" r:id="rId16"/>
    <p:sldId id="294" r:id="rId17"/>
    <p:sldId id="278" r:id="rId18"/>
    <p:sldId id="293" r:id="rId19"/>
    <p:sldId id="290" r:id="rId20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87" autoAdjust="0"/>
  </p:normalViewPr>
  <p:slideViewPr>
    <p:cSldViewPr snapToGrid="0">
      <p:cViewPr varScale="1">
        <p:scale>
          <a:sx n="98" d="100"/>
          <a:sy n="98" d="100"/>
        </p:scale>
        <p:origin x="16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625BC58-6692-4A0A-AF10-CA57FD09B1C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598805-4F0C-4191-9D4B-5E8AB77FAB5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DE4EF3-EDF4-47DF-8E8A-C0CD55E450B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2627640" y="1018512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rPr>
              <a:t>Soutenance Rapport de Stage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1BD227-8F87-4F6C-9A70-CB1F2914DE7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6948360" y="10157400"/>
            <a:ext cx="61164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66B80C6-A9E6-4220-8F54-55FAE09B1B6E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37424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EBF973-E91A-487D-AC2C-70170A9578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99C99808-E290-4E3D-82E5-3AE4A0D43A8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9F3957C2-91F2-4914-B3FC-738D237C40E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880245-D159-419B-B428-DD73B26B4AA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A0EB90-F7F8-473E-AA77-DA53BD5D003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400" b="0" i="0" u="none" strike="noStrike" kern="1200" spc="0" baseline="0"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fr-FR"/>
              <a:t>Soutenance Rapport de Stage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A32F39-28C2-47C6-8645-EE68A8C358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"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5F184892-3FB4-4652-8FA5-93F159D0CC4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52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rtl="0" hangingPunct="0">
      <a:buNone/>
      <a:tabLst/>
      <a:defRPr lang="fr-FR" sz="2000" b="0" i="0" u="none" strike="noStrike" kern="1200">
        <a:ln>
          <a:noFill/>
        </a:ln>
        <a:latin typeface="Liberation Sans" pitchFamily="18"/>
        <a:ea typeface="Microsoft YaHei" pitchFamily="2"/>
        <a:cs typeface="Lucida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47A86BF1-CD87-4600-87C6-11C226E6C2F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r>
              <a:rPr lang="fr-FR"/>
              <a:t>Soutenance Rapport de Stage</a:t>
            </a:r>
          </a:p>
        </p:txBody>
      </p: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id="{FE565654-0B65-46F3-8413-F93D5EFD3F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10E8913-B084-47FD-919D-92F0558F8D64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231BD0D-AE51-4416-8C50-B54406E58E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5F43044-44EE-4C3C-9C66-7BA7676E2C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DAF9EB-92A7-490A-90EF-EBD0F3478440}"/>
              </a:ext>
            </a:extLst>
          </p:cNvPr>
          <p:cNvSpPr txBox="1"/>
          <p:nvPr/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t>Soutenance Rapport de Stage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E2B28D-5F93-4C11-9478-2AB4EE01FC5F}"/>
              </a:ext>
            </a:extLst>
          </p:cNvPr>
          <p:cNvSpPr txBox="1"/>
          <p:nvPr/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t>Soutenance Rapport de Stage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72B23852-BB66-4C67-B79E-4DCFA19FA55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r>
              <a:rPr lang="fr-FR"/>
              <a:t>Soutenance Rapport de Stage</a:t>
            </a:r>
          </a:p>
        </p:txBody>
      </p: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id="{08CACDDB-AC2B-4398-9CBC-9BCCF6A31D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C8C0440-9F7C-47CA-9285-76D521013673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CE959C6-1D4F-48A5-AECD-AB4D38968D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E561C91-DFEC-4908-9D17-BFAF2C25F5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F4D645-CD3C-43B5-81C2-4E31B9016421}"/>
              </a:ext>
            </a:extLst>
          </p:cNvPr>
          <p:cNvSpPr txBox="1"/>
          <p:nvPr/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t>Soutenance Rapport de Stage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8A9280-321C-4173-A5B4-DECBBF7CA8CA}"/>
              </a:ext>
            </a:extLst>
          </p:cNvPr>
          <p:cNvSpPr txBox="1"/>
          <p:nvPr/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t>Soutenance Rapport de Stage</a:t>
            </a:r>
          </a:p>
        </p:txBody>
      </p:sp>
    </p:spTree>
    <p:extLst>
      <p:ext uri="{BB962C8B-B14F-4D97-AF65-F5344CB8AC3E}">
        <p14:creationId xmlns:p14="http://schemas.microsoft.com/office/powerpoint/2010/main" val="263821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C5933D06-E2FC-4927-AAAE-DB948A76D59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r>
              <a:rPr lang="fr-FR"/>
              <a:t>Soutenance Rapport de Stage</a:t>
            </a:r>
          </a:p>
        </p:txBody>
      </p: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id="{F5EBBB04-60C4-4E96-BD27-43A248FF17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389421DC-2615-4811-B8DE-06609E370EF9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3ECED9-6A1E-4110-BBC5-F806702851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2A70B1E-5676-44C8-B6E2-1F97E7B0EB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845522-D261-411D-A890-FEA80C26032A}"/>
              </a:ext>
            </a:extLst>
          </p:cNvPr>
          <p:cNvSpPr txBox="1"/>
          <p:nvPr/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t>Soutenance Rapport de Stage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42ADFB-9458-4329-81C8-8F2BDD44D285}"/>
              </a:ext>
            </a:extLst>
          </p:cNvPr>
          <p:cNvSpPr txBox="1"/>
          <p:nvPr/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t>Soutenance Rapport de Stage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F184892-3FB4-4652-8FA5-93F159D0CC4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737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F184892-3FB4-4652-8FA5-93F159D0CC4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811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F184892-3FB4-4652-8FA5-93F159D0CC4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170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F184892-3FB4-4652-8FA5-93F159D0CC4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202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F184892-3FB4-4652-8FA5-93F159D0CC4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286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72B23852-BB66-4C67-B79E-4DCFA19FA55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r>
              <a:rPr lang="fr-FR"/>
              <a:t>Soutenance Rapport de Stage</a:t>
            </a:r>
          </a:p>
        </p:txBody>
      </p: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id="{08CACDDB-AC2B-4398-9CBC-9BCCF6A31D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C8C0440-9F7C-47CA-9285-76D521013673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CE959C6-1D4F-48A5-AECD-AB4D38968D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E561C91-DFEC-4908-9D17-BFAF2C25F5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F4D645-CD3C-43B5-81C2-4E31B9016421}"/>
              </a:ext>
            </a:extLst>
          </p:cNvPr>
          <p:cNvSpPr txBox="1"/>
          <p:nvPr/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t>Soutenance Rapport de Stage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8A9280-321C-4173-A5B4-DECBBF7CA8CA}"/>
              </a:ext>
            </a:extLst>
          </p:cNvPr>
          <p:cNvSpPr txBox="1"/>
          <p:nvPr/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t>Soutenance Rapport de Stage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72B23852-BB66-4C67-B79E-4DCFA19FA55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r>
              <a:rPr lang="fr-FR"/>
              <a:t>Soutenance Rapport de Stage</a:t>
            </a:r>
          </a:p>
        </p:txBody>
      </p: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id="{08CACDDB-AC2B-4398-9CBC-9BCCF6A31D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C8C0440-9F7C-47CA-9285-76D521013673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CE959C6-1D4F-48A5-AECD-AB4D38968D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E561C91-DFEC-4908-9D17-BFAF2C25F5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F4D645-CD3C-43B5-81C2-4E31B9016421}"/>
              </a:ext>
            </a:extLst>
          </p:cNvPr>
          <p:cNvSpPr txBox="1"/>
          <p:nvPr/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t>Soutenance Rapport de Stage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8A9280-321C-4173-A5B4-DECBBF7CA8CA}"/>
              </a:ext>
            </a:extLst>
          </p:cNvPr>
          <p:cNvSpPr txBox="1"/>
          <p:nvPr/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t>Soutenance Rapport de Stage</a:t>
            </a:r>
          </a:p>
        </p:txBody>
      </p:sp>
    </p:spTree>
    <p:extLst>
      <p:ext uri="{BB962C8B-B14F-4D97-AF65-F5344CB8AC3E}">
        <p14:creationId xmlns:p14="http://schemas.microsoft.com/office/powerpoint/2010/main" val="21843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8">
            <a:extLst>
              <a:ext uri="{FF2B5EF4-FFF2-40B4-BE49-F238E27FC236}">
                <a16:creationId xmlns:a16="http://schemas.microsoft.com/office/drawing/2014/main" id="{7296B28E-0DB1-4422-956A-F19E87D3F5F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87880" y="1512000"/>
            <a:ext cx="8655840" cy="2015999"/>
          </a:xfrm>
        </p:spPr>
        <p:txBody>
          <a:bodyPr tIns="0" rIns="20160"/>
          <a:lstStyle>
            <a:lvl1pPr algn="r">
              <a:defRPr sz="6200" b="1">
                <a:solidFill>
                  <a:srgbClr val="4DE1EA"/>
                </a:solidFill>
                <a:effectLst>
                  <a:outerShdw dist="17961" dir="2700000">
                    <a:scrgbClr r="0" g="0" b="0"/>
                  </a:outerShdw>
                </a:effectLst>
              </a:defRPr>
            </a:lvl1pPr>
          </a:lstStyle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" name="Sous-titre 16">
            <a:extLst>
              <a:ext uri="{FF2B5EF4-FFF2-40B4-BE49-F238E27FC236}">
                <a16:creationId xmlns:a16="http://schemas.microsoft.com/office/drawing/2014/main" id="{476F68E2-6F7D-432A-98E7-A431DB753F2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7880" y="3558960"/>
            <a:ext cx="8659080" cy="1931759"/>
          </a:xfrm>
        </p:spPr>
        <p:txBody>
          <a:bodyPr lIns="0" rIns="20160"/>
          <a:lstStyle>
            <a:lvl1pPr marL="0" marR="50400" indent="0" algn="r">
              <a:buNone/>
              <a:defRPr>
                <a:solidFill>
                  <a:srgbClr val="FFFFFF"/>
                </a:solidFill>
                <a:latin typeface="Constantia" pitchFamily="18"/>
              </a:defRPr>
            </a:lvl1pPr>
          </a:lstStyle>
          <a:p>
            <a:pPr lvl="0"/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29">
            <a:extLst>
              <a:ext uri="{FF2B5EF4-FFF2-40B4-BE49-F238E27FC236}">
                <a16:creationId xmlns:a16="http://schemas.microsoft.com/office/drawing/2014/main" id="{968F81F2-C85C-40B9-BAC5-4EB45D371C3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18">
            <a:extLst>
              <a:ext uri="{FF2B5EF4-FFF2-40B4-BE49-F238E27FC236}">
                <a16:creationId xmlns:a16="http://schemas.microsoft.com/office/drawing/2014/main" id="{1AC142D4-CF00-4176-A6F5-93F42E38D15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26">
            <a:extLst>
              <a:ext uri="{FF2B5EF4-FFF2-40B4-BE49-F238E27FC236}">
                <a16:creationId xmlns:a16="http://schemas.microsoft.com/office/drawing/2014/main" id="{B4013773-768D-40D8-89AE-DE0D64B530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lvl="0"/>
            <a:fld id="{0772ACDF-DD01-407E-BF9D-8D83E19235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50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gner et arrondir un rectangle à un seul coin 8">
            <a:extLst>
              <a:ext uri="{FF2B5EF4-FFF2-40B4-BE49-F238E27FC236}">
                <a16:creationId xmlns:a16="http://schemas.microsoft.com/office/drawing/2014/main" id="{1C3C9AC2-A994-4206-9D8D-A15EA36C0468}"/>
              </a:ext>
            </a:extLst>
          </p:cNvPr>
          <p:cNvSpPr/>
          <p:nvPr/>
        </p:nvSpPr>
        <p:spPr>
          <a:xfrm rot="21180000" flipV="1">
            <a:off x="4042695" y="510097"/>
            <a:ext cx="5796360" cy="4535640"/>
          </a:xfrm>
          <a:custGeom>
            <a:avLst/>
            <a:gdLst>
              <a:gd name="f0" fmla="val 10800000"/>
              <a:gd name="f1" fmla="val 5400000"/>
              <a:gd name="f2" fmla="val w"/>
              <a:gd name="f3" fmla="val h"/>
              <a:gd name="f4" fmla="val ss"/>
              <a:gd name="f5" fmla="val 0"/>
              <a:gd name="f6" fmla="val 3646"/>
              <a:gd name="f7" fmla="abs f2"/>
              <a:gd name="f8" fmla="abs f3"/>
              <a:gd name="f9" fmla="abs f4"/>
              <a:gd name="f10" fmla="?: f7 f2 1"/>
              <a:gd name="f11" fmla="?: f8 f3 1"/>
              <a:gd name="f12" fmla="?: f9 f4 1"/>
              <a:gd name="f13" fmla="*/ f10 1 21600"/>
              <a:gd name="f14" fmla="*/ f11 1 21600"/>
              <a:gd name="f15" fmla="*/ 21600 f10 1"/>
              <a:gd name="f16" fmla="*/ 21600 f11 1"/>
              <a:gd name="f17" fmla="min f14 f13"/>
              <a:gd name="f18" fmla="*/ f15 1 f12"/>
              <a:gd name="f19" fmla="*/ f16 1 f12"/>
              <a:gd name="f20" fmla="val f18"/>
              <a:gd name="f21" fmla="val f19"/>
              <a:gd name="f22" fmla="*/ f5 f17 1"/>
              <a:gd name="f23" fmla="+- f21 0 f5"/>
              <a:gd name="f24" fmla="+- f20 0 f5"/>
              <a:gd name="f25" fmla="*/ f21 f17 1"/>
              <a:gd name="f26" fmla="*/ f20 f17 1"/>
              <a:gd name="f27" fmla="min f24 f23"/>
              <a:gd name="f28" fmla="*/ f27 f5 1"/>
              <a:gd name="f29" fmla="*/ f27 f6 1"/>
              <a:gd name="f30" fmla="*/ f28 1 100000"/>
              <a:gd name="f31" fmla="*/ f29 1 100000"/>
              <a:gd name="f32" fmla="+- f20 0 f31"/>
              <a:gd name="f33" fmla="*/ f30 29289 1"/>
              <a:gd name="f34" fmla="*/ f30 f17 1"/>
              <a:gd name="f35" fmla="*/ f31 f17 1"/>
              <a:gd name="f36" fmla="*/ f33 1 100000"/>
              <a:gd name="f37" fmla="+- f32 f20 0"/>
              <a:gd name="f38" fmla="*/ f32 f17 1"/>
              <a:gd name="f39" fmla="*/ f37 1 2"/>
              <a:gd name="f40" fmla="*/ f36 f17 1"/>
              <a:gd name="f41" fmla="*/ f39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" t="f40" r="f41" b="f25"/>
            <a:pathLst>
              <a:path>
                <a:moveTo>
                  <a:pt x="f34" y="f22"/>
                </a:moveTo>
                <a:lnTo>
                  <a:pt x="f38" y="f22"/>
                </a:lnTo>
                <a:lnTo>
                  <a:pt x="f26" y="f35"/>
                </a:lnTo>
                <a:lnTo>
                  <a:pt x="f26" y="f25"/>
                </a:lnTo>
                <a:lnTo>
                  <a:pt x="f22" y="f25"/>
                </a:lnTo>
                <a:lnTo>
                  <a:pt x="f22" y="f34"/>
                </a:lnTo>
                <a:arcTo wR="f34" hR="f34" stAng="f0" swAng="f1"/>
                <a:close/>
              </a:path>
            </a:pathLst>
          </a:custGeom>
          <a:solidFill>
            <a:srgbClr val="FFFFFF"/>
          </a:solidFill>
          <a:ln w="3240">
            <a:solidFill>
              <a:srgbClr val="C0C0C0"/>
            </a:solidFill>
            <a:prstDash val="solid"/>
          </a:ln>
          <a:effectLst>
            <a:outerShdw dist="38547" dir="7483740" algn="tl">
              <a:srgbClr val="000000">
                <a:alpha val="25000"/>
              </a:srgbClr>
            </a:outerShdw>
          </a:effectLst>
        </p:spPr>
        <p:txBody>
          <a:bodyPr vert="horz" wrap="square" lIns="100800" tIns="50400" rIns="100800" bIns="504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Triangle rectangle 11">
            <a:extLst>
              <a:ext uri="{FF2B5EF4-FFF2-40B4-BE49-F238E27FC236}">
                <a16:creationId xmlns:a16="http://schemas.microsoft.com/office/drawing/2014/main" id="{88E8104B-2786-4EEC-82D2-CDE25711F89A}"/>
              </a:ext>
            </a:extLst>
          </p:cNvPr>
          <p:cNvSpPr/>
          <p:nvPr/>
        </p:nvSpPr>
        <p:spPr>
          <a:xfrm rot="21180000" flipV="1">
            <a:off x="8844967" y="5885717"/>
            <a:ext cx="171360" cy="172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+- f25 0 f6"/>
              <a:gd name="f28" fmla="+- f24 0 f6"/>
              <a:gd name="f29" fmla="*/ f25 f21 1"/>
              <a:gd name="f30" fmla="*/ f24 f21 1"/>
              <a:gd name="f31" fmla="*/ f27 1 2"/>
              <a:gd name="f32" fmla="*/ f28 1 2"/>
              <a:gd name="f33" fmla="*/ f28 1 12"/>
              <a:gd name="f34" fmla="*/ f27 7 1"/>
              <a:gd name="f35" fmla="*/ f28 7 1"/>
              <a:gd name="f36" fmla="*/ f27 11 1"/>
              <a:gd name="f37" fmla="+- f6 f31 0"/>
              <a:gd name="f38" fmla="+- f6 f32 0"/>
              <a:gd name="f39" fmla="*/ f34 1 12"/>
              <a:gd name="f40" fmla="*/ f35 1 12"/>
              <a:gd name="f41" fmla="*/ f36 1 12"/>
              <a:gd name="f42" fmla="*/ f33 f21 1"/>
              <a:gd name="f43" fmla="*/ f39 f21 1"/>
              <a:gd name="f44" fmla="*/ f40 f21 1"/>
              <a:gd name="f45" fmla="*/ f41 f21 1"/>
              <a:gd name="f46" fmla="*/ f38 f21 1"/>
              <a:gd name="f47" fmla="*/ f37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6" y="f29"/>
              </a:cxn>
              <a:cxn ang="f20">
                <a:pos x="f30" y="f29"/>
              </a:cxn>
              <a:cxn ang="f20">
                <a:pos x="f46" y="f47"/>
              </a:cxn>
            </a:cxnLst>
            <a:rect l="f42" t="f43" r="f44" b="f45"/>
            <a:pathLst>
              <a:path>
                <a:moveTo>
                  <a:pt x="f26" y="f29"/>
                </a:moveTo>
                <a:lnTo>
                  <a:pt x="f26" y="f26"/>
                </a:lnTo>
                <a:lnTo>
                  <a:pt x="f30" y="f29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FFFFFF"/>
            </a:solidFill>
            <a:prstDash val="solid"/>
            <a:bevel/>
          </a:ln>
          <a:effectLst>
            <a:outerShdw dist="6194" dir="12932261" algn="tl">
              <a:srgbClr val="000000">
                <a:alpha val="47000"/>
              </a:srgbClr>
            </a:outerShdw>
          </a:effectLst>
        </p:spPr>
        <p:txBody>
          <a:bodyPr vert="horz" wrap="square" lIns="100800" tIns="50400" rIns="100800" bIns="504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E429B7E-9283-42F6-AAE9-B05BBA588E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2120" y="1297440"/>
            <a:ext cx="2439360" cy="1744560"/>
          </a:xfrm>
        </p:spPr>
        <p:txBody>
          <a:bodyPr lIns="50400" rIns="50400" bIns="50400"/>
          <a:lstStyle>
            <a:lvl1pPr>
              <a:defRPr sz="2200" b="1"/>
            </a:lvl1pPr>
          </a:lstStyle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C0571BC5-BC7E-4403-849E-6B469DEA78D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2120" y="3118320"/>
            <a:ext cx="2436120" cy="2402280"/>
          </a:xfrm>
        </p:spPr>
        <p:txBody>
          <a:bodyPr lIns="70560" rIns="50400"/>
          <a:lstStyle>
            <a:lvl1pPr marL="0" indent="0">
              <a:spcBef>
                <a:spcPts val="275"/>
              </a:spcBef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e la date 4">
            <a:extLst>
              <a:ext uri="{FF2B5EF4-FFF2-40B4-BE49-F238E27FC236}">
                <a16:creationId xmlns:a16="http://schemas.microsoft.com/office/drawing/2014/main" id="{23017C17-867C-43B1-A235-3042E7BE71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pied de page 5">
            <a:extLst>
              <a:ext uri="{FF2B5EF4-FFF2-40B4-BE49-F238E27FC236}">
                <a16:creationId xmlns:a16="http://schemas.microsoft.com/office/drawing/2014/main" id="{255894D1-C273-4736-B6D4-4B5ED4EC4B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F75CB2D1-5C63-4FE4-923B-B93EAFE0D19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904600" y="7006679"/>
            <a:ext cx="672120" cy="402480"/>
          </a:xfrm>
        </p:spPr>
        <p:txBody>
          <a:bodyPr/>
          <a:lstStyle>
            <a:lvl1pPr>
              <a:defRPr/>
            </a:lvl1pPr>
          </a:lstStyle>
          <a:p>
            <a:pPr lvl="0"/>
            <a:fld id="{46602609-7B5F-4625-BB54-10CB5EC86AC4}" type="slidenum">
              <a:t>‹N°›</a:t>
            </a:fld>
            <a:endParaRPr lang="fr-FR"/>
          </a:p>
        </p:txBody>
      </p:sp>
      <p:sp>
        <p:nvSpPr>
          <p:cNvPr id="9" name="Espace réservé pour une image  2">
            <a:extLst>
              <a:ext uri="{FF2B5EF4-FFF2-40B4-BE49-F238E27FC236}">
                <a16:creationId xmlns:a16="http://schemas.microsoft.com/office/drawing/2014/main" id="{A4AB666B-9C81-4FB3-BF7A-F293CEE01C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 rot="420000">
            <a:off x="3842894" y="1322210"/>
            <a:ext cx="5090759" cy="4334040"/>
          </a:xfrm>
          <a:solidFill>
            <a:srgbClr val="DBF5F9"/>
          </a:solidFill>
          <a:ln w="2880">
            <a:solidFill>
              <a:srgbClr val="C0C0C0"/>
            </a:solidFill>
            <a:prstDash val="solid"/>
            <a:round/>
          </a:ln>
        </p:spPr>
        <p:txBody>
          <a:bodyPr lIns="100800" rIns="100800" bIns="50400" anchor="t"/>
          <a:lstStyle>
            <a:lvl1pPr>
              <a:spcBef>
                <a:spcPts val="799"/>
              </a:spcBef>
              <a:defRPr sz="3500">
                <a:solidFill>
                  <a:srgbClr val="000000"/>
                </a:solidFill>
                <a:latin typeface="Constantia" pitchFamily="18"/>
              </a:defRPr>
            </a:lvl1pPr>
          </a:lstStyle>
          <a:p>
            <a:pPr lvl="0"/>
            <a:r>
              <a:rPr lang="fr-FR"/>
              <a:t>Cliquez sur l'icône pour ajouter une image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F401D07E-3D7E-42AD-BA1E-12F112111DF3}"/>
              </a:ext>
            </a:extLst>
          </p:cNvPr>
          <p:cNvSpPr/>
          <p:nvPr/>
        </p:nvSpPr>
        <p:spPr>
          <a:xfrm flipV="1">
            <a:off x="-10440" y="6406560"/>
            <a:ext cx="10101600" cy="1148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72"/>
              <a:gd name="f7" fmla="val 656"/>
              <a:gd name="f8" fmla="val 6"/>
              <a:gd name="f9" fmla="val 2"/>
              <a:gd name="f10" fmla="val 2542"/>
              <a:gd name="f11" fmla="val 2746"/>
              <a:gd name="f12" fmla="val 101"/>
              <a:gd name="f13" fmla="val 3828"/>
              <a:gd name="f14" fmla="val 367"/>
              <a:gd name="f15" fmla="val 4374"/>
              <a:gd name="f16" fmla="val 4920"/>
              <a:gd name="f17" fmla="val 5526"/>
              <a:gd name="f18" fmla="val 152"/>
              <a:gd name="f19" fmla="val 5766"/>
              <a:gd name="f20" fmla="val 55"/>
              <a:gd name="f21" fmla="val 213"/>
              <a:gd name="f22" fmla="val 5670"/>
              <a:gd name="f23" fmla="val 257"/>
              <a:gd name="f24" fmla="val 5016"/>
              <a:gd name="f25" fmla="val 441"/>
              <a:gd name="f26" fmla="val 4302"/>
              <a:gd name="f27" fmla="val 439"/>
              <a:gd name="f28" fmla="val 3588"/>
              <a:gd name="f29" fmla="val 437"/>
              <a:gd name="f30" fmla="val 2205"/>
              <a:gd name="f31" fmla="val 165"/>
              <a:gd name="f32" fmla="val 1488"/>
              <a:gd name="f33" fmla="val 201"/>
              <a:gd name="f34" fmla="val 750"/>
              <a:gd name="f35" fmla="val 209"/>
              <a:gd name="f36" fmla="val 270"/>
              <a:gd name="f37" fmla="val 482"/>
              <a:gd name="f38" fmla="+- 0 0 0"/>
              <a:gd name="f39" fmla="*/ f3 1 5772"/>
              <a:gd name="f40" fmla="*/ f4 1 656"/>
              <a:gd name="f41" fmla="+- f7 0 f5"/>
              <a:gd name="f42" fmla="+- f6 0 f5"/>
              <a:gd name="f43" fmla="*/ f38 f0 1"/>
              <a:gd name="f44" fmla="*/ f42 1 5772"/>
              <a:gd name="f45" fmla="*/ f41 1 656"/>
              <a:gd name="f46" fmla="*/ f43 1 f2"/>
              <a:gd name="f47" fmla="*/ 6 1 f44"/>
              <a:gd name="f48" fmla="*/ 2 1 f45"/>
              <a:gd name="f49" fmla="*/ 2542 1 f44"/>
              <a:gd name="f50" fmla="*/ 0 1 f45"/>
              <a:gd name="f51" fmla="*/ 4374 1 f44"/>
              <a:gd name="f52" fmla="*/ 367 1 f45"/>
              <a:gd name="f53" fmla="*/ 5766 1 f44"/>
              <a:gd name="f54" fmla="*/ 55 1 f45"/>
              <a:gd name="f55" fmla="*/ 5772 1 f44"/>
              <a:gd name="f56" fmla="*/ 213 1 f45"/>
              <a:gd name="f57" fmla="*/ 4302 1 f44"/>
              <a:gd name="f58" fmla="*/ 439 1 f45"/>
              <a:gd name="f59" fmla="*/ 1488 1 f44"/>
              <a:gd name="f60" fmla="*/ 201 1 f45"/>
              <a:gd name="f61" fmla="*/ 0 1 f44"/>
              <a:gd name="f62" fmla="*/ 656 1 f45"/>
              <a:gd name="f63" fmla="+- f46 0 f1"/>
              <a:gd name="f64" fmla="*/ f61 f39 1"/>
              <a:gd name="f65" fmla="*/ f55 f39 1"/>
              <a:gd name="f66" fmla="*/ f62 f40 1"/>
              <a:gd name="f67" fmla="*/ f50 f40 1"/>
              <a:gd name="f68" fmla="*/ f47 f39 1"/>
              <a:gd name="f69" fmla="*/ f48 f40 1"/>
              <a:gd name="f70" fmla="*/ f49 f39 1"/>
              <a:gd name="f71" fmla="*/ f51 f39 1"/>
              <a:gd name="f72" fmla="*/ f52 f40 1"/>
              <a:gd name="f73" fmla="*/ f53 f39 1"/>
              <a:gd name="f74" fmla="*/ f54 f40 1"/>
              <a:gd name="f75" fmla="*/ f56 f40 1"/>
              <a:gd name="f76" fmla="*/ f57 f39 1"/>
              <a:gd name="f77" fmla="*/ f58 f40 1"/>
              <a:gd name="f78" fmla="*/ f59 f39 1"/>
              <a:gd name="f79" fmla="*/ f60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68" y="f69"/>
              </a:cxn>
              <a:cxn ang="f63">
                <a:pos x="f70" y="f67"/>
              </a:cxn>
              <a:cxn ang="f63">
                <a:pos x="f71" y="f72"/>
              </a:cxn>
              <a:cxn ang="f63">
                <a:pos x="f73" y="f74"/>
              </a:cxn>
              <a:cxn ang="f63">
                <a:pos x="f65" y="f75"/>
              </a:cxn>
              <a:cxn ang="f63">
                <a:pos x="f76" y="f77"/>
              </a:cxn>
              <a:cxn ang="f63">
                <a:pos x="f78" y="f79"/>
              </a:cxn>
              <a:cxn ang="f63">
                <a:pos x="f64" y="f66"/>
              </a:cxn>
              <a:cxn ang="f63">
                <a:pos x="f68" y="f69"/>
              </a:cxn>
            </a:cxnLst>
            <a:rect l="f64" t="f67" r="f65" b="f66"/>
            <a:pathLst>
              <a:path w="5772" h="656">
                <a:moveTo>
                  <a:pt x="f8" y="f9"/>
                </a:moveTo>
                <a:lnTo>
                  <a:pt x="f10" y="f5"/>
                </a:lnTo>
                <a:cubicBezTo>
                  <a:pt x="f11" y="f12"/>
                  <a:pt x="f13" y="f14"/>
                  <a:pt x="f15" y="f14"/>
                </a:cubicBezTo>
                <a:cubicBezTo>
                  <a:pt x="f16" y="f14"/>
                  <a:pt x="f17" y="f18"/>
                  <a:pt x="f19" y="f20"/>
                </a:cubicBezTo>
                <a:lnTo>
                  <a:pt x="f6" y="f21"/>
                </a:ln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5" y="f7"/>
                </a:cubicBezTo>
                <a:lnTo>
                  <a:pt x="f8" y="f9"/>
                </a:lnTo>
                <a:close/>
              </a:path>
            </a:pathLst>
          </a:custGeom>
          <a:gradFill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5000"/>
                </a:srgbClr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100800" tIns="50400" rIns="100800" bIns="504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45147C4C-9C05-4C76-A7D9-1C9678640E44}"/>
              </a:ext>
            </a:extLst>
          </p:cNvPr>
          <p:cNvSpPr/>
          <p:nvPr/>
        </p:nvSpPr>
        <p:spPr>
          <a:xfrm flipV="1">
            <a:off x="4830120" y="6856199"/>
            <a:ext cx="5250240" cy="7034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000"/>
              <a:gd name="f7" fmla="val 595"/>
              <a:gd name="f8" fmla="val 174"/>
              <a:gd name="f9" fmla="val 102"/>
              <a:gd name="f10" fmla="val 1168"/>
              <a:gd name="f11" fmla="val 533"/>
              <a:gd name="f12" fmla="val 1668"/>
              <a:gd name="f13" fmla="val 564"/>
              <a:gd name="f14" fmla="val 2168"/>
              <a:gd name="f15" fmla="val 2778"/>
              <a:gd name="f16" fmla="val 279"/>
              <a:gd name="f17" fmla="val 186"/>
              <a:gd name="f18" fmla="val 6"/>
              <a:gd name="f19" fmla="+- 0 0 0"/>
              <a:gd name="f20" fmla="*/ f3 1 3000"/>
              <a:gd name="f21" fmla="*/ f4 1 595"/>
              <a:gd name="f22" fmla="+- f7 0 f5"/>
              <a:gd name="f23" fmla="+- f6 0 f5"/>
              <a:gd name="f24" fmla="*/ f19 f0 1"/>
              <a:gd name="f25" fmla="*/ f23 1 3000"/>
              <a:gd name="f26" fmla="*/ f22 1 595"/>
              <a:gd name="f27" fmla="*/ f24 1 f2"/>
              <a:gd name="f28" fmla="*/ 0 1 f25"/>
              <a:gd name="f29" fmla="*/ 0 1 f26"/>
              <a:gd name="f30" fmla="*/ 1668 1 f25"/>
              <a:gd name="f31" fmla="*/ 564 1 f26"/>
              <a:gd name="f32" fmla="*/ 3000 1 f25"/>
              <a:gd name="f33" fmla="*/ 186 1 f26"/>
              <a:gd name="f34" fmla="*/ 6 1 f26"/>
              <a:gd name="f35" fmla="*/ 595 1 f26"/>
              <a:gd name="f36" fmla="+- f27 0 f1"/>
              <a:gd name="f37" fmla="*/ f28 f20 1"/>
              <a:gd name="f38" fmla="*/ f32 f20 1"/>
              <a:gd name="f39" fmla="*/ f35 f21 1"/>
              <a:gd name="f40" fmla="*/ f29 f21 1"/>
              <a:gd name="f41" fmla="*/ f30 f20 1"/>
              <a:gd name="f42" fmla="*/ f31 f21 1"/>
              <a:gd name="f43" fmla="*/ f33 f21 1"/>
              <a:gd name="f44" fmla="*/ f34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37" y="f40"/>
              </a:cxn>
              <a:cxn ang="f36">
                <a:pos x="f41" y="f42"/>
              </a:cxn>
              <a:cxn ang="f36">
                <a:pos x="f38" y="f43"/>
              </a:cxn>
              <a:cxn ang="f36">
                <a:pos x="f38" y="f44"/>
              </a:cxn>
              <a:cxn ang="f36">
                <a:pos x="f37" y="f40"/>
              </a:cxn>
            </a:cxnLst>
            <a:rect l="f37" t="f40" r="f38" b="f39"/>
            <a:pathLst>
              <a:path w="3000" h="595">
                <a:moveTo>
                  <a:pt x="f5" y="f5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7"/>
                  <a:pt x="f15" y="f16"/>
                  <a:pt x="f6" y="f17"/>
                </a:cubicBezTo>
                <a:lnTo>
                  <a:pt x="f6" y="f18"/>
                </a:lnTo>
                <a:lnTo>
                  <a:pt x="f5" y="f5"/>
                </a:lnTo>
                <a:close/>
              </a:path>
            </a:pathLst>
          </a:custGeom>
          <a:gradFill>
            <a:gsLst>
              <a:gs pos="0">
                <a:srgbClr val="00ADB6">
                  <a:alpha val="30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100800" tIns="50400" rIns="100800" bIns="504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9601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3819E-9970-45F7-A768-CED506E893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13AA82-1185-4E8D-A4A7-8EF88DE14FF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425F20-5C94-47F9-8108-1920CC34A9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EB2732-9EFE-435B-A315-832FD59AE8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4AC92-42E2-4ED1-B7D6-D79BED47DD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228434-FFAB-4300-B8D7-882790C4EE5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81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0C04DA-6506-47C0-B4D7-D975381C577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360" y="1007999"/>
            <a:ext cx="2268000" cy="5744880"/>
          </a:xfrm>
        </p:spPr>
        <p:txBody>
          <a:bodyPr vert="eaVert" anchor="t"/>
          <a:lstStyle>
            <a:lvl1pPr>
              <a:defRPr/>
            </a:lvl1pPr>
          </a:lstStyle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84D261-0869-4F7F-9001-7BF6CCDC55D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999" y="1007999"/>
            <a:ext cx="6636240" cy="574488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C15EA-8C02-4692-A2E9-D4E7E1753B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AFCB3D-5E7E-4C92-B75B-95F3B1EA5C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7AEF5B-E052-4E73-B799-FDF7C66EFE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798555-D109-4227-A0ED-102F59A08C7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63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5f_5f_5f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0DB212-E95F-4ADD-AF5A-EA1DC31601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CB27D7-16D6-4C07-AEBF-2FD20C7CEC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024000" y="7020360"/>
            <a:ext cx="3696120" cy="402480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E57B20-4D90-406E-AF24-62F725C700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33ACB7-9E92-4C62-B22A-0F30A7594E5C}" type="slidenum">
              <a:t>‹N°›</a:t>
            </a:fld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CBB680D-6510-4E63-9926-4F0BDF01BB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 anchorCtr="1"/>
          <a:lstStyle>
            <a:lvl1pPr algn="ctr" hangingPunct="0">
              <a:buNone/>
              <a:defRPr sz="4400">
                <a:latin typeface="Liberation Sans" pitchFamily="18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46CF9AA-97FF-4113-A29B-7861FCAFB2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38408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/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865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0A20A-B347-4285-B12F-F56E93E80A4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55639" y="2347920"/>
            <a:ext cx="8569440" cy="16207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EF917C-462A-4FBB-88AA-0EEB83470C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2720" y="4282920"/>
            <a:ext cx="7056360" cy="1932119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66043B-50EB-4C23-89B7-D546E4EC41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C5EC05-4B47-4292-AF0F-030C7F8069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EE3E9-74B1-4666-AABE-8747483825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1E1242-3AEA-4F07-AA64-9B962C4D87C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72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82371-91EC-49CA-A268-8DCF06EFA9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814969-2159-4315-97DC-35C5372779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719" y="1763640"/>
            <a:ext cx="9072720" cy="4989600"/>
          </a:xfrm>
        </p:spPr>
        <p:txBody>
          <a:bodyPr anchor="t" anchorCtr="0"/>
          <a:lstStyle>
            <a:lvl1pPr marL="343080" indent="-343080" algn="l">
              <a:spcBef>
                <a:spcPts val="799"/>
              </a:spcBef>
              <a:buSzPct val="100000"/>
              <a:buFont typeface="Arial" pitchFamily="34"/>
              <a:buChar char="•"/>
              <a:defRPr sz="3200"/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9AAE4E-5617-4CCE-9E28-4DF5B12AF9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B9388-A03D-4BE9-A853-411D1FAC01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3024AD-3A9E-4AA1-9279-3E1AA8DEDC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D11EAF-0495-4445-8A81-967040E6BF9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484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1EE1E-F55D-4C61-B975-6541047096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7040" y="4857840"/>
            <a:ext cx="8567640" cy="1501920"/>
          </a:xfrm>
        </p:spPr>
        <p:txBody>
          <a:bodyPr anchor="t" anchorCtr="0"/>
          <a:lstStyle>
            <a:lvl1pPr algn="l">
              <a:defRPr sz="4000" b="1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BDA59B-78F0-48BA-B7A4-693F288823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7040" y="3203640"/>
            <a:ext cx="8567640" cy="1654200"/>
          </a:xfrm>
        </p:spPr>
        <p:txBody>
          <a:bodyPr anchor="b"/>
          <a:lstStyle>
            <a:lvl1pPr marL="0" indent="0">
              <a:spcBef>
                <a:spcPts val="499"/>
              </a:spcBef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020569-618F-4E95-B00F-0A29AF487A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F0E5AA-0EDD-453B-9A6B-22E999E67A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91BD37-ED0C-4B86-9841-D6BD7749CE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4CAC1E-0114-441F-8E7B-1D202B59A66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474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F2A0E-2212-4318-90B3-0728C32DE9A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AD33E4-2F52-4FF1-98E5-636BA4E0BE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719" y="1763640"/>
            <a:ext cx="4459320" cy="4989600"/>
          </a:xfrm>
        </p:spPr>
        <p:txBody>
          <a:bodyPr anchor="t" anchorCtr="0"/>
          <a:lstStyle>
            <a:lvl1pPr marL="343080" indent="-343080" algn="l">
              <a:spcBef>
                <a:spcPts val="700"/>
              </a:spcBef>
              <a:buSzPct val="100000"/>
              <a:buFont typeface="Arial" pitchFamily="34"/>
              <a:buChar char="•"/>
              <a:defRPr sz="2800"/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7C0E7A-3B61-4A7B-ADE7-C0A70A06C9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16680" y="1763640"/>
            <a:ext cx="4460760" cy="4989600"/>
          </a:xfrm>
        </p:spPr>
        <p:txBody>
          <a:bodyPr anchor="t" anchorCtr="0"/>
          <a:lstStyle>
            <a:lvl1pPr marL="343080" indent="-343080" algn="l">
              <a:spcBef>
                <a:spcPts val="700"/>
              </a:spcBef>
              <a:buSzPct val="100000"/>
              <a:buFont typeface="Arial" pitchFamily="34"/>
              <a:buChar char="•"/>
              <a:defRPr sz="2800"/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AE6850-7AD8-4D9D-BBFE-857E681771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18D844-DF18-4D5A-BB69-53091AE0FA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5488A4-F142-44A9-89D8-F27DE01950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8A4186-7348-4AAA-A2BA-8F1E06CD0C7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849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2C1D8-8670-49C3-8FF5-60346F98F9B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C1CE8E-FE41-4E32-ABA0-03D774CD4C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4719" y="1692360"/>
            <a:ext cx="4452840" cy="704880"/>
          </a:xfrm>
        </p:spPr>
        <p:txBody>
          <a:bodyPr anchor="b"/>
          <a:lstStyle>
            <a:lvl1pPr marL="0" indent="0">
              <a:spcBef>
                <a:spcPts val="601"/>
              </a:spcBef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8051C3-2523-4267-B651-BEF6276D1D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719" y="2397240"/>
            <a:ext cx="4452840" cy="4356000"/>
          </a:xfrm>
        </p:spPr>
        <p:txBody>
          <a:bodyPr anchor="t" anchorCtr="0"/>
          <a:lstStyle>
            <a:lvl1pPr marL="343080" indent="-343080" algn="l">
              <a:spcBef>
                <a:spcPts val="601"/>
              </a:spcBef>
              <a:buSzPct val="100000"/>
              <a:buFont typeface="Arial" pitchFamily="34"/>
              <a:buChar char="•"/>
              <a:defRPr sz="2400"/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CD8D99-6173-4244-A443-3BCCB92162B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21360" y="1692360"/>
            <a:ext cx="4456080" cy="704880"/>
          </a:xfrm>
        </p:spPr>
        <p:txBody>
          <a:bodyPr anchor="b"/>
          <a:lstStyle>
            <a:lvl1pPr marL="0" indent="0">
              <a:spcBef>
                <a:spcPts val="601"/>
              </a:spcBef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82D675-C3CA-49C0-9DD7-4A02251A66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21360" y="2397240"/>
            <a:ext cx="4456080" cy="4356000"/>
          </a:xfrm>
        </p:spPr>
        <p:txBody>
          <a:bodyPr anchor="t" anchorCtr="0"/>
          <a:lstStyle>
            <a:lvl1pPr marL="343080" indent="-343080" algn="l">
              <a:spcBef>
                <a:spcPts val="601"/>
              </a:spcBef>
              <a:buSzPct val="100000"/>
              <a:buFont typeface="Arial" pitchFamily="34"/>
              <a:buChar char="•"/>
              <a:defRPr sz="2400"/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572116-A632-447A-8EF2-625A0D2D10E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01C914-1CE9-4F2D-BFA6-A6B9A453F2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8C692B-B30F-48D2-A727-78068B8B56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2C3E88-5DC0-493C-8290-771358EFACC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603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C34F7-C261-41EC-BD27-F2057CB2D3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4FA722-08C7-4EAF-82F6-8C01775F402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C99D6C-689E-464F-869C-40281F1994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E59908-278D-431C-A745-763F7C3015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4BEEE0-8D9C-44F1-BA20-033B470DC5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95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5F153-5DD0-4DFF-835D-9042E5EE5B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8510D2-9108-41C4-90BE-915FDA63A2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133360"/>
            <a:ext cx="9072720" cy="4838040"/>
          </a:xfrm>
        </p:spPr>
        <p:txBody>
          <a:bodyPr lIns="100800" rIns="100800" bIns="50400" anchor="t"/>
          <a:lstStyle>
            <a:lvl1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  <a:defRPr sz="2900">
                <a:solidFill>
                  <a:srgbClr val="000000"/>
                </a:solidFill>
                <a:latin typeface="Constantia" pitchFamily="18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474EA9-2779-436D-8CB0-150A116AC46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D4B104-506E-4E58-9287-DE746619A8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449B27-AA46-4460-9493-4899A18D6E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E6D012-3002-47C4-9C9D-23580A7E3AD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429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1FCAF4-9978-4A34-A778-82AE032FEB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3B7EB9-208F-440A-9F67-EDF9B27057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639765-C60B-4B5F-88F7-AF3A44C0DC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3D5CC8-A9C3-400E-A932-28802F7A57C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740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5BD33-B8A5-405C-A404-D462F680E6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719" y="301680"/>
            <a:ext cx="3316320" cy="1279440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AEACD6-CBC4-4018-9A34-0651D922A4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41640" y="301680"/>
            <a:ext cx="5635800" cy="6451560"/>
          </a:xfrm>
        </p:spPr>
        <p:txBody>
          <a:bodyPr anchor="t" anchorCtr="0"/>
          <a:lstStyle>
            <a:lvl1pPr marL="343080" indent="-343080" algn="l">
              <a:spcBef>
                <a:spcPts val="799"/>
              </a:spcBef>
              <a:buSzPct val="100000"/>
              <a:buFont typeface="Arial" pitchFamily="34"/>
              <a:buChar char="•"/>
              <a:defRPr sz="3200"/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5F718F-C640-4C6C-B2DC-F4F8E4E3ABD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04719" y="1581119"/>
            <a:ext cx="3316320" cy="5172120"/>
          </a:xfrm>
        </p:spPr>
        <p:txBody>
          <a:bodyPr/>
          <a:lstStyle>
            <a:lvl1pPr marL="0" indent="0">
              <a:spcBef>
                <a:spcPts val="300"/>
              </a:spcBef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C03A14-6EE7-419B-B8D8-4CF08B7AC1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3276C0-8669-47C9-B3FA-1CC7BF7DF0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1981A3-0312-4E5E-ABB8-33E7A05C87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DB3018-D7B9-4829-8DFC-FC139C0B15E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43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459A9-91AC-453E-9144-5BEB4304F9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6400" y="5291279"/>
            <a:ext cx="6048360" cy="625320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D9AE02-741B-4628-A79F-EAD7D98CEB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76400" y="674640"/>
            <a:ext cx="6048360" cy="4537080"/>
          </a:xfrm>
        </p:spPr>
        <p:txBody>
          <a:bodyPr anchor="t" anchorCtr="0"/>
          <a:lstStyle>
            <a:lvl1pPr hangingPunct="0">
              <a:defRPr>
                <a:latin typeface="Liberation Sans" pitchFamily="18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793C26-AF6F-4287-B117-90C9629C380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976400" y="5916600"/>
            <a:ext cx="6048360" cy="887400"/>
          </a:xfrm>
        </p:spPr>
        <p:txBody>
          <a:bodyPr/>
          <a:lstStyle>
            <a:lvl1pPr marL="0" indent="0">
              <a:spcBef>
                <a:spcPts val="300"/>
              </a:spcBef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D21C42-2BDD-475B-B2F9-B2366709D1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1671CA-32A0-4904-A769-6E74B2D0D0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9E5E11-7778-4D76-B96D-740C611F74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B13E4D-857E-4E2B-AA4B-B612153D73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396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FD160-F892-41EA-A00B-437E522851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B571D5-1C2B-49BE-97C2-3115A4FEDCD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83E9D4-72E6-4005-B23A-9F069FBD02A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10A8E4-E3BC-4277-A76E-21EBE2F2B5F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B063B-BEA2-435E-9C5E-F34D968271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27764B-8198-4A4A-90FA-C3EB68165E7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904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58AC1F-3557-4E2E-86A6-30B000AAB9A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10520" y="303120"/>
            <a:ext cx="2266920" cy="645012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08CA28-E9DC-4364-8CE4-FCB12EB920F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4719" y="303120"/>
            <a:ext cx="6653159" cy="64501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69DECD-78E6-4F44-A5C9-22EC4EDECA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EA9839-B4A7-4D7D-942B-E7B029D57A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460DA-6E39-4A4E-B1BE-372D6E7CEE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929081-51D1-4BC3-A02D-EDC1F430F42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05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49588-1C2C-41D1-B9D3-C2B7F710EF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640" y="1451520"/>
            <a:ext cx="8568360" cy="1501920"/>
          </a:xfrm>
        </p:spPr>
        <p:txBody>
          <a:bodyPr tIns="0"/>
          <a:lstStyle>
            <a:lvl1pPr>
              <a:defRPr sz="6200" b="1">
                <a:solidFill>
                  <a:srgbClr val="4CE4AD"/>
                </a:solidFill>
                <a:effectLst>
                  <a:outerShdw dist="17961" dir="2700000">
                    <a:scrgbClr r="0" g="0" b="0"/>
                  </a:outerShdw>
                </a:effectLst>
              </a:defRPr>
            </a:lvl1pPr>
          </a:lstStyle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4CE1F4-CB39-49F4-B53E-A5E1AC839B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4640" y="2981520"/>
            <a:ext cx="8568360" cy="1664279"/>
          </a:xfrm>
        </p:spPr>
        <p:txBody>
          <a:bodyPr lIns="50400" rIns="50400"/>
          <a:lstStyle>
            <a:lvl1pPr marL="0" indent="0">
              <a:spcBef>
                <a:spcPts val="601"/>
              </a:spcBef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1E69-4DF8-4D30-A3DF-A57EA0D9E6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D17534-3BE7-4790-AE2E-BC70FD3122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192ACA-C9C3-4F7D-9DF8-97C03278E9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lvl="0"/>
            <a:fld id="{421B32A0-A74B-41F0-8ED1-66A213A3639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12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D0384-5770-4AA0-BE84-709C1A05CBA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F3DD11-D728-4E24-9C56-A816EC5563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116440"/>
            <a:ext cx="4452120" cy="4888440"/>
          </a:xfrm>
        </p:spPr>
        <p:txBody>
          <a:bodyPr lIns="100800" rIns="100800" bIns="50400" anchor="t"/>
          <a:lstStyle>
            <a:lvl1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  <a:defRPr sz="2900">
                <a:solidFill>
                  <a:srgbClr val="000000"/>
                </a:solidFill>
                <a:latin typeface="Constantia" pitchFamily="18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0AE2AB-7AAF-4905-A977-91F33601A8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24239" y="2116440"/>
            <a:ext cx="4452120" cy="4888440"/>
          </a:xfrm>
        </p:spPr>
        <p:txBody>
          <a:bodyPr lIns="100800" rIns="100800" bIns="50400" anchor="t"/>
          <a:lstStyle>
            <a:lvl1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  <a:defRPr sz="2900">
                <a:solidFill>
                  <a:srgbClr val="000000"/>
                </a:solidFill>
                <a:latin typeface="Constantia" pitchFamily="18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0FB880-A5F6-4774-BBC9-63182F18C9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9F3813-50A0-4A0E-A058-7E2ECFB6608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F2DE9A-403A-4D89-BDD2-8750297AEC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C0B853-2C8F-46E7-AEAB-37836270BBB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36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EAB5D-39DF-4A8A-AC35-D182F9A61AC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806834-F6B7-4D73-A79F-C2E296E1F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2045160"/>
            <a:ext cx="4453920" cy="726839"/>
          </a:xfrm>
        </p:spPr>
        <p:txBody>
          <a:bodyPr lIns="50400" tIns="0" rIns="50400" bIns="0" anchor="ctr"/>
          <a:lstStyle>
            <a:lvl1pPr marL="0" indent="0">
              <a:spcBef>
                <a:spcPts val="601"/>
              </a:spcBef>
              <a:defRPr sz="2600" b="1">
                <a:solidFill>
                  <a:srgbClr val="04617B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4790DA-2431-46B6-BCA3-C571E2A4338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20639" y="2050199"/>
            <a:ext cx="4455720" cy="721800"/>
          </a:xfrm>
        </p:spPr>
        <p:txBody>
          <a:bodyPr lIns="50400" tIns="0" rIns="50400" bIns="0" anchor="ctr"/>
          <a:lstStyle>
            <a:lvl1pPr marL="0" indent="0">
              <a:spcBef>
                <a:spcPts val="601"/>
              </a:spcBef>
              <a:buNone/>
              <a:defRPr sz="2600" b="1">
                <a:solidFill>
                  <a:srgbClr val="04617B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81610E1-3AC2-4833-8A10-590C0B79787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72000"/>
            <a:ext cx="4453920" cy="4239360"/>
          </a:xfrm>
        </p:spPr>
        <p:txBody>
          <a:bodyPr lIns="100800" tIns="0" rIns="100800" bIns="50400" anchor="t"/>
          <a:lstStyle>
            <a:lvl1pPr marL="30240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  <a:defRPr sz="2400">
                <a:solidFill>
                  <a:srgbClr val="000000"/>
                </a:solidFill>
                <a:latin typeface="Constantia" pitchFamily="18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D8FE9D-A95D-499D-9C1D-283DD45171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20639" y="2772000"/>
            <a:ext cx="4455720" cy="4239360"/>
          </a:xfrm>
        </p:spPr>
        <p:txBody>
          <a:bodyPr lIns="100800" tIns="0" rIns="100800" bIns="50400" anchor="t"/>
          <a:lstStyle>
            <a:lvl1pPr marL="30240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  <a:defRPr sz="2400">
                <a:solidFill>
                  <a:srgbClr val="000000"/>
                </a:solidFill>
                <a:latin typeface="Constantia" pitchFamily="18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4BB0BA-6BC2-40D3-BB03-FB66DC7DA4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817724-4826-4093-98A7-EAAE7EFD00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551523-1020-42DF-BCB1-9A832F0FEA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637B1B-3D5E-42D7-A788-4C9DC0162E9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36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7617C-9560-4A37-BF7B-4F18F3232A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D57270-8DBA-4C06-8BDA-AE771E61FE2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37B68C-4BE1-45C2-854C-A244CD8E0B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A2E3D4-75CD-4C1A-AB91-1C895D4026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607395-4BB5-4147-A31B-0872B7815FB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1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2C19C-8CB3-4781-89B8-288F01B30E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776159"/>
            <a:ext cx="9156600" cy="126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94582E-ACE1-40DD-83F7-FE3EF6E877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7DFE14-AEB6-40CC-AE81-BAFBBA2B251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10F242-D45C-43BB-AF42-A5FBFCCA13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4563C5-FFEC-4F93-ACCB-B7CBF06E832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17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8B4116-8429-4F48-AA61-AC34B2CAE2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13A2DF-F483-481F-878B-60061119C4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F29C48-352B-4A15-A1E8-8074B3BD9D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84F063-80F2-4FB7-9F50-6921C7389D6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77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B22C3-7EA8-4847-A206-F43C3490F8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00" y="567000"/>
            <a:ext cx="3024360" cy="1280880"/>
          </a:xfrm>
        </p:spPr>
        <p:txBody>
          <a:bodyPr/>
          <a:lstStyle>
            <a:lvl1pPr>
              <a:defRPr sz="2900"/>
            </a:lvl1pPr>
          </a:lstStyle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7DF7DC-77E3-4AAD-B3C0-7BE0B43B015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56000" y="1847880"/>
            <a:ext cx="3024360" cy="5039640"/>
          </a:xfrm>
        </p:spPr>
        <p:txBody>
          <a:bodyPr lIns="20160" rIns="20160"/>
          <a:lstStyle>
            <a:lvl1pPr marL="0" indent="0">
              <a:spcBef>
                <a:spcPts val="400"/>
              </a:spcBef>
              <a:defRPr sz="15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9F8DB9-B03A-4F49-9E5B-E16170CF09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41279" y="1847880"/>
            <a:ext cx="5635440" cy="5039640"/>
          </a:xfrm>
        </p:spPr>
        <p:txBody>
          <a:bodyPr lIns="100800" tIns="0" rIns="100800" bIns="50400" anchor="t"/>
          <a:lstStyle>
            <a:lvl1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  <a:defRPr sz="3100">
                <a:solidFill>
                  <a:srgbClr val="000000"/>
                </a:solidFill>
                <a:latin typeface="Constantia" pitchFamily="18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3CCB42-8806-4FEC-935B-A620EA623D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BA0E85-F228-4FFC-B133-831A1B9690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F1544C-C6BC-476F-B5B3-5E62DBB5873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182139-405B-48CE-BEE9-8A0D3CA320C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7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6">
            <a:extLst>
              <a:ext uri="{FF2B5EF4-FFF2-40B4-BE49-F238E27FC236}">
                <a16:creationId xmlns:a16="http://schemas.microsoft.com/office/drawing/2014/main" id="{0E4EB8DF-E256-4957-98A8-FF092548EC88}"/>
              </a:ext>
            </a:extLst>
          </p:cNvPr>
          <p:cNvSpPr/>
          <p:nvPr/>
        </p:nvSpPr>
        <p:spPr>
          <a:xfrm>
            <a:off x="-10440" y="-7920"/>
            <a:ext cx="10101600" cy="1148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72"/>
              <a:gd name="f7" fmla="val 656"/>
              <a:gd name="f8" fmla="val 6"/>
              <a:gd name="f9" fmla="val 2"/>
              <a:gd name="f10" fmla="val 2542"/>
              <a:gd name="f11" fmla="val 2746"/>
              <a:gd name="f12" fmla="val 101"/>
              <a:gd name="f13" fmla="val 3828"/>
              <a:gd name="f14" fmla="val 367"/>
              <a:gd name="f15" fmla="val 4374"/>
              <a:gd name="f16" fmla="val 4920"/>
              <a:gd name="f17" fmla="val 5526"/>
              <a:gd name="f18" fmla="val 152"/>
              <a:gd name="f19" fmla="val 5766"/>
              <a:gd name="f20" fmla="val 55"/>
              <a:gd name="f21" fmla="val 213"/>
              <a:gd name="f22" fmla="val 5670"/>
              <a:gd name="f23" fmla="val 257"/>
              <a:gd name="f24" fmla="val 5016"/>
              <a:gd name="f25" fmla="val 441"/>
              <a:gd name="f26" fmla="val 4302"/>
              <a:gd name="f27" fmla="val 439"/>
              <a:gd name="f28" fmla="val 3588"/>
              <a:gd name="f29" fmla="val 437"/>
              <a:gd name="f30" fmla="val 2205"/>
              <a:gd name="f31" fmla="val 165"/>
              <a:gd name="f32" fmla="val 1488"/>
              <a:gd name="f33" fmla="val 201"/>
              <a:gd name="f34" fmla="val 750"/>
              <a:gd name="f35" fmla="val 209"/>
              <a:gd name="f36" fmla="val 270"/>
              <a:gd name="f37" fmla="val 482"/>
              <a:gd name="f38" fmla="+- 0 0 0"/>
              <a:gd name="f39" fmla="*/ f3 1 5772"/>
              <a:gd name="f40" fmla="*/ f4 1 656"/>
              <a:gd name="f41" fmla="+- f7 0 f5"/>
              <a:gd name="f42" fmla="+- f6 0 f5"/>
              <a:gd name="f43" fmla="*/ f38 f0 1"/>
              <a:gd name="f44" fmla="*/ f42 1 5772"/>
              <a:gd name="f45" fmla="*/ f41 1 656"/>
              <a:gd name="f46" fmla="*/ f43 1 f2"/>
              <a:gd name="f47" fmla="*/ 6 1 f44"/>
              <a:gd name="f48" fmla="*/ 2 1 f45"/>
              <a:gd name="f49" fmla="*/ 2542 1 f44"/>
              <a:gd name="f50" fmla="*/ 0 1 f45"/>
              <a:gd name="f51" fmla="*/ 4374 1 f44"/>
              <a:gd name="f52" fmla="*/ 367 1 f45"/>
              <a:gd name="f53" fmla="*/ 5766 1 f44"/>
              <a:gd name="f54" fmla="*/ 55 1 f45"/>
              <a:gd name="f55" fmla="*/ 5772 1 f44"/>
              <a:gd name="f56" fmla="*/ 213 1 f45"/>
              <a:gd name="f57" fmla="*/ 4302 1 f44"/>
              <a:gd name="f58" fmla="*/ 439 1 f45"/>
              <a:gd name="f59" fmla="*/ 1488 1 f44"/>
              <a:gd name="f60" fmla="*/ 201 1 f45"/>
              <a:gd name="f61" fmla="*/ 0 1 f44"/>
              <a:gd name="f62" fmla="*/ 656 1 f45"/>
              <a:gd name="f63" fmla="+- f46 0 f1"/>
              <a:gd name="f64" fmla="*/ f61 f39 1"/>
              <a:gd name="f65" fmla="*/ f55 f39 1"/>
              <a:gd name="f66" fmla="*/ f62 f40 1"/>
              <a:gd name="f67" fmla="*/ f50 f40 1"/>
              <a:gd name="f68" fmla="*/ f47 f39 1"/>
              <a:gd name="f69" fmla="*/ f48 f40 1"/>
              <a:gd name="f70" fmla="*/ f49 f39 1"/>
              <a:gd name="f71" fmla="*/ f51 f39 1"/>
              <a:gd name="f72" fmla="*/ f52 f40 1"/>
              <a:gd name="f73" fmla="*/ f53 f39 1"/>
              <a:gd name="f74" fmla="*/ f54 f40 1"/>
              <a:gd name="f75" fmla="*/ f56 f40 1"/>
              <a:gd name="f76" fmla="*/ f57 f39 1"/>
              <a:gd name="f77" fmla="*/ f58 f40 1"/>
              <a:gd name="f78" fmla="*/ f59 f39 1"/>
              <a:gd name="f79" fmla="*/ f60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68" y="f69"/>
              </a:cxn>
              <a:cxn ang="f63">
                <a:pos x="f70" y="f67"/>
              </a:cxn>
              <a:cxn ang="f63">
                <a:pos x="f71" y="f72"/>
              </a:cxn>
              <a:cxn ang="f63">
                <a:pos x="f73" y="f74"/>
              </a:cxn>
              <a:cxn ang="f63">
                <a:pos x="f65" y="f75"/>
              </a:cxn>
              <a:cxn ang="f63">
                <a:pos x="f76" y="f77"/>
              </a:cxn>
              <a:cxn ang="f63">
                <a:pos x="f78" y="f79"/>
              </a:cxn>
              <a:cxn ang="f63">
                <a:pos x="f64" y="f66"/>
              </a:cxn>
              <a:cxn ang="f63">
                <a:pos x="f68" y="f69"/>
              </a:cxn>
            </a:cxnLst>
            <a:rect l="f64" t="f67" r="f65" b="f66"/>
            <a:pathLst>
              <a:path w="5772" h="656">
                <a:moveTo>
                  <a:pt x="f8" y="f9"/>
                </a:moveTo>
                <a:lnTo>
                  <a:pt x="f10" y="f5"/>
                </a:lnTo>
                <a:cubicBezTo>
                  <a:pt x="f11" y="f12"/>
                  <a:pt x="f13" y="f14"/>
                  <a:pt x="f15" y="f14"/>
                </a:cubicBezTo>
                <a:cubicBezTo>
                  <a:pt x="f16" y="f14"/>
                  <a:pt x="f17" y="f18"/>
                  <a:pt x="f19" y="f20"/>
                </a:cubicBezTo>
                <a:lnTo>
                  <a:pt x="f6" y="f21"/>
                </a:ln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5" y="f7"/>
                </a:cubicBezTo>
                <a:lnTo>
                  <a:pt x="f8" y="f9"/>
                </a:lnTo>
                <a:close/>
              </a:path>
            </a:pathLst>
          </a:custGeom>
          <a:gradFill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5000"/>
                </a:srgbClr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100800" tIns="50400" rIns="100800" bIns="504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Forme libre 7">
            <a:extLst>
              <a:ext uri="{FF2B5EF4-FFF2-40B4-BE49-F238E27FC236}">
                <a16:creationId xmlns:a16="http://schemas.microsoft.com/office/drawing/2014/main" id="{E8ED68A4-97AD-4D98-B11C-D4E95A976832}"/>
              </a:ext>
            </a:extLst>
          </p:cNvPr>
          <p:cNvSpPr/>
          <p:nvPr/>
        </p:nvSpPr>
        <p:spPr>
          <a:xfrm>
            <a:off x="4830120" y="-7920"/>
            <a:ext cx="5250240" cy="7034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000"/>
              <a:gd name="f7" fmla="val 595"/>
              <a:gd name="f8" fmla="val 174"/>
              <a:gd name="f9" fmla="val 102"/>
              <a:gd name="f10" fmla="val 1168"/>
              <a:gd name="f11" fmla="val 533"/>
              <a:gd name="f12" fmla="val 1668"/>
              <a:gd name="f13" fmla="val 564"/>
              <a:gd name="f14" fmla="val 2168"/>
              <a:gd name="f15" fmla="val 2778"/>
              <a:gd name="f16" fmla="val 279"/>
              <a:gd name="f17" fmla="val 186"/>
              <a:gd name="f18" fmla="val 6"/>
              <a:gd name="f19" fmla="+- 0 0 0"/>
              <a:gd name="f20" fmla="*/ f3 1 3000"/>
              <a:gd name="f21" fmla="*/ f4 1 595"/>
              <a:gd name="f22" fmla="+- f7 0 f5"/>
              <a:gd name="f23" fmla="+- f6 0 f5"/>
              <a:gd name="f24" fmla="*/ f19 f0 1"/>
              <a:gd name="f25" fmla="*/ f23 1 3000"/>
              <a:gd name="f26" fmla="*/ f22 1 595"/>
              <a:gd name="f27" fmla="*/ f24 1 f2"/>
              <a:gd name="f28" fmla="*/ 0 1 f25"/>
              <a:gd name="f29" fmla="*/ 0 1 f26"/>
              <a:gd name="f30" fmla="*/ 1668 1 f25"/>
              <a:gd name="f31" fmla="*/ 564 1 f26"/>
              <a:gd name="f32" fmla="*/ 3000 1 f25"/>
              <a:gd name="f33" fmla="*/ 186 1 f26"/>
              <a:gd name="f34" fmla="*/ 6 1 f26"/>
              <a:gd name="f35" fmla="*/ 595 1 f26"/>
              <a:gd name="f36" fmla="+- f27 0 f1"/>
              <a:gd name="f37" fmla="*/ f28 f20 1"/>
              <a:gd name="f38" fmla="*/ f32 f20 1"/>
              <a:gd name="f39" fmla="*/ f35 f21 1"/>
              <a:gd name="f40" fmla="*/ f29 f21 1"/>
              <a:gd name="f41" fmla="*/ f30 f20 1"/>
              <a:gd name="f42" fmla="*/ f31 f21 1"/>
              <a:gd name="f43" fmla="*/ f33 f21 1"/>
              <a:gd name="f44" fmla="*/ f34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37" y="f40"/>
              </a:cxn>
              <a:cxn ang="f36">
                <a:pos x="f41" y="f42"/>
              </a:cxn>
              <a:cxn ang="f36">
                <a:pos x="f38" y="f43"/>
              </a:cxn>
              <a:cxn ang="f36">
                <a:pos x="f38" y="f44"/>
              </a:cxn>
              <a:cxn ang="f36">
                <a:pos x="f37" y="f40"/>
              </a:cxn>
            </a:cxnLst>
            <a:rect l="f37" t="f40" r="f38" b="f39"/>
            <a:pathLst>
              <a:path w="3000" h="595">
                <a:moveTo>
                  <a:pt x="f5" y="f5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7"/>
                  <a:pt x="f15" y="f16"/>
                  <a:pt x="f6" y="f17"/>
                </a:cubicBezTo>
                <a:lnTo>
                  <a:pt x="f6" y="f18"/>
                </a:lnTo>
                <a:lnTo>
                  <a:pt x="f5" y="f5"/>
                </a:lnTo>
                <a:close/>
              </a:path>
            </a:pathLst>
          </a:custGeom>
          <a:gradFill>
            <a:gsLst>
              <a:gs pos="0">
                <a:srgbClr val="00ADB6">
                  <a:alpha val="30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100800" tIns="50400" rIns="100800" bIns="504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titre 8">
            <a:extLst>
              <a:ext uri="{FF2B5EF4-FFF2-40B4-BE49-F238E27FC236}">
                <a16:creationId xmlns:a16="http://schemas.microsoft.com/office/drawing/2014/main" id="{DE30DFE8-35E4-4256-A31E-7266193B28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776159"/>
            <a:ext cx="9072720" cy="1260000"/>
          </a:xfrm>
          <a:prstGeom prst="rect">
            <a:avLst/>
          </a:prstGeom>
          <a:noFill/>
          <a:ln>
            <a:noFill/>
          </a:ln>
        </p:spPr>
        <p:txBody>
          <a:bodyPr wrap="square" lIns="0" tIns="50400" rIns="0" bIns="0" anchor="b" anchorCtr="0">
            <a:noAutofit/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5" name="Espace réservé du texte 29">
            <a:extLst>
              <a:ext uri="{FF2B5EF4-FFF2-40B4-BE49-F238E27FC236}">
                <a16:creationId xmlns:a16="http://schemas.microsoft.com/office/drawing/2014/main" id="{DEECB61C-0A53-41C0-ABA9-00935A9C94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2133360"/>
            <a:ext cx="9072720" cy="4838040"/>
          </a:xfrm>
          <a:prstGeom prst="rect">
            <a:avLst/>
          </a:prstGeom>
          <a:noFill/>
          <a:ln>
            <a:noFill/>
          </a:ln>
        </p:spPr>
        <p:txBody>
          <a:bodyPr wrap="square" lIns="100800" tIns="50400" rIns="100800" bIns="50400" anchor="t" anchorCtr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e la date 9">
            <a:extLst>
              <a:ext uri="{FF2B5EF4-FFF2-40B4-BE49-F238E27FC236}">
                <a16:creationId xmlns:a16="http://schemas.microsoft.com/office/drawing/2014/main" id="{7BECCCF5-AE77-47CB-B9F3-0834A3824A6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7006679"/>
            <a:ext cx="2352240" cy="4024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pied de page 21">
            <a:extLst>
              <a:ext uri="{FF2B5EF4-FFF2-40B4-BE49-F238E27FC236}">
                <a16:creationId xmlns:a16="http://schemas.microsoft.com/office/drawing/2014/main" id="{CBF77764-7632-4F1B-908C-9FDCC14AF0E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940120" y="7006679"/>
            <a:ext cx="3696120" cy="4024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300" b="0" i="0" u="none" strike="noStrike" kern="1200" spc="0" baseline="0">
                <a:solidFill>
                  <a:srgbClr val="045C75"/>
                </a:solidFill>
                <a:latin typeface="Constantia" pitchFamily="18"/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8" name="Espace réservé du numéro de diapositive 17">
            <a:extLst>
              <a:ext uri="{FF2B5EF4-FFF2-40B4-BE49-F238E27FC236}">
                <a16:creationId xmlns:a16="http://schemas.microsoft.com/office/drawing/2014/main" id="{C000F7CD-6D8B-439B-83AA-0D5900AC4E3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736479" y="7006679"/>
            <a:ext cx="839879" cy="4024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300" b="0" i="0" u="none" strike="noStrike" kern="1200" spc="0" baseline="0">
                <a:solidFill>
                  <a:srgbClr val="045C75"/>
                </a:solidFill>
                <a:latin typeface="Constantia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E49D23E5-2791-47AA-B60B-D48FB7510D2A}" type="slidenum">
              <a:t>‹N°›</a:t>
            </a:fld>
            <a:endParaRPr lang="fr-FR"/>
          </a:p>
        </p:txBody>
      </p:sp>
      <p:grpSp>
        <p:nvGrpSpPr>
          <p:cNvPr id="9" name="Groupe 1">
            <a:extLst>
              <a:ext uri="{FF2B5EF4-FFF2-40B4-BE49-F238E27FC236}">
                <a16:creationId xmlns:a16="http://schemas.microsoft.com/office/drawing/2014/main" id="{B40EB7DA-F3ED-4A41-93BC-BDC342681400}"/>
              </a:ext>
            </a:extLst>
          </p:cNvPr>
          <p:cNvGrpSpPr/>
          <p:nvPr/>
        </p:nvGrpSpPr>
        <p:grpSpPr>
          <a:xfrm>
            <a:off x="-55280" y="705798"/>
            <a:ext cx="10127404" cy="715680"/>
            <a:chOff x="-55280" y="705798"/>
            <a:chExt cx="10127404" cy="715680"/>
          </a:xfrm>
        </p:grpSpPr>
        <p:sp>
          <p:nvSpPr>
            <p:cNvPr id="10" name="Forme libre 11">
              <a:extLst>
                <a:ext uri="{FF2B5EF4-FFF2-40B4-BE49-F238E27FC236}">
                  <a16:creationId xmlns:a16="http://schemas.microsoft.com/office/drawing/2014/main" id="{F299C8C8-7CBB-4F5F-8554-EB98D2F3BBA7}"/>
                </a:ext>
              </a:extLst>
            </p:cNvPr>
            <p:cNvSpPr/>
            <p:nvPr/>
          </p:nvSpPr>
          <p:spPr>
            <a:xfrm rot="164400">
              <a:off x="-55280" y="705798"/>
              <a:ext cx="10101600" cy="715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72"/>
                <a:gd name="f7" fmla="val 1055"/>
                <a:gd name="f8" fmla="val 966"/>
                <a:gd name="f9" fmla="val 282"/>
                <a:gd name="f10" fmla="val 738"/>
                <a:gd name="f11" fmla="val 923"/>
                <a:gd name="f12" fmla="val 275"/>
                <a:gd name="f13" fmla="val 1608"/>
                <a:gd name="f14" fmla="val 2293"/>
                <a:gd name="f15" fmla="val 289"/>
                <a:gd name="f16" fmla="val 3416"/>
                <a:gd name="f17" fmla="val 4110"/>
                <a:gd name="f18" fmla="val 1008"/>
                <a:gd name="f19" fmla="val 4804"/>
                <a:gd name="f20" fmla="val 961"/>
                <a:gd name="f21" fmla="val 5426"/>
                <a:gd name="f22" fmla="val 210"/>
                <a:gd name="f23" fmla="+- 0 0 0"/>
                <a:gd name="f24" fmla="*/ f3 1 5772"/>
                <a:gd name="f25" fmla="*/ f4 1 1055"/>
                <a:gd name="f26" fmla="+- f7 0 f5"/>
                <a:gd name="f27" fmla="+- f6 0 f5"/>
                <a:gd name="f28" fmla="*/ f23 f0 1"/>
                <a:gd name="f29" fmla="*/ f27 1 5772"/>
                <a:gd name="f30" fmla="*/ f26 1 1055"/>
                <a:gd name="f31" fmla="*/ f28 1 f2"/>
                <a:gd name="f32" fmla="*/ 0 1 f29"/>
                <a:gd name="f33" fmla="*/ 966 1 f30"/>
                <a:gd name="f34" fmla="*/ 1608 1 f29"/>
                <a:gd name="f35" fmla="*/ 282 1 f30"/>
                <a:gd name="f36" fmla="*/ 4110 1 f29"/>
                <a:gd name="f37" fmla="*/ 1008 1 f30"/>
                <a:gd name="f38" fmla="*/ 5772 1 f29"/>
                <a:gd name="f39" fmla="*/ 0 1 f30"/>
                <a:gd name="f40" fmla="*/ 1055 1 f30"/>
                <a:gd name="f41" fmla="+- f31 0 f1"/>
                <a:gd name="f42" fmla="*/ f32 f24 1"/>
                <a:gd name="f43" fmla="*/ f38 f24 1"/>
                <a:gd name="f44" fmla="*/ f40 f25 1"/>
                <a:gd name="f45" fmla="*/ f39 f25 1"/>
                <a:gd name="f46" fmla="*/ f33 f25 1"/>
                <a:gd name="f47" fmla="*/ f34 f24 1"/>
                <a:gd name="f48" fmla="*/ f35 f25 1"/>
                <a:gd name="f49" fmla="*/ f36 f24 1"/>
                <a:gd name="f50" fmla="*/ f37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42" y="f46"/>
                </a:cxn>
                <a:cxn ang="f41">
                  <a:pos x="f47" y="f48"/>
                </a:cxn>
                <a:cxn ang="f41">
                  <a:pos x="f49" y="f50"/>
                </a:cxn>
                <a:cxn ang="f41">
                  <a:pos x="f43" y="f45"/>
                </a:cxn>
              </a:cxnLst>
              <a:rect l="f42" t="f45" r="f43" b="f44"/>
              <a:pathLst>
                <a:path w="5772" h="1055">
                  <a:moveTo>
                    <a:pt x="f5" y="f8"/>
                  </a:moveTo>
                  <a:cubicBezTo>
                    <a:pt x="f9" y="f10"/>
                    <a:pt x="f11" y="f12"/>
                    <a:pt x="f13" y="f9"/>
                  </a:cubicBezTo>
                  <a:cubicBezTo>
                    <a:pt x="f14" y="f15"/>
                    <a:pt x="f16" y="f7"/>
                    <a:pt x="f17" y="f18"/>
                  </a:cubicBezTo>
                  <a:cubicBezTo>
                    <a:pt x="f19" y="f20"/>
                    <a:pt x="f21" y="f22"/>
                    <a:pt x="f6" y="f5"/>
                  </a:cubicBezTo>
                </a:path>
              </a:pathLst>
            </a:custGeom>
            <a:noFill/>
            <a:ln w="10800">
              <a:solidFill>
                <a:srgbClr val="008ABF">
                  <a:alpha val="56000"/>
                </a:srgb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" name="Forme libre 12">
              <a:extLst>
                <a:ext uri="{FF2B5EF4-FFF2-40B4-BE49-F238E27FC236}">
                  <a16:creationId xmlns:a16="http://schemas.microsoft.com/office/drawing/2014/main" id="{9721B117-D532-4814-9B4B-F2E7D55519B6}"/>
                </a:ext>
              </a:extLst>
            </p:cNvPr>
            <p:cNvSpPr/>
            <p:nvPr/>
          </p:nvSpPr>
          <p:spPr>
            <a:xfrm rot="164400">
              <a:off x="-43516" y="787569"/>
              <a:ext cx="10115640" cy="584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6"/>
                <a:gd name="f7" fmla="val 854"/>
                <a:gd name="f8" fmla="val 732"/>
                <a:gd name="f9" fmla="val 273"/>
                <a:gd name="f10" fmla="val 647"/>
                <a:gd name="f11" fmla="val 951"/>
                <a:gd name="f12" fmla="val 214"/>
                <a:gd name="f13" fmla="val 1638"/>
                <a:gd name="f14" fmla="val 228"/>
                <a:gd name="f15" fmla="val 2325"/>
                <a:gd name="f16" fmla="val 242"/>
                <a:gd name="f17" fmla="val 3434"/>
                <a:gd name="f18" fmla="val 4122"/>
                <a:gd name="f19" fmla="val 816"/>
                <a:gd name="f20" fmla="val 4810"/>
                <a:gd name="f21" fmla="val 778"/>
                <a:gd name="f22" fmla="val 5424"/>
                <a:gd name="f23" fmla="val 170"/>
                <a:gd name="f24" fmla="+- 0 0 0"/>
                <a:gd name="f25" fmla="*/ f3 1 5766"/>
                <a:gd name="f26" fmla="*/ f4 1 854"/>
                <a:gd name="f27" fmla="+- f7 0 f5"/>
                <a:gd name="f28" fmla="+- f6 0 f5"/>
                <a:gd name="f29" fmla="*/ f24 f0 1"/>
                <a:gd name="f30" fmla="*/ f28 1 5766"/>
                <a:gd name="f31" fmla="*/ f27 1 854"/>
                <a:gd name="f32" fmla="*/ f29 1 f2"/>
                <a:gd name="f33" fmla="*/ 0 1 f30"/>
                <a:gd name="f34" fmla="*/ 732 1 f31"/>
                <a:gd name="f35" fmla="*/ 1638 1 f30"/>
                <a:gd name="f36" fmla="*/ 228 1 f31"/>
                <a:gd name="f37" fmla="*/ 4122 1 f30"/>
                <a:gd name="f38" fmla="*/ 816 1 f31"/>
                <a:gd name="f39" fmla="*/ 5766 1 f30"/>
                <a:gd name="f40" fmla="*/ 0 1 f31"/>
                <a:gd name="f41" fmla="*/ 854 1 f31"/>
                <a:gd name="f42" fmla="+- f32 0 f1"/>
                <a:gd name="f43" fmla="*/ f33 f25 1"/>
                <a:gd name="f44" fmla="*/ f39 f25 1"/>
                <a:gd name="f45" fmla="*/ f41 f26 1"/>
                <a:gd name="f46" fmla="*/ f40 f26 1"/>
                <a:gd name="f47" fmla="*/ f34 f26 1"/>
                <a:gd name="f48" fmla="*/ f35 f25 1"/>
                <a:gd name="f49" fmla="*/ f36 f26 1"/>
                <a:gd name="f50" fmla="*/ f37 f25 1"/>
                <a:gd name="f51" fmla="*/ f38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43" y="f47"/>
                </a:cxn>
                <a:cxn ang="f42">
                  <a:pos x="f48" y="f49"/>
                </a:cxn>
                <a:cxn ang="f42">
                  <a:pos x="f50" y="f51"/>
                </a:cxn>
                <a:cxn ang="f42">
                  <a:pos x="f44" y="f46"/>
                </a:cxn>
              </a:cxnLst>
              <a:rect l="f43" t="f46" r="f44" b="f45"/>
              <a:pathLst>
                <a:path w="5766" h="854">
                  <a:moveTo>
                    <a:pt x="f5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7"/>
                    <a:pt x="f18" y="f19"/>
                  </a:cubicBezTo>
                  <a:cubicBezTo>
                    <a:pt x="f20" y="f21"/>
                    <a:pt x="f22" y="f23"/>
                    <a:pt x="f6" y="f5"/>
                  </a:cubicBezTo>
                </a:path>
              </a:pathLst>
            </a:custGeom>
            <a:noFill/>
            <a:ln w="9360">
              <a:solidFill>
                <a:srgbClr val="009DD9">
                  <a:alpha val="56000"/>
                </a:srgb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marL="0" marR="0" lvl="0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fr-FR" sz="5500" b="0" i="0" u="none" strike="noStrike" kern="1200" spc="0" baseline="0">
          <a:ln>
            <a:noFill/>
          </a:ln>
          <a:solidFill>
            <a:srgbClr val="04617B"/>
          </a:solidFill>
          <a:latin typeface="Calibri" pitchFamily="18"/>
          <a:ea typeface="Microsoft YaHei" pitchFamily="2"/>
          <a:cs typeface="Lucida Sans" pitchFamily="2"/>
        </a:defRPr>
      </a:lvl1pPr>
    </p:titleStyle>
    <p:bodyStyle>
      <a:lvl1pPr marL="432000" marR="0" lvl="0" indent="-324000" algn="l" rtl="0" hangingPunct="1">
        <a:lnSpc>
          <a:spcPct val="100000"/>
        </a:lnSpc>
        <a:spcBef>
          <a:spcPts val="1414"/>
        </a:spcBef>
        <a:spcAft>
          <a:spcPts val="0"/>
        </a:spcAft>
        <a:buSzPct val="45000"/>
        <a:buFont typeface="StarSymbol"/>
        <a:buChar char="●"/>
        <a:tabLst/>
        <a:defRPr lang="fr-FR" sz="3200" b="0" i="0" u="none" strike="noStrike" kern="1200" spc="0" baseline="0">
          <a:ln>
            <a:noFill/>
          </a:ln>
          <a:solidFill>
            <a:srgbClr val="000000"/>
          </a:solidFill>
          <a:latin typeface="Liberation Sans" pitchFamily="18"/>
          <a:ea typeface="Microsoft YaHei" pitchFamily="2"/>
          <a:cs typeface="Lucida Sans" pitchFamily="2"/>
        </a:defRPr>
      </a:lvl1pPr>
      <a:lvl2pPr marL="864000" marR="0" lvl="1" indent="-324000" algn="l" rtl="0" hangingPunct="1">
        <a:lnSpc>
          <a:spcPct val="100000"/>
        </a:lnSpc>
        <a:spcBef>
          <a:spcPts val="1134"/>
        </a:spcBef>
        <a:spcAft>
          <a:spcPts val="0"/>
        </a:spcAft>
        <a:buSzPct val="75000"/>
        <a:buFont typeface="StarSymbol"/>
        <a:buChar char="–"/>
        <a:tabLst/>
        <a:defRPr lang="fr-FR" sz="2800" b="0" i="0" u="none" strike="noStrike" kern="1200" spc="0" baseline="0">
          <a:ln>
            <a:noFill/>
          </a:ln>
          <a:solidFill>
            <a:srgbClr val="000000"/>
          </a:solidFill>
          <a:latin typeface="Liberation Sans" pitchFamily="18"/>
          <a:ea typeface="Microsoft YaHei" pitchFamily="2"/>
          <a:cs typeface="Lucida Sans" pitchFamily="2"/>
        </a:defRPr>
      </a:lvl2pPr>
      <a:lvl3pPr marL="1296000" marR="0" lvl="2" indent="-288000" algn="l" rtl="0" hangingPunct="1">
        <a:lnSpc>
          <a:spcPct val="100000"/>
        </a:lnSpc>
        <a:spcBef>
          <a:spcPts val="850"/>
        </a:spcBef>
        <a:spcAft>
          <a:spcPts val="0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solidFill>
            <a:srgbClr val="000000"/>
          </a:solidFill>
          <a:latin typeface="Liberation Sans" pitchFamily="18"/>
          <a:ea typeface="Microsoft YaHei" pitchFamily="2"/>
          <a:cs typeface="Lucida Sans" pitchFamily="2"/>
        </a:defRPr>
      </a:lvl3pPr>
      <a:lvl4pPr marL="1728000" marR="0" lvl="3" indent="-216000" algn="l" rtl="0" hangingPunct="1">
        <a:lnSpc>
          <a:spcPct val="100000"/>
        </a:lnSpc>
        <a:spcBef>
          <a:spcPts val="564"/>
        </a:spcBef>
        <a:spcAft>
          <a:spcPts val="0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solidFill>
            <a:srgbClr val="000000"/>
          </a:solidFill>
          <a:latin typeface="Liberation Sans" pitchFamily="18"/>
          <a:ea typeface="Microsoft YaHei" pitchFamily="2"/>
          <a:cs typeface="Lucida Sans" pitchFamily="2"/>
        </a:defRPr>
      </a:lvl4pPr>
      <a:lvl5pPr marL="2160000" marR="0" lvl="4" indent="-216000" algn="l" rtl="0" hangingPunct="1">
        <a:lnSpc>
          <a:spcPct val="100000"/>
        </a:lnSpc>
        <a:spcBef>
          <a:spcPts val="286"/>
        </a:spcBef>
        <a:spcAft>
          <a:spcPts val="0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solidFill>
            <a:srgbClr val="000000"/>
          </a:solidFill>
          <a:latin typeface="Liberation Sans" pitchFamily="18"/>
          <a:ea typeface="Microsoft YaHei" pitchFamily="2"/>
          <a:cs typeface="Lucida San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682D38-A091-448A-A49F-660D909A99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719" y="303120"/>
            <a:ext cx="9072720" cy="12589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1">
            <a:no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5B008-E248-46C6-9530-247A9B3B54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4719" y="1763640"/>
            <a:ext cx="9072720" cy="49896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3EB9A-3823-47E2-976A-D1698E6B9D4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4719" y="7007399"/>
            <a:ext cx="2351160" cy="401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73CF1F-230E-4F5C-9C67-8F475A6850F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4840" y="7007399"/>
            <a:ext cx="3191040" cy="401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spc="0" baseline="0">
                <a:solidFill>
                  <a:srgbClr val="898989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51F4E2-F91D-429F-BFBC-0C2D54556E8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7007399"/>
            <a:ext cx="2352600" cy="401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spc="0" baseline="0">
                <a:solidFill>
                  <a:srgbClr val="898989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9901814D-2E14-4C95-9513-6CFEEB9D69E2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marL="0" marR="0" lvl="0" indent="0" algn="ctr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spc="0" baseline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1pPr>
    </p:titleStyle>
    <p:bodyStyle>
      <a:lvl1pPr marL="343080" marR="0" lvl="0" indent="-343080" algn="l" rtl="0" hangingPunct="1">
        <a:lnSpc>
          <a:spcPct val="100000"/>
        </a:lnSpc>
        <a:spcBef>
          <a:spcPts val="799"/>
        </a:spcBef>
        <a:spcAft>
          <a:spcPts val="0"/>
        </a:spcAft>
        <a:buSzPct val="45000"/>
        <a:buFont typeface="StarSymbol"/>
        <a:buChar char="●"/>
        <a:tabLst/>
        <a:defRPr lang="fr-FR" sz="3200" b="0" i="0" u="none" strike="noStrike" kern="1200" spc="0" baseline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1pPr>
      <a:lvl2pPr marL="743040" marR="0" lvl="1" indent="-285840" algn="l" rtl="0" hangingPunct="1">
        <a:lnSpc>
          <a:spcPct val="100000"/>
        </a:lnSpc>
        <a:spcBef>
          <a:spcPts val="700"/>
        </a:spcBef>
        <a:spcAft>
          <a:spcPts val="0"/>
        </a:spcAft>
        <a:buSzPct val="75000"/>
        <a:buFont typeface="StarSymbol"/>
        <a:buChar char="–"/>
        <a:tabLst/>
        <a:defRPr lang="fr-FR" sz="2800" b="0" i="0" u="none" strike="noStrike" kern="1200" spc="0" baseline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2pPr>
      <a:lvl3pPr marL="1143000" marR="0" lvl="2" indent="-228600" algn="l" rtl="0" hangingPunct="1">
        <a:lnSpc>
          <a:spcPct val="100000"/>
        </a:lnSpc>
        <a:spcBef>
          <a:spcPts val="601"/>
        </a:spcBef>
        <a:spcAft>
          <a:spcPts val="0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3pPr>
      <a:lvl4pPr marL="1600200" marR="0" lvl="3" indent="-228600" algn="l" rtl="0" hangingPunct="1">
        <a:lnSpc>
          <a:spcPct val="10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4pPr>
      <a:lvl5pPr marL="2057400" marR="0" lvl="4" indent="-228600" algn="l" rtl="0" hangingPunct="1">
        <a:lnSpc>
          <a:spcPct val="10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FC954-46A1-4FC5-98B8-E545A0CA90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640" y="467640"/>
            <a:ext cx="9072000" cy="1261800"/>
          </a:xfrm>
        </p:spPr>
        <p:txBody>
          <a:bodyPr anchorCtr="1"/>
          <a:lstStyle/>
          <a:p>
            <a:pPr lvl="0" algn="ctr">
              <a:buNone/>
            </a:pPr>
            <a:r>
              <a:rPr lang="fr-FR" sz="4400" dirty="0">
                <a:solidFill>
                  <a:srgbClr val="FF3333"/>
                </a:solidFill>
              </a:rPr>
              <a:t>Soutenance de mémoire</a:t>
            </a:r>
            <a:br>
              <a:rPr lang="fr-FR" sz="4400" dirty="0">
                <a:solidFill>
                  <a:srgbClr val="FF3333"/>
                </a:solidFill>
              </a:rPr>
            </a:br>
            <a:r>
              <a:rPr lang="fr-FR" sz="4400" dirty="0">
                <a:solidFill>
                  <a:srgbClr val="FF3333"/>
                </a:solidFill>
              </a:rPr>
              <a:t>Master 2 MIAGE</a:t>
            </a:r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FB1C200A-2D43-48AB-8EE7-FF949FB15C3A}"/>
              </a:ext>
            </a:extLst>
          </p:cNvPr>
          <p:cNvSpPr txBox="1"/>
          <p:nvPr/>
        </p:nvSpPr>
        <p:spPr>
          <a:xfrm>
            <a:off x="397564" y="1907857"/>
            <a:ext cx="9178075" cy="354124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rPr>
              <a:t>Thibault Sartre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Microsoft YaHei" pitchFamily="2"/>
              <a:cs typeface="Lucida Sans" pitchFamily="2"/>
            </a:endParaRPr>
          </a:p>
          <a:p>
            <a:pPr lvl="0" algn="ctr" hangingPunct="0"/>
            <a:r>
              <a:rPr lang="fr-FR" sz="2600" kern="0" dirty="0"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rPr>
              <a:t>« Comment les </a:t>
            </a:r>
            <a:r>
              <a:rPr lang="fr-FR" sz="2600" kern="0" dirty="0" err="1"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rPr>
              <a:t>ﬂots</a:t>
            </a:r>
            <a:r>
              <a:rPr lang="fr-FR" sz="2600" kern="0" dirty="0"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rPr>
              <a:t> de contrôle peuvent nous permettre de faire du </a:t>
            </a:r>
            <a:r>
              <a:rPr lang="fr-FR" sz="2600" kern="0" dirty="0" err="1"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rPr>
              <a:t>refactoring</a:t>
            </a:r>
            <a:r>
              <a:rPr lang="fr-FR" sz="2600" kern="0" dirty="0"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rPr>
              <a:t> de code »</a:t>
            </a:r>
          </a:p>
          <a:p>
            <a:pPr lvl="0" algn="ctr" hangingPunct="0"/>
            <a:endParaRPr lang="fr-FR" sz="26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Microsoft YaHei" pitchFamily="2"/>
              <a:cs typeface="Lucida Sans" pitchFamily="2"/>
            </a:endParaRPr>
          </a:p>
          <a:p>
            <a:pPr lvl="0" algn="ctr" hangingPunct="0"/>
            <a:endParaRPr lang="fr-FR" sz="26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rPr>
              <a:t>Tuteur Académique : Prof. Emmanuel </a:t>
            </a:r>
            <a:r>
              <a:rPr lang="fr-FR" sz="2600" b="0" i="0" u="none" strike="noStrike" kern="1200" spc="0" baseline="0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rPr>
              <a:t>Hyon</a:t>
            </a:r>
            <a:endParaRPr lang="fr-FR" sz="26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5" name="Image 7">
            <a:extLst>
              <a:ext uri="{FF2B5EF4-FFF2-40B4-BE49-F238E27FC236}">
                <a16:creationId xmlns:a16="http://schemas.microsoft.com/office/drawing/2014/main" id="{6778F5CA-D438-4886-AD40-8E7D87F2A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556" y="5961420"/>
            <a:ext cx="4033511" cy="10245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365D05-85D0-4E92-8A27-127D1B335D28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1BA339-C20E-4370-9868-662BD1439664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FB698-16D5-484D-B9A9-B81A777443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296445"/>
            <a:ext cx="9072720" cy="856716"/>
          </a:xfrm>
        </p:spPr>
        <p:txBody>
          <a:bodyPr/>
          <a:lstStyle/>
          <a:p>
            <a:pPr algn="ctr">
              <a:buNone/>
            </a:pPr>
            <a:r>
              <a:rPr lang="fr-FR" sz="4400" dirty="0" err="1">
                <a:solidFill>
                  <a:srgbClr val="FF0000"/>
                </a:solidFill>
                <a:latin typeface="+mn-lt"/>
              </a:rPr>
              <a:t>AutoRefactor</a:t>
            </a:r>
            <a:endParaRPr lang="fr-FR" sz="4400" dirty="0">
              <a:solidFill>
                <a:srgbClr val="FF0000"/>
              </a:solidFill>
              <a:latin typeface="+mn-lt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651504DC-0C94-43D4-9661-F39C824AA9A7}"/>
              </a:ext>
            </a:extLst>
          </p:cNvPr>
          <p:cNvSpPr txBox="1">
            <a:spLocks/>
          </p:cNvSpPr>
          <p:nvPr/>
        </p:nvSpPr>
        <p:spPr>
          <a:xfrm>
            <a:off x="503999" y="1888982"/>
            <a:ext cx="9072000" cy="4313035"/>
          </a:xfrm>
          <a:prstGeom prst="rect">
            <a:avLst/>
          </a:prstGeom>
          <a:noFill/>
          <a:ln>
            <a:noFill/>
          </a:ln>
        </p:spPr>
        <p:txBody>
          <a:bodyPr wrap="square" lIns="100800" tIns="50400" rIns="100800" bIns="50400" anchor="t" anchorCtr="0">
            <a:noAutofit/>
          </a:bodyPr>
          <a:lstStyle>
            <a:lvl1pPr marL="432000" marR="0" lvl="0" indent="-324000" algn="l" rtl="0" hangingPunct="1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marR="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6000" marR="0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marR="0" lvl="3" indent="-216000" algn="l" rtl="0" hangingPunct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marR="0" lvl="4" indent="-216000" algn="l" rtl="0" hangingPunct="1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Projet développé par Jean-Noël </a:t>
            </a:r>
            <a:r>
              <a:rPr lang="fr-FR" sz="2500" dirty="0" err="1">
                <a:latin typeface="Constantia" pitchFamily="18"/>
              </a:rPr>
              <a:t>Rouvignac</a:t>
            </a:r>
            <a:r>
              <a:rPr lang="fr-FR" sz="2500" dirty="0">
                <a:latin typeface="Constantia" pitchFamily="18"/>
              </a:rPr>
              <a:t> [2]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Outil de </a:t>
            </a:r>
            <a:r>
              <a:rPr lang="fr-FR" sz="2500" dirty="0" err="1">
                <a:latin typeface="Constantia" pitchFamily="18"/>
              </a:rPr>
              <a:t>refactoring</a:t>
            </a:r>
            <a:r>
              <a:rPr lang="fr-FR" sz="2500" dirty="0">
                <a:latin typeface="Constantia" pitchFamily="18"/>
              </a:rPr>
              <a:t> automatique pour le code Java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Objectifs :</a:t>
            </a: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1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100" dirty="0">
                <a:latin typeface="Constantia" pitchFamily="18"/>
              </a:rPr>
              <a:t>Faciliter la maintenance du code</a:t>
            </a: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100" dirty="0">
                <a:latin typeface="Constantia" pitchFamily="18"/>
              </a:rPr>
              <a:t>Moderniser le code</a:t>
            </a: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100" dirty="0">
                <a:latin typeface="Constantia" pitchFamily="18"/>
              </a:rPr>
              <a:t>Augmenter les performances des programmes</a:t>
            </a: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</a:pPr>
            <a:endParaRPr lang="fr-FR" sz="29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AE6D7AA-AE85-40CF-8C63-B0129A6B0B4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50E0F1-5DAE-48E3-AC43-5B92E221A813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49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FB698-16D5-484D-B9A9-B81A777443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52" y="325628"/>
            <a:ext cx="9072720" cy="856716"/>
          </a:xfrm>
        </p:spPr>
        <p:txBody>
          <a:bodyPr/>
          <a:lstStyle/>
          <a:p>
            <a:pPr algn="ctr">
              <a:buNone/>
            </a:pPr>
            <a:r>
              <a:rPr lang="fr-FR" sz="4400" dirty="0" err="1">
                <a:solidFill>
                  <a:srgbClr val="FF0000"/>
                </a:solidFill>
                <a:latin typeface="+mn-lt"/>
              </a:rPr>
              <a:t>AutoRefactor</a:t>
            </a:r>
            <a:r>
              <a:rPr lang="fr-FR" sz="4400" dirty="0">
                <a:solidFill>
                  <a:srgbClr val="FF0000"/>
                </a:solidFill>
                <a:latin typeface="+mn-lt"/>
              </a:rPr>
              <a:t> fonctionnement</a:t>
            </a:r>
            <a:endParaRPr lang="fr-FR" sz="4400" dirty="0">
              <a:solidFill>
                <a:srgbClr val="FF0000"/>
              </a:solidFill>
              <a:latin typeface="+mn-lt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41EEC9E-208D-4F06-AADB-81E325B62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51" y="1597026"/>
            <a:ext cx="5286722" cy="487003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0E31463-00CC-4BBE-9214-6D168D69E761}"/>
              </a:ext>
            </a:extLst>
          </p:cNvPr>
          <p:cNvSpPr txBox="1"/>
          <p:nvPr/>
        </p:nvSpPr>
        <p:spPr>
          <a:xfrm>
            <a:off x="2674798" y="6467061"/>
            <a:ext cx="47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Schéma représentant l’exécution d’</a:t>
            </a:r>
            <a:r>
              <a:rPr lang="fr-FR" i="1" dirty="0" err="1"/>
              <a:t>AutoRefactor</a:t>
            </a:r>
            <a:endParaRPr lang="fr-FR" i="1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2ED6A7-DD81-4C2A-B0C8-7D5C2E278177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607D50-5C7D-4616-BB50-881F0E4615B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89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FB698-16D5-484D-B9A9-B81A777443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52" y="325628"/>
            <a:ext cx="9072720" cy="856716"/>
          </a:xfrm>
        </p:spPr>
        <p:txBody>
          <a:bodyPr/>
          <a:lstStyle/>
          <a:p>
            <a:pPr algn="ctr">
              <a:buNone/>
            </a:pPr>
            <a:r>
              <a:rPr lang="fr-FR" sz="4400">
                <a:solidFill>
                  <a:srgbClr val="FF0000"/>
                </a:solidFill>
                <a:latin typeface="+mn-lt"/>
              </a:rPr>
              <a:t>Les graphes de flots de contrôle</a:t>
            </a:r>
            <a:endParaRPr lang="fr-FR" sz="4400" dirty="0">
              <a:solidFill>
                <a:srgbClr val="FF0000"/>
              </a:solidFill>
              <a:latin typeface="+mn-lt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7990AC9B-6D53-4CDD-A924-E2CE2E23F5E9}"/>
              </a:ext>
            </a:extLst>
          </p:cNvPr>
          <p:cNvSpPr txBox="1">
            <a:spLocks/>
          </p:cNvSpPr>
          <p:nvPr/>
        </p:nvSpPr>
        <p:spPr>
          <a:xfrm>
            <a:off x="503999" y="1888983"/>
            <a:ext cx="9072000" cy="1304792"/>
          </a:xfrm>
          <a:prstGeom prst="rect">
            <a:avLst/>
          </a:prstGeom>
          <a:noFill/>
          <a:ln>
            <a:noFill/>
          </a:ln>
        </p:spPr>
        <p:txBody>
          <a:bodyPr wrap="square" lIns="100800" tIns="50400" rIns="100800" bIns="50400" anchor="t" anchorCtr="0">
            <a:noAutofit/>
          </a:bodyPr>
          <a:lstStyle>
            <a:lvl1pPr marL="432000" marR="0" lvl="0" indent="-324000" algn="l" rtl="0" hangingPunct="1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marR="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6000" marR="0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marR="0" lvl="3" indent="-216000" algn="l" rtl="0" hangingPunct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marR="0" lvl="4" indent="-216000" algn="l" rtl="0" hangingPunct="1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Représentation de tous les chemins possibles d’un programme durant son exécution.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</a:pPr>
            <a:endParaRPr lang="fr-FR" sz="29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EFD3D2-1A28-4563-886E-02C462226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89" y="2901012"/>
            <a:ext cx="7470620" cy="326839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B5BDF1-BB84-4973-A9A5-A6008971CD6E}"/>
              </a:ext>
            </a:extLst>
          </p:cNvPr>
          <p:cNvSpPr txBox="1"/>
          <p:nvPr/>
        </p:nvSpPr>
        <p:spPr>
          <a:xfrm>
            <a:off x="3273285" y="6169408"/>
            <a:ext cx="461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Exemple de graphe de flots de contrôle [1]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B87CE7C-A82D-411A-B7D2-C1DDA09F8EEF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2FD381-36CA-486B-9235-1C611667F0D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49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FB698-16D5-484D-B9A9-B81A777443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52" y="325628"/>
            <a:ext cx="9072720" cy="856716"/>
          </a:xfrm>
        </p:spPr>
        <p:txBody>
          <a:bodyPr/>
          <a:lstStyle/>
          <a:p>
            <a:pPr algn="ctr">
              <a:buNone/>
            </a:pPr>
            <a:r>
              <a:rPr lang="fr-FR" sz="4400" dirty="0">
                <a:solidFill>
                  <a:srgbClr val="FF0000"/>
                </a:solidFill>
                <a:latin typeface="+mn-lt"/>
              </a:rPr>
              <a:t>Sont-ils utilisables dans le </a:t>
            </a:r>
            <a:r>
              <a:rPr lang="fr-FR" sz="4400" dirty="0" err="1">
                <a:solidFill>
                  <a:srgbClr val="FF0000"/>
                </a:solidFill>
                <a:latin typeface="+mn-lt"/>
              </a:rPr>
              <a:t>refactoring</a:t>
            </a:r>
            <a:r>
              <a:rPr lang="fr-FR" sz="4400" dirty="0">
                <a:solidFill>
                  <a:srgbClr val="FF0000"/>
                </a:solidFill>
                <a:latin typeface="+mn-lt"/>
              </a:rPr>
              <a:t> ?</a:t>
            </a:r>
            <a:endParaRPr lang="fr-FR" sz="4400" dirty="0">
              <a:solidFill>
                <a:srgbClr val="FF0000"/>
              </a:solidFill>
              <a:latin typeface="+mn-lt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7990AC9B-6D53-4CDD-A924-E2CE2E23F5E9}"/>
              </a:ext>
            </a:extLst>
          </p:cNvPr>
          <p:cNvSpPr txBox="1">
            <a:spLocks/>
          </p:cNvSpPr>
          <p:nvPr/>
        </p:nvSpPr>
        <p:spPr>
          <a:xfrm>
            <a:off x="503999" y="1888982"/>
            <a:ext cx="9072000" cy="3994983"/>
          </a:xfrm>
          <a:prstGeom prst="rect">
            <a:avLst/>
          </a:prstGeom>
          <a:noFill/>
          <a:ln>
            <a:noFill/>
          </a:ln>
        </p:spPr>
        <p:txBody>
          <a:bodyPr wrap="square" lIns="100800" tIns="50400" rIns="100800" bIns="50400" anchor="t" anchorCtr="0">
            <a:noAutofit/>
          </a:bodyPr>
          <a:lstStyle>
            <a:lvl1pPr marL="432000" marR="0" lvl="0" indent="-324000" algn="l" rtl="0" hangingPunct="1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marR="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6000" marR="0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marR="0" lvl="3" indent="-216000" algn="l" rtl="0" hangingPunct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marR="0" lvl="4" indent="-216000" algn="l" rtl="0" hangingPunct="1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Actuellement, aucun logiciel ne les utilise.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Utilisation du test structurel ?</a:t>
            </a: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100" dirty="0">
                <a:latin typeface="Constantia" pitchFamily="18"/>
              </a:rPr>
              <a:t>Couverture de toutes les décisions possibles</a:t>
            </a: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1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Ø"/>
            </a:pPr>
            <a:r>
              <a:rPr lang="fr-FR" sz="2500" dirty="0">
                <a:latin typeface="Constantia" pitchFamily="18"/>
              </a:rPr>
              <a:t>Détection de code mort</a:t>
            </a: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Ø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Ø"/>
            </a:pPr>
            <a:r>
              <a:rPr lang="fr-FR" sz="2500" dirty="0">
                <a:latin typeface="Constantia" pitchFamily="18"/>
              </a:rPr>
              <a:t>Suppression de code mort = </a:t>
            </a:r>
            <a:r>
              <a:rPr lang="fr-FR" sz="2500" dirty="0" err="1">
                <a:latin typeface="Constantia" pitchFamily="18"/>
              </a:rPr>
              <a:t>Refactoring</a:t>
            </a: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</a:pPr>
            <a:endParaRPr lang="fr-FR" sz="29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662626-1270-41FB-A1BA-E482765377AF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76C1AC-730B-4FF5-BD61-0BA88F4510A3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46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FB698-16D5-484D-B9A9-B81A777443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52" y="325628"/>
            <a:ext cx="9072720" cy="856716"/>
          </a:xfrm>
        </p:spPr>
        <p:txBody>
          <a:bodyPr/>
          <a:lstStyle/>
          <a:p>
            <a:pPr algn="ctr">
              <a:buNone/>
            </a:pPr>
            <a:r>
              <a:rPr lang="fr-FR" sz="4400" dirty="0">
                <a:solidFill>
                  <a:srgbClr val="FF0000"/>
                </a:solidFill>
                <a:latin typeface="+mn-lt"/>
              </a:rPr>
              <a:t>Exemple de </a:t>
            </a:r>
            <a:r>
              <a:rPr lang="fr-FR" sz="4400" dirty="0" err="1">
                <a:solidFill>
                  <a:srgbClr val="FF0000"/>
                </a:solidFill>
                <a:latin typeface="+mn-lt"/>
              </a:rPr>
              <a:t>refactoring</a:t>
            </a:r>
            <a:endParaRPr lang="fr-FR" sz="4400" dirty="0">
              <a:solidFill>
                <a:srgbClr val="FF0000"/>
              </a:solidFill>
              <a:latin typeface="+mn-lt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9DF1FB-A6ED-4DF2-8C62-BBE2D9245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59" y="2375992"/>
            <a:ext cx="3830048" cy="345507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111969C-F955-48AD-8B4B-F506E3395999}"/>
              </a:ext>
            </a:extLst>
          </p:cNvPr>
          <p:cNvSpPr txBox="1"/>
          <p:nvPr/>
        </p:nvSpPr>
        <p:spPr>
          <a:xfrm>
            <a:off x="442393" y="5831069"/>
            <a:ext cx="347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Exemple de programme à analyser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56779A-BF1F-4AF8-9020-8EAE7F04B4B7}"/>
              </a:ext>
            </a:extLst>
          </p:cNvPr>
          <p:cNvSpPr txBox="1"/>
          <p:nvPr/>
        </p:nvSpPr>
        <p:spPr>
          <a:xfrm>
            <a:off x="5508164" y="5831069"/>
            <a:ext cx="357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Graphe représentant le programme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AD154D-7FED-4D97-A05B-10E3098D4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2338804"/>
            <a:ext cx="4471405" cy="3492265"/>
          </a:xfrm>
          <a:prstGeom prst="rect">
            <a:avLst/>
          </a:prstGeom>
        </p:spPr>
      </p:pic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58560FE8-3929-4A23-8D3E-4E4D765368FC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C43CEE5-B584-42BF-9778-5341D26C10BF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8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FB698-16D5-484D-B9A9-B81A777443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52" y="325628"/>
            <a:ext cx="9072720" cy="856716"/>
          </a:xfrm>
        </p:spPr>
        <p:txBody>
          <a:bodyPr/>
          <a:lstStyle/>
          <a:p>
            <a:pPr algn="ctr">
              <a:buNone/>
            </a:pPr>
            <a:r>
              <a:rPr lang="fr-FR" sz="4400" dirty="0">
                <a:solidFill>
                  <a:srgbClr val="FF0000"/>
                </a:solidFill>
                <a:latin typeface="+mn-lt"/>
              </a:rPr>
              <a:t>Exemple de </a:t>
            </a:r>
            <a:r>
              <a:rPr lang="fr-FR" sz="4400" dirty="0" err="1">
                <a:solidFill>
                  <a:srgbClr val="FF0000"/>
                </a:solidFill>
                <a:latin typeface="+mn-lt"/>
              </a:rPr>
              <a:t>refactoring</a:t>
            </a:r>
            <a:endParaRPr lang="fr-FR" sz="4400" dirty="0">
              <a:solidFill>
                <a:srgbClr val="FF0000"/>
              </a:solidFill>
              <a:latin typeface="+mn-lt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11969C-F955-48AD-8B4B-F506E3395999}"/>
              </a:ext>
            </a:extLst>
          </p:cNvPr>
          <p:cNvSpPr txBox="1"/>
          <p:nvPr/>
        </p:nvSpPr>
        <p:spPr>
          <a:xfrm>
            <a:off x="652395" y="5835269"/>
            <a:ext cx="347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Graphe après analyse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56779A-BF1F-4AF8-9020-8EAE7F04B4B7}"/>
              </a:ext>
            </a:extLst>
          </p:cNvPr>
          <p:cNvSpPr txBox="1"/>
          <p:nvPr/>
        </p:nvSpPr>
        <p:spPr>
          <a:xfrm>
            <a:off x="6003234" y="5831068"/>
            <a:ext cx="357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Code après le </a:t>
            </a:r>
            <a:r>
              <a:rPr lang="fr-FR" dirty="0" err="1"/>
              <a:t>refactoring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45CFCC5-B166-4DF6-9138-C38F5EC37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895" y="2443495"/>
            <a:ext cx="3600777" cy="33875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90F315E-C7DE-4EDA-84A6-47861F4B5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2" y="2404009"/>
            <a:ext cx="4387917" cy="3427059"/>
          </a:xfrm>
          <a:prstGeom prst="rect">
            <a:avLst/>
          </a:prstGeom>
        </p:spPr>
      </p:pic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05EFA4A-CE6C-4527-ABD5-A50B1697AB0C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BB077292-89D4-43FE-AB17-6AE5875DD79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329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24286069-B3F6-45EF-8E03-305F87FD31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265" y="1883236"/>
            <a:ext cx="9576360" cy="4682088"/>
          </a:xfrm>
        </p:spPr>
        <p:txBody>
          <a:bodyPr/>
          <a:lstStyle/>
          <a:p>
            <a:pPr marL="302400" lvl="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La rédaction de ce mémoire m’a permis d’améliorer mes connaissances concernant le </a:t>
            </a:r>
            <a:r>
              <a:rPr lang="fr-FR" sz="2500" dirty="0" err="1">
                <a:latin typeface="Constantia" pitchFamily="18"/>
              </a:rPr>
              <a:t>refactoring</a:t>
            </a:r>
            <a:r>
              <a:rPr lang="fr-FR" sz="2500" dirty="0">
                <a:latin typeface="Constantia" pitchFamily="18"/>
              </a:rPr>
              <a:t>.</a:t>
            </a:r>
          </a:p>
          <a:p>
            <a:pPr marL="302400" lvl="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lvl="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J’ai appris énormément sur des sujets très intéressants comme le test structurel et l’utilisation des graphes de flots de contrôle.</a:t>
            </a:r>
          </a:p>
          <a:p>
            <a:pPr marL="302400" lvl="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lvl="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Et j’ai été surpris de découvrir qu’une personne était en train de développer un outil pour faire du </a:t>
            </a:r>
            <a:r>
              <a:rPr lang="fr-FR" sz="2500" dirty="0" err="1">
                <a:latin typeface="Constantia" pitchFamily="18"/>
              </a:rPr>
              <a:t>refactoring</a:t>
            </a:r>
            <a:r>
              <a:rPr lang="fr-FR" sz="2500" dirty="0">
                <a:latin typeface="Constantia" pitchFamily="18"/>
              </a:rPr>
              <a:t> avec les graphes de flot de contrôle.</a:t>
            </a:r>
          </a:p>
          <a:p>
            <a:pPr marL="302400" lvl="0" indent="-302400">
              <a:spcBef>
                <a:spcPts val="601"/>
              </a:spcBef>
              <a:buNone/>
            </a:pPr>
            <a:endParaRPr lang="fr-FR" sz="2500" dirty="0">
              <a:latin typeface="Constantia" pitchFamily="18"/>
            </a:endParaRPr>
          </a:p>
          <a:p>
            <a:pPr marL="302400" lvl="0" indent="-302400">
              <a:spcBef>
                <a:spcPts val="700"/>
              </a:spcBef>
              <a:buNone/>
            </a:pPr>
            <a:endParaRPr lang="fr-FR" sz="2900" dirty="0">
              <a:latin typeface="Constantia" pitchFamily="18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478C254E-2732-48B0-9E69-19C14C60AF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359" y="288798"/>
            <a:ext cx="9072000" cy="900511"/>
          </a:xfrm>
        </p:spPr>
        <p:txBody>
          <a:bodyPr anchorCtr="1"/>
          <a:lstStyle/>
          <a:p>
            <a:pPr lvl="0" algn="ctr">
              <a:buNone/>
            </a:pPr>
            <a:r>
              <a:rPr lang="fr-FR" sz="4400" dirty="0">
                <a:solidFill>
                  <a:srgbClr val="FF3333"/>
                </a:solidFill>
              </a:rPr>
              <a:t>Bilan mémoire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9161EC-0150-46FA-B19E-A3D0A282A573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A21ABA-9150-4E37-A933-25FEE33BFA47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16</a:t>
            </a:fld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24286069-B3F6-45EF-8E03-305F87FD31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265" y="1883236"/>
            <a:ext cx="9576360" cy="4682088"/>
          </a:xfrm>
        </p:spPr>
        <p:txBody>
          <a:bodyPr/>
          <a:lstStyle/>
          <a:p>
            <a:pPr marL="302400" lvl="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Le code peut rapidement devenir illisible et difficilement maintenable.</a:t>
            </a:r>
          </a:p>
          <a:p>
            <a:pPr marL="0" lvl="0" indent="0">
              <a:spcBef>
                <a:spcPts val="601"/>
              </a:spcBef>
              <a:buClr>
                <a:srgbClr val="0BD0D9"/>
              </a:buClr>
              <a:buSzPct val="95000"/>
              <a:buNone/>
            </a:pPr>
            <a:endParaRPr lang="fr-FR" sz="2500" dirty="0">
              <a:latin typeface="Constantia" pitchFamily="18"/>
            </a:endParaRPr>
          </a:p>
          <a:p>
            <a:pPr marL="302400" lvl="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Mais il existe de nombreuses techniques pour faire du </a:t>
            </a:r>
            <a:r>
              <a:rPr lang="fr-FR" sz="2500" dirty="0" err="1">
                <a:latin typeface="Constantia" pitchFamily="18"/>
              </a:rPr>
              <a:t>refactoring</a:t>
            </a:r>
            <a:r>
              <a:rPr lang="fr-FR" sz="2500" dirty="0">
                <a:latin typeface="Constantia" pitchFamily="18"/>
              </a:rPr>
              <a:t>.</a:t>
            </a:r>
          </a:p>
          <a:p>
            <a:pPr marL="0" lvl="0" indent="0">
              <a:spcBef>
                <a:spcPts val="601"/>
              </a:spcBef>
              <a:buClr>
                <a:srgbClr val="0BD0D9"/>
              </a:buClr>
              <a:buSzPct val="95000"/>
              <a:buNone/>
            </a:pPr>
            <a:endParaRPr lang="fr-FR" sz="2500" dirty="0">
              <a:latin typeface="Constantia" pitchFamily="18"/>
            </a:endParaRPr>
          </a:p>
          <a:p>
            <a:pPr marL="302400" lvl="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Il pourrait être intéressant dans le futur de s’intéresser aux graphes de flots de contrôle pour détecter du code mort.</a:t>
            </a:r>
          </a:p>
          <a:p>
            <a:pPr marL="302400" lvl="0" indent="-302400">
              <a:spcBef>
                <a:spcPts val="601"/>
              </a:spcBef>
              <a:buNone/>
            </a:pPr>
            <a:endParaRPr lang="fr-FR" sz="2400" dirty="0">
              <a:latin typeface="Constantia" pitchFamily="18"/>
            </a:endParaRPr>
          </a:p>
          <a:p>
            <a:pPr marL="302400" lvl="0" indent="-302400">
              <a:spcBef>
                <a:spcPts val="700"/>
              </a:spcBef>
              <a:buNone/>
            </a:pPr>
            <a:endParaRPr lang="fr-FR" sz="2900" dirty="0">
              <a:latin typeface="Constantia" pitchFamily="18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478C254E-2732-48B0-9E69-19C14C60AF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359" y="288798"/>
            <a:ext cx="9072000" cy="900511"/>
          </a:xfrm>
        </p:spPr>
        <p:txBody>
          <a:bodyPr anchorCtr="1"/>
          <a:lstStyle/>
          <a:p>
            <a:pPr lvl="0" algn="ctr">
              <a:buNone/>
            </a:pPr>
            <a:r>
              <a:rPr lang="fr-FR" sz="4400" dirty="0">
                <a:solidFill>
                  <a:srgbClr val="FF3333"/>
                </a:solidFill>
              </a:rPr>
              <a:t>Conclusion</a:t>
            </a:r>
          </a:p>
        </p:txBody>
      </p:sp>
      <p:pic>
        <p:nvPicPr>
          <p:cNvPr id="7" name="Image 12">
            <a:extLst>
              <a:ext uri="{FF2B5EF4-FFF2-40B4-BE49-F238E27FC236}">
                <a16:creationId xmlns:a16="http://schemas.microsoft.com/office/drawing/2014/main" id="{6307B6C0-B7B9-4E29-A7CE-5648F54E9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359" y="5856730"/>
            <a:ext cx="3024360" cy="8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14F31B-BA11-42DD-8C09-D0AF9763D693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7C121F-7F54-4306-898F-C8CD312D017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670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24286069-B3F6-45EF-8E03-305F87FD31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7809" y="1943999"/>
            <a:ext cx="9722910" cy="4867618"/>
          </a:xfrm>
        </p:spPr>
        <p:txBody>
          <a:bodyPr/>
          <a:lstStyle/>
          <a:p>
            <a:pPr marL="302400" lvl="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400" dirty="0">
                <a:latin typeface="Constantia" pitchFamily="18"/>
              </a:rPr>
              <a:t>[1] : Patrick Felix  « http ://dept-info.labri.fr/ </a:t>
            </a:r>
            <a:r>
              <a:rPr lang="fr-FR" sz="2400" dirty="0" err="1">
                <a:latin typeface="Constantia" pitchFamily="18"/>
              </a:rPr>
              <a:t>felix</a:t>
            </a:r>
            <a:r>
              <a:rPr lang="fr-FR" sz="2400" dirty="0">
                <a:latin typeface="Constantia" pitchFamily="18"/>
              </a:rPr>
              <a:t>/ »</a:t>
            </a:r>
          </a:p>
          <a:p>
            <a:pPr marL="0" lvl="0" indent="0">
              <a:spcBef>
                <a:spcPts val="601"/>
              </a:spcBef>
              <a:buClr>
                <a:srgbClr val="0BD0D9"/>
              </a:buClr>
              <a:buSzPct val="95000"/>
              <a:buNone/>
            </a:pPr>
            <a:endParaRPr lang="fr-FR" sz="2400" dirty="0">
              <a:latin typeface="Constantia" pitchFamily="18"/>
            </a:endParaRPr>
          </a:p>
          <a:p>
            <a:pPr marL="302400" lvl="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400" dirty="0">
                <a:latin typeface="Constantia" pitchFamily="18"/>
              </a:rPr>
              <a:t>[2]: Jean-Noël </a:t>
            </a:r>
            <a:r>
              <a:rPr lang="fr-FR" sz="2400" dirty="0" err="1">
                <a:latin typeface="Constantia" pitchFamily="18"/>
              </a:rPr>
              <a:t>Rouvignac</a:t>
            </a:r>
            <a:r>
              <a:rPr lang="fr-FR" sz="2400" dirty="0">
                <a:latin typeface="Constantia" pitchFamily="18"/>
              </a:rPr>
              <a:t> 			« https://github.com/JnRouvignac/AutoRefactor »</a:t>
            </a:r>
          </a:p>
          <a:p>
            <a:pPr marL="302400" lvl="0" indent="-302400">
              <a:spcBef>
                <a:spcPts val="601"/>
              </a:spcBef>
              <a:buNone/>
            </a:pPr>
            <a:endParaRPr lang="fr-FR" sz="2400" dirty="0">
              <a:latin typeface="Constantia" pitchFamily="18"/>
            </a:endParaRPr>
          </a:p>
          <a:p>
            <a:pPr marL="302400" lvl="0" indent="-302400">
              <a:spcBef>
                <a:spcPts val="700"/>
              </a:spcBef>
              <a:buNone/>
            </a:pPr>
            <a:endParaRPr lang="fr-FR" sz="2900" dirty="0">
              <a:latin typeface="Constantia" pitchFamily="18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478C254E-2732-48B0-9E69-19C14C60AF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359" y="288798"/>
            <a:ext cx="9072000" cy="900511"/>
          </a:xfrm>
        </p:spPr>
        <p:txBody>
          <a:bodyPr anchorCtr="1"/>
          <a:lstStyle/>
          <a:p>
            <a:pPr lvl="0" algn="ctr">
              <a:buNone/>
            </a:pPr>
            <a:r>
              <a:rPr lang="fr-FR" sz="4400" dirty="0">
                <a:solidFill>
                  <a:srgbClr val="FF3333"/>
                </a:solidFill>
              </a:rPr>
              <a:t>Webographie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0A9223-4A86-4BDC-9322-B87509C12AB2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E5487C-FE81-4F7D-9373-BDB1696ABF79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86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31EF327A-984F-44F2-BA0C-202E8A756F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12" y="1357862"/>
            <a:ext cx="9072000" cy="5900493"/>
          </a:xfrm>
        </p:spPr>
        <p:txBody>
          <a:bodyPr/>
          <a:lstStyle/>
          <a:p>
            <a:pPr marL="302400" lvl="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900" dirty="0">
                <a:latin typeface="Constantia" pitchFamily="18"/>
              </a:rPr>
              <a:t>Stage</a:t>
            </a: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fr-FR" sz="2500" dirty="0">
                <a:latin typeface="Constantia" pitchFamily="18"/>
              </a:rPr>
              <a:t>Présentation de la structure d’accueil</a:t>
            </a: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fr-FR" sz="2500" dirty="0">
                <a:latin typeface="Constantia" pitchFamily="18"/>
              </a:rPr>
              <a:t>Contexte et problématiques de la mission</a:t>
            </a: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fr-FR" sz="2500" dirty="0">
                <a:latin typeface="Constantia" pitchFamily="18"/>
              </a:rPr>
              <a:t>Résolution de la mission</a:t>
            </a:r>
          </a:p>
          <a:p>
            <a:pPr marL="432000" lvl="1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endParaRPr lang="fr-FR" sz="2900" dirty="0">
              <a:latin typeface="Constantia" pitchFamily="18"/>
            </a:endParaRPr>
          </a:p>
          <a:p>
            <a:pPr marL="302400" lvl="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900" dirty="0">
                <a:latin typeface="Constantia" pitchFamily="18"/>
              </a:rPr>
              <a:t>Mémoire</a:t>
            </a: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fr-FR" sz="2500" dirty="0">
                <a:latin typeface="Constantia" pitchFamily="18"/>
              </a:rPr>
              <a:t>Contexte et problématiques</a:t>
            </a: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fr-FR" sz="2500" dirty="0">
                <a:latin typeface="Constantia" pitchFamily="18"/>
              </a:rPr>
              <a:t>Qu’est ce que le </a:t>
            </a:r>
            <a:r>
              <a:rPr lang="fr-FR" sz="2500" dirty="0" err="1">
                <a:latin typeface="Constantia" pitchFamily="18"/>
              </a:rPr>
              <a:t>refactoring</a:t>
            </a:r>
            <a:r>
              <a:rPr lang="fr-FR" sz="2500" dirty="0">
                <a:latin typeface="Constantia" pitchFamily="18"/>
              </a:rPr>
              <a:t> ?</a:t>
            </a: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fr-FR" sz="2500" dirty="0">
                <a:latin typeface="Constantia" pitchFamily="18"/>
              </a:rPr>
              <a:t>Outil de </a:t>
            </a:r>
            <a:r>
              <a:rPr lang="fr-FR" sz="2500" dirty="0" err="1">
                <a:latin typeface="Constantia" pitchFamily="18"/>
              </a:rPr>
              <a:t>refactoring</a:t>
            </a:r>
            <a:r>
              <a:rPr lang="fr-FR" sz="2500" dirty="0">
                <a:latin typeface="Constantia" pitchFamily="18"/>
              </a:rPr>
              <a:t> existant (</a:t>
            </a:r>
            <a:r>
              <a:rPr lang="fr-FR" sz="2500" dirty="0" err="1">
                <a:latin typeface="Constantia" pitchFamily="18"/>
              </a:rPr>
              <a:t>AutoRefactor</a:t>
            </a:r>
            <a:r>
              <a:rPr lang="fr-FR" sz="2500" dirty="0">
                <a:latin typeface="Constantia" pitchFamily="18"/>
              </a:rPr>
              <a:t>)</a:t>
            </a: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fr-FR" sz="2500" dirty="0">
                <a:latin typeface="Constantia" pitchFamily="18"/>
              </a:rPr>
              <a:t>L’application possible des graphes de flots de contrôle dans le </a:t>
            </a:r>
            <a:r>
              <a:rPr lang="fr-FR" sz="2500" dirty="0" err="1">
                <a:latin typeface="Constantia" pitchFamily="18"/>
              </a:rPr>
              <a:t>refactoring</a:t>
            </a: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</a:pPr>
            <a:endParaRPr lang="fr-FR" sz="29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678AB319-461F-4EDE-8083-B2512FD48F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811863"/>
          </a:xfrm>
        </p:spPr>
        <p:txBody>
          <a:bodyPr anchorCtr="1"/>
          <a:lstStyle/>
          <a:p>
            <a:pPr lvl="0" algn="ctr">
              <a:buNone/>
            </a:pPr>
            <a:r>
              <a:rPr lang="fr-FR" sz="4400" dirty="0">
                <a:solidFill>
                  <a:srgbClr val="FF3333"/>
                </a:solidFill>
              </a:rPr>
              <a:t>Sommaire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CF231E-7A1E-4BE6-9070-2689E0B48777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9DB516-9E36-48E8-9C6A-D1CC3B3AE3B3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45DB8-0E11-4161-B46B-58C342653D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52" y="3042281"/>
            <a:ext cx="9072720" cy="1260000"/>
          </a:xfrm>
        </p:spPr>
        <p:txBody>
          <a:bodyPr/>
          <a:lstStyle/>
          <a:p>
            <a:pPr algn="ctr">
              <a:buNone/>
            </a:pPr>
            <a:r>
              <a:rPr lang="fr-FR" dirty="0">
                <a:solidFill>
                  <a:srgbClr val="FF0000"/>
                </a:solidFill>
              </a:rPr>
              <a:t>Partie 1 : Stage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F586B7-FA4F-41C9-AF2B-E98A721BFC94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B18974-9409-46D2-8AB5-622C90498C4F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71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92A43-E79F-4FE2-B03B-79B7FEE772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010645"/>
          </a:xfrm>
        </p:spPr>
        <p:txBody>
          <a:bodyPr/>
          <a:lstStyle/>
          <a:p>
            <a:pPr algn="ctr">
              <a:buNone/>
            </a:pPr>
            <a:r>
              <a:rPr lang="fr-FR" sz="4400" dirty="0">
                <a:solidFill>
                  <a:srgbClr val="FF0000"/>
                </a:solidFill>
                <a:latin typeface="+mn-lt"/>
              </a:rPr>
              <a:t>La structure d’accueil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5677960F-D66D-4D35-BF9B-7E88A0A22D54}"/>
              </a:ext>
            </a:extLst>
          </p:cNvPr>
          <p:cNvSpPr txBox="1">
            <a:spLocks/>
          </p:cNvSpPr>
          <p:nvPr/>
        </p:nvSpPr>
        <p:spPr>
          <a:xfrm>
            <a:off x="503999" y="2061261"/>
            <a:ext cx="6331361" cy="4397906"/>
          </a:xfrm>
          <a:prstGeom prst="rect">
            <a:avLst/>
          </a:prstGeom>
          <a:noFill/>
          <a:ln>
            <a:noFill/>
          </a:ln>
        </p:spPr>
        <p:txBody>
          <a:bodyPr wrap="square" lIns="100800" tIns="50400" rIns="100800" bIns="50400" anchor="t" anchorCtr="0">
            <a:noAutofit/>
          </a:bodyPr>
          <a:lstStyle>
            <a:lvl1pPr marL="432000" marR="0" lvl="0" indent="-324000" algn="l" rtl="0" hangingPunct="1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marR="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6000" marR="0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marR="0" lvl="3" indent="-216000" algn="l" rtl="0" hangingPunct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marR="0" lvl="4" indent="-216000" algn="l" rtl="0" hangingPunct="1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Structure d’accueil : le syndicat de l’encadrement CFE-CGC Orange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Objectif : Travaille pour l’intérêt collectif de tous les personnels.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Equipe d’accueil : Odyssée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L’équipe Odyssée travaille sur la mise en place et la maintenance du SI du syndicat.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900" dirty="0">
              <a:latin typeface="Constantia" pitchFamily="18"/>
            </a:endParaRPr>
          </a:p>
          <a:p>
            <a:pPr marL="0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endParaRPr lang="fr-FR" sz="29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</a:pPr>
            <a:endParaRPr lang="fr-FR" sz="29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7C1BD51-3E35-4F42-990C-5E509B139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60" y="2157204"/>
            <a:ext cx="3245265" cy="3245265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AB63D1-5DC1-4CA9-82DA-C3F1DF183F46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043771-A5D2-4067-B090-DC85699284B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60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92A43-E79F-4FE2-B03B-79B7FEE772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010645"/>
          </a:xfrm>
        </p:spPr>
        <p:txBody>
          <a:bodyPr/>
          <a:lstStyle/>
          <a:p>
            <a:pPr algn="ctr">
              <a:buNone/>
            </a:pPr>
            <a:r>
              <a:rPr lang="fr-FR" sz="4400" dirty="0">
                <a:solidFill>
                  <a:srgbClr val="FF0000"/>
                </a:solidFill>
              </a:rPr>
              <a:t>Contexte et problématiques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5677960F-D66D-4D35-BF9B-7E88A0A22D54}"/>
              </a:ext>
            </a:extLst>
          </p:cNvPr>
          <p:cNvSpPr txBox="1">
            <a:spLocks/>
          </p:cNvSpPr>
          <p:nvPr/>
        </p:nvSpPr>
        <p:spPr>
          <a:xfrm>
            <a:off x="503999" y="1888982"/>
            <a:ext cx="9072000" cy="5498415"/>
          </a:xfrm>
          <a:prstGeom prst="rect">
            <a:avLst/>
          </a:prstGeom>
          <a:noFill/>
          <a:ln>
            <a:noFill/>
          </a:ln>
        </p:spPr>
        <p:txBody>
          <a:bodyPr wrap="square" lIns="100800" tIns="50400" rIns="100800" bIns="50400" anchor="t" anchorCtr="0">
            <a:noAutofit/>
          </a:bodyPr>
          <a:lstStyle>
            <a:lvl1pPr marL="432000" marR="0" lvl="0" indent="-324000" algn="l" rtl="0" hangingPunct="1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marR="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6000" marR="0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marR="0" lvl="3" indent="-216000" algn="l" rtl="0" hangingPunct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marR="0" lvl="4" indent="-216000" algn="l" rtl="0" hangingPunct="1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Base de données très riche en données.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Mais très peu utilisée pour mener des actions ciblées.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Peu de données sont analysées.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9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Mission : Mettre en place un outil permettant de faciliter la mise en relation de n’importe quelles données pour ensuite les faire analyser  et mener des actions syndicales adaptées.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0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</a:pPr>
            <a:endParaRPr lang="fr-FR" sz="29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7900E7-5726-4064-B89D-25631A7839C5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0E812-EFBB-43C1-A1DF-E7F794018FB1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17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78357-AB8B-4880-9C2C-22EAB02A04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984141"/>
          </a:xfrm>
        </p:spPr>
        <p:txBody>
          <a:bodyPr/>
          <a:lstStyle/>
          <a:p>
            <a:pPr algn="ctr">
              <a:buNone/>
            </a:pPr>
            <a:r>
              <a:rPr lang="fr-FR" sz="4400" dirty="0">
                <a:solidFill>
                  <a:srgbClr val="FF0000"/>
                </a:solidFill>
                <a:latin typeface="+mn-lt"/>
              </a:rPr>
              <a:t>Résolution de la mission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8846ED89-D786-4250-BC87-0318A645EAB9}"/>
              </a:ext>
            </a:extLst>
          </p:cNvPr>
          <p:cNvSpPr txBox="1">
            <a:spLocks/>
          </p:cNvSpPr>
          <p:nvPr/>
        </p:nvSpPr>
        <p:spPr>
          <a:xfrm>
            <a:off x="503999" y="1875731"/>
            <a:ext cx="6626375" cy="4398610"/>
          </a:xfrm>
          <a:prstGeom prst="rect">
            <a:avLst/>
          </a:prstGeom>
          <a:noFill/>
          <a:ln>
            <a:noFill/>
          </a:ln>
        </p:spPr>
        <p:txBody>
          <a:bodyPr wrap="square" lIns="100800" tIns="50400" rIns="100800" bIns="50400" anchor="t" anchorCtr="0">
            <a:noAutofit/>
          </a:bodyPr>
          <a:lstStyle>
            <a:lvl1pPr marL="432000" marR="0" lvl="0" indent="-324000" algn="l" rtl="0" hangingPunct="1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marR="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6000" marR="0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marR="0" lvl="3" indent="-216000" algn="l" rtl="0" hangingPunct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marR="0" lvl="4" indent="-216000" algn="l" rtl="0" hangingPunct="1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r>
              <a:rPr lang="fr-FR" sz="2500" dirty="0">
                <a:solidFill>
                  <a:schemeClr val="tx1"/>
                </a:solidFill>
                <a:latin typeface="Constantia" pitchFamily="18"/>
              </a:rPr>
              <a:t>Méthode de travail : </a:t>
            </a:r>
          </a:p>
          <a:p>
            <a:pPr marL="0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100" dirty="0">
                <a:latin typeface="Constantia" pitchFamily="18"/>
              </a:rPr>
              <a:t>Utilisation de la méthode Agile :</a:t>
            </a:r>
          </a:p>
          <a:p>
            <a:pPr marL="1206900" lvl="2" indent="-342900">
              <a:spcBef>
                <a:spcPts val="7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1700" dirty="0">
                <a:latin typeface="Constantia" pitchFamily="18"/>
              </a:rPr>
              <a:t>Sprint d’une semaine</a:t>
            </a:r>
          </a:p>
          <a:p>
            <a:pPr marL="1206900" lvl="2" indent="-342900">
              <a:spcBef>
                <a:spcPts val="7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1700" dirty="0">
                <a:latin typeface="Constantia" pitchFamily="18"/>
              </a:rPr>
              <a:t>Présentation des nouvelles fonctionnalités tous les jeudis</a:t>
            </a: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1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100" dirty="0">
                <a:latin typeface="Constantia" pitchFamily="18"/>
              </a:rPr>
              <a:t>Utilisation de Trello :</a:t>
            </a:r>
          </a:p>
          <a:p>
            <a:pPr marL="1206900" lvl="2" indent="-342900">
              <a:spcBef>
                <a:spcPts val="7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1700" dirty="0">
                <a:latin typeface="Constantia" pitchFamily="18"/>
              </a:rPr>
              <a:t>Suivi de l’avancement du projet simplement</a:t>
            </a:r>
          </a:p>
          <a:p>
            <a:pPr marL="1206900" lvl="2" indent="-342900">
              <a:spcBef>
                <a:spcPts val="7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1700" dirty="0">
                <a:latin typeface="Constantia" pitchFamily="18"/>
              </a:rPr>
              <a:t>Choix des nouvelles fonctionnalités à développer pour le sprint tous les jeudis (cartes)</a:t>
            </a:r>
          </a:p>
          <a:p>
            <a:pPr marL="864000" lvl="2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r>
              <a:rPr lang="fr-FR" sz="1700" dirty="0">
                <a:latin typeface="Constantia" pitchFamily="18"/>
              </a:rPr>
              <a:t> </a:t>
            </a: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1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1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0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</a:pPr>
            <a:endParaRPr lang="fr-FR" sz="29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786632-E298-4512-96E0-AE9FF5D2B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74" y="4075036"/>
            <a:ext cx="2227635" cy="684998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B4C844-1287-4EE3-9AF7-E302F5845695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FB8BE5-BBCE-49CB-90C7-6F3E390B009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32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45DB8-0E11-4161-B46B-58C342653D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52" y="3042281"/>
            <a:ext cx="9072720" cy="1260000"/>
          </a:xfrm>
        </p:spPr>
        <p:txBody>
          <a:bodyPr/>
          <a:lstStyle/>
          <a:p>
            <a:pPr algn="ctr">
              <a:buNone/>
            </a:pPr>
            <a:r>
              <a:rPr lang="fr-FR" dirty="0">
                <a:solidFill>
                  <a:srgbClr val="FF0000"/>
                </a:solidFill>
              </a:rPr>
              <a:t>Partie 2 : Mémoire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505248-3C36-485B-A387-C0DE696F45B6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EA830A-2CB7-42A8-8B06-CBA9CA7C93D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88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95055-0E65-484F-A5CB-AB9BED3123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515565"/>
            <a:ext cx="9072000" cy="726541"/>
          </a:xfrm>
        </p:spPr>
        <p:txBody>
          <a:bodyPr/>
          <a:lstStyle/>
          <a:p>
            <a:pPr algn="ctr">
              <a:buNone/>
            </a:pPr>
            <a:r>
              <a:rPr lang="fr-FR" sz="4400" dirty="0">
                <a:solidFill>
                  <a:srgbClr val="FF0000"/>
                </a:solidFill>
                <a:latin typeface="+mn-lt"/>
              </a:rPr>
              <a:t>Contexte et problématiques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23D24BC8-2FFE-4552-8F6F-9B8D94822BE6}"/>
              </a:ext>
            </a:extLst>
          </p:cNvPr>
          <p:cNvSpPr txBox="1">
            <a:spLocks/>
          </p:cNvSpPr>
          <p:nvPr/>
        </p:nvSpPr>
        <p:spPr>
          <a:xfrm>
            <a:off x="503999" y="1888982"/>
            <a:ext cx="9072000" cy="4313035"/>
          </a:xfrm>
          <a:prstGeom prst="rect">
            <a:avLst/>
          </a:prstGeom>
          <a:noFill/>
          <a:ln>
            <a:noFill/>
          </a:ln>
        </p:spPr>
        <p:txBody>
          <a:bodyPr wrap="square" lIns="100800" tIns="50400" rIns="100800" bIns="50400" anchor="t" anchorCtr="0">
            <a:noAutofit/>
          </a:bodyPr>
          <a:lstStyle>
            <a:lvl1pPr marL="432000" marR="0" lvl="0" indent="-324000" algn="l" rtl="0" hangingPunct="1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marR="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6000" marR="0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marR="0" lvl="3" indent="-216000" algn="l" rtl="0" hangingPunct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marR="0" lvl="4" indent="-216000" algn="l" rtl="0" hangingPunct="1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Augmentation de la puissance des ordinateurs mais …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… diminution de la qualité du code.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Ø"/>
            </a:pPr>
            <a:r>
              <a:rPr lang="fr-FR" sz="2500" dirty="0">
                <a:latin typeface="Constantia" pitchFamily="18"/>
              </a:rPr>
              <a:t>Maintenance et compréhension du code compliquées.</a:t>
            </a:r>
          </a:p>
          <a:p>
            <a:pPr marL="0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Comment pourrait-on augmenter la qualité du code facilement?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Ø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Ø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0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</a:pPr>
            <a:endParaRPr lang="fr-FR" sz="29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01D1525-92CE-48D7-8A78-8E0E5A501955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FDB3D3-119D-4A04-934A-A2150EA7AF69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61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96BD3-1585-49AF-A4CC-6C5C9E55D3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278295"/>
            <a:ext cx="9072000" cy="953520"/>
          </a:xfrm>
        </p:spPr>
        <p:txBody>
          <a:bodyPr/>
          <a:lstStyle/>
          <a:p>
            <a:pPr algn="ctr">
              <a:buNone/>
            </a:pPr>
            <a:r>
              <a:rPr lang="fr-FR" sz="4400" dirty="0">
                <a:solidFill>
                  <a:srgbClr val="FF0000"/>
                </a:solidFill>
                <a:latin typeface="+mn-lt"/>
                <a:ea typeface="Liberation Sans" panose="020B0604020202020204" pitchFamily="34" charset="0"/>
                <a:cs typeface="Liberation Sans" panose="020B0604020202020204" pitchFamily="34" charset="0"/>
              </a:rPr>
              <a:t>Qu’est ce que le </a:t>
            </a:r>
            <a:r>
              <a:rPr lang="fr-FR" sz="4400" dirty="0" err="1">
                <a:solidFill>
                  <a:srgbClr val="FF0000"/>
                </a:solidFill>
                <a:latin typeface="+mn-lt"/>
                <a:ea typeface="Liberation Sans" panose="020B0604020202020204" pitchFamily="34" charset="0"/>
                <a:cs typeface="Liberation Sans" panose="020B0604020202020204" pitchFamily="34" charset="0"/>
              </a:rPr>
              <a:t>refactoring</a:t>
            </a:r>
            <a:r>
              <a:rPr lang="fr-FR" sz="4400" dirty="0">
                <a:solidFill>
                  <a:srgbClr val="FF0000"/>
                </a:solidFill>
                <a:latin typeface="+mn-lt"/>
                <a:ea typeface="Liberation Sans" panose="020B0604020202020204" pitchFamily="34" charset="0"/>
                <a:cs typeface="Liberation Sans" panose="020B0604020202020204" pitchFamily="34" charset="0"/>
              </a:rPr>
              <a:t> ?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AD7B93DE-3746-4869-B650-F5407564E4A8}"/>
              </a:ext>
            </a:extLst>
          </p:cNvPr>
          <p:cNvSpPr txBox="1">
            <a:spLocks/>
          </p:cNvSpPr>
          <p:nvPr/>
        </p:nvSpPr>
        <p:spPr>
          <a:xfrm>
            <a:off x="503999" y="1888982"/>
            <a:ext cx="9072000" cy="4313035"/>
          </a:xfrm>
          <a:prstGeom prst="rect">
            <a:avLst/>
          </a:prstGeom>
          <a:noFill/>
          <a:ln>
            <a:noFill/>
          </a:ln>
        </p:spPr>
        <p:txBody>
          <a:bodyPr wrap="square" lIns="100800" tIns="50400" rIns="100800" bIns="50400" anchor="t" anchorCtr="0">
            <a:noAutofit/>
          </a:bodyPr>
          <a:lstStyle>
            <a:lvl1pPr marL="432000" marR="0" lvl="0" indent="-324000" algn="l" rtl="0" hangingPunct="1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marR="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6000" marR="0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marR="0" lvl="3" indent="-216000" algn="l" rtl="0" hangingPunct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marR="0" lvl="4" indent="-216000" algn="l" rtl="0" hangingPunct="1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Activité d’ingénierie logicielle qui consiste à modifier le code source d’une application.</a:t>
            </a:r>
          </a:p>
          <a:p>
            <a:pPr marL="0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Point positif :</a:t>
            </a: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100" dirty="0">
                <a:latin typeface="Constantia" pitchFamily="18"/>
              </a:rPr>
              <a:t>Améliore la qualité du code</a:t>
            </a: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100" dirty="0">
                <a:latin typeface="Constantia" pitchFamily="18"/>
              </a:rPr>
              <a:t>N’altère pas le comportement du code vis-à-vis de l’utilisateur</a:t>
            </a:r>
          </a:p>
          <a:p>
            <a:pPr marL="432000" lvl="1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endParaRPr lang="fr-FR" sz="21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Point négatif :</a:t>
            </a: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100" dirty="0">
                <a:latin typeface="Constantia" pitchFamily="18"/>
              </a:rPr>
              <a:t>Long et difficile à mettre en place</a:t>
            </a:r>
          </a:p>
          <a:p>
            <a:pPr marL="0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</a:pPr>
            <a:endParaRPr lang="fr-FR" sz="29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7F2736-C14B-4254-A2EB-90A553F43AE4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FE9BCD-F4B5-468C-BE17-B327BF024033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728787"/>
      </p:ext>
    </p:extLst>
  </p:cSld>
  <p:clrMapOvr>
    <a:masterClrMapping/>
  </p:clrMapOvr>
</p:sld>
</file>

<file path=ppt/theme/theme1.xml><?xml version="1.0" encoding="utf-8"?>
<a:theme xmlns:a="http://schemas.openxmlformats.org/drawingml/2006/main" name="Déb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1417</TotalTime>
  <Words>670</Words>
  <Application>Microsoft Office PowerPoint</Application>
  <PresentationFormat>Personnalisé</PresentationFormat>
  <Paragraphs>215</Paragraphs>
  <Slides>18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34" baseType="lpstr">
      <vt:lpstr>Microsoft YaHei</vt:lpstr>
      <vt:lpstr>Arial</vt:lpstr>
      <vt:lpstr>Calibri</vt:lpstr>
      <vt:lpstr>Constantia</vt:lpstr>
      <vt:lpstr>Liberation Sans</vt:lpstr>
      <vt:lpstr>Liberation Serif</vt:lpstr>
      <vt:lpstr>Lucida Sans</vt:lpstr>
      <vt:lpstr>Lucida Sans Unicode</vt:lpstr>
      <vt:lpstr>Segoe UI</vt:lpstr>
      <vt:lpstr>StarSymbol</vt:lpstr>
      <vt:lpstr>Tahoma</vt:lpstr>
      <vt:lpstr>Times New Roman</vt:lpstr>
      <vt:lpstr>Wingdings</vt:lpstr>
      <vt:lpstr>Wingdings 2</vt:lpstr>
      <vt:lpstr>Débit</vt:lpstr>
      <vt:lpstr>Conception personnalisée</vt:lpstr>
      <vt:lpstr>Soutenance de mémoire Master 2 MIAGE</vt:lpstr>
      <vt:lpstr>Sommaire</vt:lpstr>
      <vt:lpstr>Partie 1 : Stage</vt:lpstr>
      <vt:lpstr>La structure d’accueil</vt:lpstr>
      <vt:lpstr>Contexte et problématiques</vt:lpstr>
      <vt:lpstr>Résolution de la mission</vt:lpstr>
      <vt:lpstr>Partie 2 : Mémoire</vt:lpstr>
      <vt:lpstr>Contexte et problématiques</vt:lpstr>
      <vt:lpstr>Qu’est ce que le refactoring ?</vt:lpstr>
      <vt:lpstr>AutoRefactor</vt:lpstr>
      <vt:lpstr>AutoRefactor fonctionnement</vt:lpstr>
      <vt:lpstr>Les graphes de flots de contrôle</vt:lpstr>
      <vt:lpstr>Sont-ils utilisables dans le refactoring ?</vt:lpstr>
      <vt:lpstr>Exemple de refactoring</vt:lpstr>
      <vt:lpstr>Exemple de refactoring</vt:lpstr>
      <vt:lpstr>Bilan mémoire</vt:lpstr>
      <vt:lpstr>Conclusion</vt:lpstr>
      <vt:lpstr>Webographie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Rapport de Stage  L3 MIAGE</dc:title>
  <dc:creator>SARTRE Thibault UIIDF CENTRE</dc:creator>
  <cp:lastModifiedBy>Thibault sartre</cp:lastModifiedBy>
  <cp:revision>202</cp:revision>
  <dcterms:created xsi:type="dcterms:W3CDTF">2017-05-28T14:13:18Z</dcterms:created>
  <dcterms:modified xsi:type="dcterms:W3CDTF">2019-07-02T13:21:33Z</dcterms:modified>
</cp:coreProperties>
</file>