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C4"/>
    <a:srgbClr val="8BC7B4"/>
    <a:srgbClr val="5DBAFF"/>
    <a:srgbClr val="FEDCBA"/>
    <a:srgbClr val="FBB193"/>
    <a:srgbClr val="F88456"/>
    <a:srgbClr val="FFF397"/>
    <a:srgbClr val="D54309"/>
    <a:srgbClr val="003300"/>
    <a:srgbClr val="A0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18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51E2-4F80-458A-82DA-3FEE6873B106}" type="datetimeFigureOut">
              <a:rPr lang="fr-CH" smtClean="0"/>
              <a:t>27.01.2020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E6F-7A80-4686-83D5-3D60AE3F6D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71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TOM1 ubiquitine ligase -&gt; </a:t>
            </a:r>
            <a:r>
              <a:rPr lang="fr-CH" dirty="0" err="1"/>
              <a:t>ubiquinates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endParaRPr lang="fr-CH" dirty="0"/>
          </a:p>
          <a:p>
            <a:r>
              <a:rPr lang="fr-CH" dirty="0"/>
              <a:t>Gene Trigger Of </a:t>
            </a:r>
            <a:r>
              <a:rPr lang="fr-CH" dirty="0" err="1"/>
              <a:t>Mitosis</a:t>
            </a:r>
            <a:r>
              <a:rPr lang="fr-CH" dirty="0"/>
              <a:t>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deleted</a:t>
            </a:r>
            <a:r>
              <a:rPr lang="fr-CH" dirty="0"/>
              <a:t>  -&gt; accumulation of ribosomal </a:t>
            </a:r>
            <a:r>
              <a:rPr lang="fr-CH" dirty="0" err="1"/>
              <a:t>proteins</a:t>
            </a:r>
            <a:r>
              <a:rPr lang="fr-CH" dirty="0"/>
              <a:t> -&gt; no </a:t>
            </a:r>
            <a:r>
              <a:rPr lang="fr-CH" dirty="0" err="1"/>
              <a:t>growth</a:t>
            </a:r>
            <a:r>
              <a:rPr lang="fr-CH" dirty="0"/>
              <a:t> at 37°C</a:t>
            </a:r>
          </a:p>
          <a:p>
            <a:r>
              <a:rPr lang="fr-CH" dirty="0"/>
              <a:t>Mutations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genes</a:t>
            </a:r>
            <a:r>
              <a:rPr lang="fr-CH" dirty="0"/>
              <a:t> -&gt; </a:t>
            </a:r>
            <a:r>
              <a:rPr lang="fr-CH" dirty="0" err="1"/>
              <a:t>grow</a:t>
            </a:r>
            <a:r>
              <a:rPr lang="fr-CH" dirty="0"/>
              <a:t> </a:t>
            </a:r>
            <a:r>
              <a:rPr lang="fr-CH" dirty="0" err="1"/>
              <a:t>again</a:t>
            </a:r>
            <a:r>
              <a:rPr lang="fr-CH" dirty="0"/>
              <a:t> at 37°C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42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Modulation of plant </a:t>
            </a:r>
            <a:r>
              <a:rPr lang="fr-CH" dirty="0" err="1"/>
              <a:t>growth</a:t>
            </a:r>
            <a:r>
              <a:rPr lang="fr-CH" dirty="0"/>
              <a:t> by </a:t>
            </a:r>
            <a:r>
              <a:rPr lang="fr-CH" dirty="0" err="1"/>
              <a:t>decreasing</a:t>
            </a:r>
            <a:r>
              <a:rPr lang="fr-CH" dirty="0"/>
              <a:t> the </a:t>
            </a:r>
            <a:r>
              <a:rPr lang="fr-CH" dirty="0" err="1"/>
              <a:t>responsiveness</a:t>
            </a:r>
            <a:r>
              <a:rPr lang="fr-CH" dirty="0"/>
              <a:t> to GA </a:t>
            </a:r>
            <a:r>
              <a:rPr lang="fr-CH" b="1" dirty="0"/>
              <a:t>(GA </a:t>
            </a:r>
            <a:r>
              <a:rPr lang="fr-CH" b="1" dirty="0" err="1"/>
              <a:t>promotes</a:t>
            </a:r>
            <a:r>
              <a:rPr lang="fr-CH" b="1" dirty="0"/>
              <a:t> </a:t>
            </a:r>
            <a:r>
              <a:rPr lang="fr-CH" b="1" dirty="0" err="1"/>
              <a:t>growth</a:t>
            </a:r>
            <a:r>
              <a:rPr lang="fr-CH" b="1" dirty="0"/>
              <a:t>)</a:t>
            </a:r>
            <a:r>
              <a:rPr lang="fr-CH" b="0" dirty="0"/>
              <a:t> </a:t>
            </a:r>
            <a:endParaRPr lang="fr-CH" b="1" dirty="0"/>
          </a:p>
          <a:p>
            <a:r>
              <a:rPr lang="fr-CH" dirty="0"/>
              <a:t>Mutation in DELLA-</a:t>
            </a:r>
            <a:r>
              <a:rPr lang="fr-CH" dirty="0" err="1"/>
              <a:t>domain</a:t>
            </a:r>
            <a:r>
              <a:rPr lang="fr-CH" dirty="0"/>
              <a:t> </a:t>
            </a:r>
            <a:r>
              <a:rPr lang="fr-CH" dirty="0" err="1"/>
              <a:t>prevents</a:t>
            </a:r>
            <a:r>
              <a:rPr lang="fr-CH" dirty="0"/>
              <a:t> DELLA </a:t>
            </a:r>
            <a:r>
              <a:rPr lang="fr-CH" dirty="0" err="1"/>
              <a:t>from</a:t>
            </a:r>
            <a:r>
              <a:rPr lang="fr-CH" dirty="0"/>
              <a:t> binding to GA-</a:t>
            </a:r>
            <a:r>
              <a:rPr lang="fr-CH" dirty="0" err="1"/>
              <a:t>loaded</a:t>
            </a:r>
            <a:r>
              <a:rPr lang="fr-CH" dirty="0"/>
              <a:t> GID1 and </a:t>
            </a:r>
            <a:r>
              <a:rPr lang="fr-CH" dirty="0" err="1"/>
              <a:t>renders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resistant</a:t>
            </a:r>
            <a:r>
              <a:rPr lang="fr-CH" dirty="0"/>
              <a:t> to </a:t>
            </a:r>
            <a:r>
              <a:rPr lang="fr-CH" dirty="0" err="1"/>
              <a:t>degradation</a:t>
            </a:r>
            <a:r>
              <a:rPr lang="fr-CH" dirty="0"/>
              <a:t> -&gt; </a:t>
            </a:r>
            <a:r>
              <a:rPr lang="fr-CH" b="1" dirty="0"/>
              <a:t>gain-of-</a:t>
            </a:r>
            <a:r>
              <a:rPr lang="fr-CH" b="1" dirty="0" err="1"/>
              <a:t>function</a:t>
            </a:r>
            <a:r>
              <a:rPr lang="fr-CH" b="0" dirty="0"/>
              <a:t>, </a:t>
            </a:r>
            <a:endParaRPr lang="fr-CH" dirty="0"/>
          </a:p>
          <a:p>
            <a:r>
              <a:rPr lang="fr-CH" dirty="0"/>
              <a:t>Mutation in GRAS-</a:t>
            </a:r>
            <a:r>
              <a:rPr lang="fr-CH" dirty="0" err="1"/>
              <a:t>domain</a:t>
            </a:r>
            <a:r>
              <a:rPr lang="fr-CH" dirty="0"/>
              <a:t> </a:t>
            </a:r>
            <a:r>
              <a:rPr lang="fr-CH" dirty="0" err="1"/>
              <a:t>may</a:t>
            </a:r>
            <a:r>
              <a:rPr lang="fr-CH" dirty="0"/>
              <a:t> lead to an inactive </a:t>
            </a:r>
            <a:r>
              <a:rPr lang="fr-CH" dirty="0" err="1"/>
              <a:t>protein</a:t>
            </a:r>
            <a:r>
              <a:rPr lang="fr-CH" dirty="0"/>
              <a:t>, </a:t>
            </a:r>
            <a:r>
              <a:rPr lang="fr-CH" dirty="0" err="1"/>
              <a:t>cannot</a:t>
            </a:r>
            <a:r>
              <a:rPr lang="fr-CH" dirty="0"/>
              <a:t> </a:t>
            </a:r>
            <a:r>
              <a:rPr lang="fr-CH" dirty="0" err="1"/>
              <a:t>repress</a:t>
            </a:r>
            <a:r>
              <a:rPr lang="fr-CH" dirty="0"/>
              <a:t> TF -&gt; </a:t>
            </a:r>
            <a:r>
              <a:rPr lang="fr-CH" b="1" dirty="0" err="1"/>
              <a:t>loss</a:t>
            </a:r>
            <a:r>
              <a:rPr lang="fr-CH" b="1" dirty="0"/>
              <a:t> of </a:t>
            </a:r>
            <a:r>
              <a:rPr lang="fr-CH" b="1" dirty="0" err="1"/>
              <a:t>function</a:t>
            </a:r>
            <a:endParaRPr lang="fr-CH" dirty="0"/>
          </a:p>
          <a:p>
            <a:endParaRPr lang="fr-CH" dirty="0"/>
          </a:p>
          <a:p>
            <a:r>
              <a:rPr lang="fr-CH" dirty="0"/>
              <a:t>Inactive or </a:t>
            </a:r>
            <a:r>
              <a:rPr lang="fr-CH" dirty="0" err="1"/>
              <a:t>resistent</a:t>
            </a:r>
            <a:r>
              <a:rPr lang="fr-CH" dirty="0"/>
              <a:t> to </a:t>
            </a:r>
            <a:r>
              <a:rPr lang="fr-CH" dirty="0" err="1"/>
              <a:t>degradation</a:t>
            </a:r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83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try to find what causes the activity shown in the zymography. </a:t>
            </a:r>
          </a:p>
          <a:p>
            <a:r>
              <a:rPr lang="en-GB" dirty="0"/>
              <a:t>After having sequenced, assembled and annotated their genome, we compared them and found that the strains showing the activity possess a Lysin pseudogene that might produce a protein with a matching molecular weight.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222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57337-3649-4D1F-A022-547BFF4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FE810A-1AB4-4552-B3BB-B97FB7D4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D6402-FC6F-4DBB-BB6B-823721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5CB7-E8AB-420A-AAF7-3B32512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65E31-1A9D-493A-8DCD-26A5CE9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9238-3E05-4A99-BA8E-BB25035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83757-DCED-4468-84B4-1D29C15A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DA1C-C611-429A-81F7-C7BDA86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5BEAD-9337-4EB1-A7E4-A9D5A14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D611-5D4C-4F07-BC5A-4E67416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3F664-5A9E-49E7-9350-CEE7F77E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BE170-F003-4297-A376-1F4AFC8F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AD05E-111B-44C3-9879-85B631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FBBBC-AC2A-469E-8CE7-DD8C891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EE1C4-1F0F-4392-B0B6-DA44410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46F5-6C06-4F8B-9E77-F35D23F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2F0A1-D706-4841-8C2F-5B9024C7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ECF68-4A4B-417F-A293-085986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2F97A-C07A-4715-AAF0-03B35D92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207B5-78A6-46B6-81E8-0B42A9B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1030-2A39-49D8-849E-345A8DA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704A7-66F6-42F7-9221-5A12AE45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5F7B0-F2FC-4BBB-91E3-F0950AF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940E4-11C5-4F59-951E-41BFF06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36FB-7307-4508-AC61-804BE28F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C714-EC33-402D-AA62-368DAB1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B87-AB6A-4A45-B857-5AC911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F42E-5C41-4ECF-8393-4682B19F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E5150-0E3C-479A-B15F-B6FF69C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C3B96-DE8D-4157-AEDF-F89BD2C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0CB02-47F2-442F-A523-E2B9B9F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F6AC-C182-4262-BBFF-927C242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DD8C6-5F6A-4CA7-90AC-6FA3C13C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EF577-DFAA-4174-8640-F095F637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BD9B8-2703-4E87-86BB-24F393E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CF98F-2E38-4E1F-B078-800B0C75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467A2-0C08-42AF-8E74-5B5E658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3E014-6C9D-4CDA-8F8E-BC4C1D4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89517-C246-449B-B759-2B42E9B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1DF71-1E12-46B5-9B8B-0C15462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0B86-3ACB-49F5-88F3-0121230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95920-E13B-425B-A8D8-75F0B32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84E7E-5017-4184-98B8-F2E56A6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E8467-2E54-431F-A8AC-A13C8E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1E3AA-6B85-40C5-9800-3D94B58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46221-7493-49FF-9700-5113806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E42-875A-4BF3-9536-A06C40D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91DF3-C19A-478A-A0D0-C08B534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56986-A295-41AC-BB90-644D652D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C5A11-5B0B-43AC-83E8-695474C5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C3F5B-84F9-4E0B-8154-5B732FF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534B7-2A66-45D7-8AB5-536A24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9D552-B8B0-4CD4-BB3D-9D15E6B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E402-1DBD-454F-8E53-BDDC52D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E3DF0-1647-4428-B460-A5AB8C5D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6F00C-7200-4F23-BAC2-C46761D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20351-81B2-4304-A1E7-DEEB360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C6F35-BF8A-496B-AE2D-789CED0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939C9-63C5-4DDD-959A-7E193D9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D71D0-CE9E-422E-93E5-77B077E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2F55D-4AA4-4D40-BE4D-C81B48F0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CE9-DC4A-423F-9343-8758E8045185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DB2B5-3846-4590-B846-020F9376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5C4A-6627-4557-9E28-1E48831E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AD01-2D88-43BB-AA70-1D7D8C41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8" y="337351"/>
            <a:ext cx="9972583" cy="670926"/>
          </a:xfrm>
        </p:spPr>
        <p:txBody>
          <a:bodyPr>
            <a:noAutofit/>
          </a:bodyPr>
          <a:lstStyle/>
          <a:p>
            <a:r>
              <a:rPr lang="en-US" sz="3600" dirty="0"/>
              <a:t>Identification of </a:t>
            </a:r>
            <a:r>
              <a:rPr lang="el-GR" sz="3600" dirty="0"/>
              <a:t>Δ</a:t>
            </a:r>
            <a:r>
              <a:rPr lang="en-US" sz="3600" dirty="0"/>
              <a:t>TOM1 suppressors in </a:t>
            </a:r>
            <a:r>
              <a:rPr lang="en-US" sz="3600" i="1" dirty="0"/>
              <a:t>S. Cerevisiae</a:t>
            </a:r>
            <a:endParaRPr lang="en-GB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885A17-995A-4C01-8451-4BD35A6E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49" y="1353127"/>
            <a:ext cx="2653693" cy="415174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16CEA29-E8AA-4FB5-9369-5D6DC7A767D6}"/>
              </a:ext>
            </a:extLst>
          </p:cNvPr>
          <p:cNvCxnSpPr>
            <a:cxnSpLocks/>
          </p:cNvCxnSpPr>
          <p:nvPr/>
        </p:nvCxnSpPr>
        <p:spPr>
          <a:xfrm>
            <a:off x="2257425" y="1754848"/>
            <a:ext cx="108628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8122C88-10D3-4755-A461-D2B7DBC202C3}"/>
              </a:ext>
            </a:extLst>
          </p:cNvPr>
          <p:cNvSpPr txBox="1"/>
          <p:nvPr/>
        </p:nvSpPr>
        <p:spPr>
          <a:xfrm>
            <a:off x="4150126" y="1385516"/>
            <a:ext cx="63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Wild type – TOM1 </a:t>
            </a:r>
            <a:r>
              <a:rPr lang="fr-CH" dirty="0" err="1"/>
              <a:t>ubiquitinates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r>
              <a:rPr lang="fr-CH" dirty="0"/>
              <a:t> 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EFBB88-6C89-424D-A7EC-C59ED247B01C}"/>
              </a:ext>
            </a:extLst>
          </p:cNvPr>
          <p:cNvCxnSpPr/>
          <p:nvPr/>
        </p:nvCxnSpPr>
        <p:spPr>
          <a:xfrm flipH="1">
            <a:off x="3343706" y="1570182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27067A-EB4B-4303-A9E8-A0DDDDC69785}"/>
              </a:ext>
            </a:extLst>
          </p:cNvPr>
          <p:cNvCxnSpPr/>
          <p:nvPr/>
        </p:nvCxnSpPr>
        <p:spPr>
          <a:xfrm>
            <a:off x="3583851" y="157018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7DFCFA7-B163-4CB3-91E1-B737A59F6DF8}"/>
              </a:ext>
            </a:extLst>
          </p:cNvPr>
          <p:cNvCxnSpPr>
            <a:cxnSpLocks/>
          </p:cNvCxnSpPr>
          <p:nvPr/>
        </p:nvCxnSpPr>
        <p:spPr>
          <a:xfrm>
            <a:off x="2257425" y="2618508"/>
            <a:ext cx="1086281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DBD57A-44B7-4637-AD68-8CACCBB88148}"/>
              </a:ext>
            </a:extLst>
          </p:cNvPr>
          <p:cNvCxnSpPr/>
          <p:nvPr/>
        </p:nvCxnSpPr>
        <p:spPr>
          <a:xfrm flipH="1">
            <a:off x="3346704" y="243846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124482-DEFE-4989-92BA-A8D489D5CAA2}"/>
              </a:ext>
            </a:extLst>
          </p:cNvPr>
          <p:cNvCxnSpPr/>
          <p:nvPr/>
        </p:nvCxnSpPr>
        <p:spPr>
          <a:xfrm>
            <a:off x="3583851" y="243384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E3CEE4B-A6EA-40BC-9C6E-09941E825BD9}"/>
              </a:ext>
            </a:extLst>
          </p:cNvPr>
          <p:cNvSpPr txBox="1"/>
          <p:nvPr/>
        </p:nvSpPr>
        <p:spPr>
          <a:xfrm>
            <a:off x="4150126" y="2249176"/>
            <a:ext cx="639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TOM1 – Accumulation of ribosomal proteins - No growth at 37°C</a:t>
            </a:r>
            <a:endParaRPr lang="fr-CH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1DFD530-4AD8-4C7F-B69B-1C2980D0D33B}"/>
              </a:ext>
            </a:extLst>
          </p:cNvPr>
          <p:cNvCxnSpPr/>
          <p:nvPr/>
        </p:nvCxnSpPr>
        <p:spPr>
          <a:xfrm>
            <a:off x="2724870" y="3514436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5F412F8-CFD8-423A-9CC8-58488C208487}"/>
              </a:ext>
            </a:extLst>
          </p:cNvPr>
          <p:cNvCxnSpPr/>
          <p:nvPr/>
        </p:nvCxnSpPr>
        <p:spPr>
          <a:xfrm>
            <a:off x="2724870" y="4221018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2655494-7EC3-4A8E-969E-9B33D465F824}"/>
              </a:ext>
            </a:extLst>
          </p:cNvPr>
          <p:cNvCxnSpPr>
            <a:cxnSpLocks/>
          </p:cNvCxnSpPr>
          <p:nvPr/>
        </p:nvCxnSpPr>
        <p:spPr>
          <a:xfrm>
            <a:off x="2724870" y="4964545"/>
            <a:ext cx="24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1588EC-BC07-4090-88BA-92F48D4D275B}"/>
              </a:ext>
            </a:extLst>
          </p:cNvPr>
          <p:cNvCxnSpPr/>
          <p:nvPr/>
        </p:nvCxnSpPr>
        <p:spPr>
          <a:xfrm flipH="1">
            <a:off x="3346704" y="333115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DCE5AD-C444-49FB-BC6B-E38F5E4B2698}"/>
              </a:ext>
            </a:extLst>
          </p:cNvPr>
          <p:cNvCxnSpPr/>
          <p:nvPr/>
        </p:nvCxnSpPr>
        <p:spPr>
          <a:xfrm>
            <a:off x="3583851" y="3329707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4F6C7B8-C00E-420B-8470-48CEF9C88135}"/>
              </a:ext>
            </a:extLst>
          </p:cNvPr>
          <p:cNvSpPr txBox="1"/>
          <p:nvPr/>
        </p:nvSpPr>
        <p:spPr>
          <a:xfrm>
            <a:off x="5055005" y="3004984"/>
            <a:ext cx="69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quality</a:t>
            </a:r>
            <a:r>
              <a:rPr lang="fr-CH" dirty="0"/>
              <a:t> control of ribosomal </a:t>
            </a:r>
            <a:r>
              <a:rPr lang="fr-CH" dirty="0" err="1"/>
              <a:t>subunits</a:t>
            </a:r>
            <a:endParaRPr lang="fr-CH" dirty="0"/>
          </a:p>
          <a:p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i="1" dirty="0"/>
              <a:t>HAS1, </a:t>
            </a:r>
            <a:r>
              <a:rPr lang="fr-CH" dirty="0" err="1"/>
              <a:t>involved</a:t>
            </a:r>
            <a:r>
              <a:rPr lang="fr-CH" dirty="0"/>
              <a:t> in the </a:t>
            </a:r>
            <a:r>
              <a:rPr lang="fr-CH" dirty="0" err="1"/>
              <a:t>biogenesis</a:t>
            </a:r>
            <a:r>
              <a:rPr lang="fr-CH" dirty="0"/>
              <a:t> of 40S and 60S </a:t>
            </a:r>
            <a:r>
              <a:rPr lang="fr-CH" dirty="0" err="1"/>
              <a:t>subunits</a:t>
            </a:r>
            <a:r>
              <a:rPr lang="fr-CH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66A414B-3896-4F6B-8D17-E8B20E3A9FC9}"/>
              </a:ext>
            </a:extLst>
          </p:cNvPr>
          <p:cNvSpPr txBox="1"/>
          <p:nvPr/>
        </p:nvSpPr>
        <p:spPr>
          <a:xfrm>
            <a:off x="4223733" y="312809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PMT1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FAA225-3016-400A-ACA1-3EA488F1B277}"/>
              </a:ext>
            </a:extLst>
          </p:cNvPr>
          <p:cNvSpPr txBox="1"/>
          <p:nvPr/>
        </p:nvSpPr>
        <p:spPr>
          <a:xfrm>
            <a:off x="3492845" y="3079675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Frameshift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4E11776-82F1-40FE-AEF8-EE139D5AC04C}"/>
              </a:ext>
            </a:extLst>
          </p:cNvPr>
          <p:cNvCxnSpPr/>
          <p:nvPr/>
        </p:nvCxnSpPr>
        <p:spPr>
          <a:xfrm flipH="1">
            <a:off x="3346704" y="4038427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03A3985-ACD4-439F-A53C-E63EF32C5FA5}"/>
              </a:ext>
            </a:extLst>
          </p:cNvPr>
          <p:cNvCxnSpPr/>
          <p:nvPr/>
        </p:nvCxnSpPr>
        <p:spPr>
          <a:xfrm>
            <a:off x="3583851" y="4040159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A98EC04-4AFE-4FFC-BD8A-55FFE72CBE77}"/>
              </a:ext>
            </a:extLst>
          </p:cNvPr>
          <p:cNvSpPr txBox="1"/>
          <p:nvPr/>
        </p:nvSpPr>
        <p:spPr>
          <a:xfrm>
            <a:off x="4223733" y="3806973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B964C-7D05-4B1B-B8C5-5EFF8F870CD9}"/>
              </a:ext>
            </a:extLst>
          </p:cNvPr>
          <p:cNvSpPr txBox="1"/>
          <p:nvPr/>
        </p:nvSpPr>
        <p:spPr>
          <a:xfrm>
            <a:off x="4223733" y="4210260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KRE9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EC6D4F-8BF3-4DA8-B7E8-310EAE7F3847}"/>
              </a:ext>
            </a:extLst>
          </p:cNvPr>
          <p:cNvSpPr txBox="1"/>
          <p:nvPr/>
        </p:nvSpPr>
        <p:spPr>
          <a:xfrm>
            <a:off x="4198737" y="4618897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VTC4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CE5D900-DF0D-4FCE-B0F2-A569FB64FE89}"/>
              </a:ext>
            </a:extLst>
          </p:cNvPr>
          <p:cNvCxnSpPr/>
          <p:nvPr/>
        </p:nvCxnSpPr>
        <p:spPr>
          <a:xfrm>
            <a:off x="3596086" y="441031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32641DC-27B7-4BFD-BF4A-996EE0BE5852}"/>
              </a:ext>
            </a:extLst>
          </p:cNvPr>
          <p:cNvCxnSpPr/>
          <p:nvPr/>
        </p:nvCxnSpPr>
        <p:spPr>
          <a:xfrm>
            <a:off x="3596086" y="481042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BE43004-945B-4780-B0AE-D57A44E2CF86}"/>
              </a:ext>
            </a:extLst>
          </p:cNvPr>
          <p:cNvCxnSpPr>
            <a:cxnSpLocks/>
          </p:cNvCxnSpPr>
          <p:nvPr/>
        </p:nvCxnSpPr>
        <p:spPr>
          <a:xfrm>
            <a:off x="3586232" y="5441117"/>
            <a:ext cx="56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60DC2-82D1-4EAA-A2BE-64D20010CF72}"/>
              </a:ext>
            </a:extLst>
          </p:cNvPr>
          <p:cNvCxnSpPr>
            <a:cxnSpLocks/>
          </p:cNvCxnSpPr>
          <p:nvPr/>
        </p:nvCxnSpPr>
        <p:spPr>
          <a:xfrm>
            <a:off x="2964873" y="4964545"/>
            <a:ext cx="628240" cy="47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F4F644D-FDE3-497B-A1EE-86089DBBA698}"/>
              </a:ext>
            </a:extLst>
          </p:cNvPr>
          <p:cNvCxnSpPr/>
          <p:nvPr/>
        </p:nvCxnSpPr>
        <p:spPr>
          <a:xfrm flipH="1" flipV="1">
            <a:off x="3343706" y="4221018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608C633-C3D6-4156-8FC5-31B01039933A}"/>
              </a:ext>
            </a:extLst>
          </p:cNvPr>
          <p:cNvCxnSpPr/>
          <p:nvPr/>
        </p:nvCxnSpPr>
        <p:spPr>
          <a:xfrm flipH="1" flipV="1">
            <a:off x="3340733" y="4619311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D739C13-C58C-4646-97D6-C8A426CE3C74}"/>
              </a:ext>
            </a:extLst>
          </p:cNvPr>
          <p:cNvSpPr txBox="1"/>
          <p:nvPr/>
        </p:nvSpPr>
        <p:spPr>
          <a:xfrm>
            <a:off x="3492845" y="3826702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chemeClr val="accent6">
                    <a:lumMod val="50000"/>
                  </a:schemeClr>
                </a:solidFill>
              </a:rPr>
              <a:t>Stop </a:t>
            </a:r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gained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EF9CCF8-9D20-4B41-A3C3-78355151FA37}"/>
              </a:ext>
            </a:extLst>
          </p:cNvPr>
          <p:cNvSpPr txBox="1"/>
          <p:nvPr/>
        </p:nvSpPr>
        <p:spPr>
          <a:xfrm>
            <a:off x="3488156" y="4218787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948900-E6C0-4DAC-98FA-A37C6BC0D924}"/>
              </a:ext>
            </a:extLst>
          </p:cNvPr>
          <p:cNvSpPr txBox="1"/>
          <p:nvPr/>
        </p:nvSpPr>
        <p:spPr>
          <a:xfrm>
            <a:off x="3488156" y="4617080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138A6B-CA20-4301-9106-15603DA66819}"/>
              </a:ext>
            </a:extLst>
          </p:cNvPr>
          <p:cNvSpPr txBox="1"/>
          <p:nvPr/>
        </p:nvSpPr>
        <p:spPr>
          <a:xfrm>
            <a:off x="5055005" y="3791569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043E936-7139-4562-9ABE-D5F578454223}"/>
              </a:ext>
            </a:extLst>
          </p:cNvPr>
          <p:cNvSpPr txBox="1"/>
          <p:nvPr/>
        </p:nvSpPr>
        <p:spPr>
          <a:xfrm>
            <a:off x="5055005" y="420890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Close to </a:t>
            </a:r>
            <a:r>
              <a:rPr lang="fr-CH" i="1" dirty="0"/>
              <a:t>KRE6 – </a:t>
            </a:r>
            <a:r>
              <a:rPr lang="fr-CH" dirty="0" err="1"/>
              <a:t>Both</a:t>
            </a:r>
            <a:r>
              <a:rPr lang="fr-CH" dirty="0"/>
              <a:t> KRE6 and KRE9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i="1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CCC329E-C6A5-4397-9175-918044595CA8}"/>
              </a:ext>
            </a:extLst>
          </p:cNvPr>
          <p:cNvCxnSpPr/>
          <p:nvPr/>
        </p:nvCxnSpPr>
        <p:spPr>
          <a:xfrm flipV="1">
            <a:off x="3340733" y="4218787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5D9F455-3A68-4DAA-A967-1E0798FCC4B4}"/>
              </a:ext>
            </a:extLst>
          </p:cNvPr>
          <p:cNvSpPr txBox="1"/>
          <p:nvPr/>
        </p:nvSpPr>
        <p:spPr>
          <a:xfrm>
            <a:off x="5055005" y="461064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Direct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interactor</a:t>
            </a:r>
            <a:r>
              <a:rPr lang="fr-CH" dirty="0"/>
              <a:t> of TOM1 – interaction not </a:t>
            </a:r>
            <a:r>
              <a:rPr lang="fr-CH" dirty="0" err="1"/>
              <a:t>described</a:t>
            </a:r>
            <a:endParaRPr lang="fr-CH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A3217AD-81A0-446F-A361-45E902B69635}"/>
              </a:ext>
            </a:extLst>
          </p:cNvPr>
          <p:cNvCxnSpPr/>
          <p:nvPr/>
        </p:nvCxnSpPr>
        <p:spPr>
          <a:xfrm>
            <a:off x="3596086" y="5836746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E6E4C6B-F3DA-4C4E-AF66-D7EA665E41DA}"/>
              </a:ext>
            </a:extLst>
          </p:cNvPr>
          <p:cNvCxnSpPr/>
          <p:nvPr/>
        </p:nvCxnSpPr>
        <p:spPr>
          <a:xfrm flipH="1" flipV="1">
            <a:off x="3340733" y="5645632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E004014-2CEE-4BD5-9947-A82EEF93D07D}"/>
              </a:ext>
            </a:extLst>
          </p:cNvPr>
          <p:cNvCxnSpPr/>
          <p:nvPr/>
        </p:nvCxnSpPr>
        <p:spPr>
          <a:xfrm flipV="1">
            <a:off x="3340733" y="5245108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D082D4C-A488-4A01-8ECF-1470710ED2D4}"/>
              </a:ext>
            </a:extLst>
          </p:cNvPr>
          <p:cNvSpPr txBox="1"/>
          <p:nvPr/>
        </p:nvSpPr>
        <p:spPr>
          <a:xfrm>
            <a:off x="3488156" y="525257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EEFC2BD-CF4E-453F-A99A-B4EBB0F934D7}"/>
              </a:ext>
            </a:extLst>
          </p:cNvPr>
          <p:cNvSpPr txBox="1"/>
          <p:nvPr/>
        </p:nvSpPr>
        <p:spPr>
          <a:xfrm>
            <a:off x="3488156" y="564521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E23264-E824-41A3-B47F-3ECB39523D58}"/>
              </a:ext>
            </a:extLst>
          </p:cNvPr>
          <p:cNvSpPr txBox="1"/>
          <p:nvPr/>
        </p:nvSpPr>
        <p:spPr>
          <a:xfrm>
            <a:off x="4219044" y="5175746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79F68EA-6424-484E-A80F-2A81ADEB5C53}"/>
              </a:ext>
            </a:extLst>
          </p:cNvPr>
          <p:cNvSpPr txBox="1"/>
          <p:nvPr/>
        </p:nvSpPr>
        <p:spPr>
          <a:xfrm>
            <a:off x="4219044" y="563487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ROT1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21BD7B4-F759-41B0-8261-A2A9327B8CE4}"/>
              </a:ext>
            </a:extLst>
          </p:cNvPr>
          <p:cNvSpPr txBox="1"/>
          <p:nvPr/>
        </p:nvSpPr>
        <p:spPr>
          <a:xfrm>
            <a:off x="5074603" y="5175746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EC57CDC-5253-4875-A254-24B0197F2E71}"/>
              </a:ext>
            </a:extLst>
          </p:cNvPr>
          <p:cNvSpPr txBox="1"/>
          <p:nvPr/>
        </p:nvSpPr>
        <p:spPr>
          <a:xfrm>
            <a:off x="5055005" y="5650263"/>
            <a:ext cx="68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Chaperone</a:t>
            </a:r>
            <a:r>
              <a:rPr lang="fr-CH" dirty="0"/>
              <a:t> </a:t>
            </a:r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protein</a:t>
            </a:r>
            <a:r>
              <a:rPr lang="fr-CH" dirty="0"/>
              <a:t> </a:t>
            </a:r>
            <a:r>
              <a:rPr lang="fr-CH" dirty="0" err="1"/>
              <a:t>folding</a:t>
            </a:r>
            <a:r>
              <a:rPr lang="fr-CH" dirty="0"/>
              <a:t> –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17A7A6-8E25-4C76-A206-EC4D11CF2FF1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2799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D4B9"/>
            </a:gs>
            <a:gs pos="7400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BC654-C476-4EFE-B406-26DB9AE3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Identification of gai phenotype revertant mutations in </a:t>
            </a:r>
            <a:r>
              <a:rPr lang="fr-CH" sz="3600" i="1" dirty="0"/>
              <a:t>Arabidopsis thaliana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D71D3B-DC6D-4915-A1E6-1F3F4334CF5B}"/>
              </a:ext>
            </a:extLst>
          </p:cNvPr>
          <p:cNvSpPr txBox="1"/>
          <p:nvPr/>
        </p:nvSpPr>
        <p:spPr>
          <a:xfrm>
            <a:off x="108902" y="2691260"/>
            <a:ext cx="57816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Gar12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Original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+1 </a:t>
            </a:r>
            <a:r>
              <a:rPr lang="fr-CH" dirty="0" err="1">
                <a:solidFill>
                  <a:srgbClr val="003300"/>
                </a:solidFill>
              </a:rPr>
              <a:t>bp</a:t>
            </a:r>
            <a:r>
              <a:rPr lang="fr-CH" dirty="0">
                <a:solidFill>
                  <a:srgbClr val="003300"/>
                </a:solidFill>
              </a:rPr>
              <a:t>: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that</a:t>
            </a:r>
            <a:r>
              <a:rPr lang="fr-CH" dirty="0">
                <a:solidFill>
                  <a:srgbClr val="003300"/>
                </a:solidFill>
              </a:rPr>
              <a:t> affects the </a:t>
            </a:r>
            <a:r>
              <a:rPr lang="fr-CH" dirty="0" err="1">
                <a:solidFill>
                  <a:srgbClr val="003300"/>
                </a:solidFill>
              </a:rPr>
              <a:t>entire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protein</a:t>
            </a:r>
            <a:r>
              <a:rPr lang="fr-CH" dirty="0">
                <a:solidFill>
                  <a:srgbClr val="003300"/>
                </a:solidFill>
              </a:rPr>
              <a:t> – DELLA </a:t>
            </a:r>
            <a:r>
              <a:rPr lang="fr-CH" dirty="0" err="1">
                <a:solidFill>
                  <a:srgbClr val="003300"/>
                </a:solidFill>
              </a:rPr>
              <a:t>cannot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repress</a:t>
            </a:r>
            <a:r>
              <a:rPr lang="fr-CH" dirty="0">
                <a:solidFill>
                  <a:srgbClr val="003300"/>
                </a:solidFill>
              </a:rPr>
              <a:t>        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en-GB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Gar13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Original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GRAS-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       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sz="2000" b="1" dirty="0">
                <a:solidFill>
                  <a:srgbClr val="003300"/>
                </a:solidFill>
              </a:rPr>
              <a:t>Gar12 &amp; Gar13</a:t>
            </a:r>
          </a:p>
          <a:p>
            <a:r>
              <a:rPr lang="fr-CH" dirty="0">
                <a:solidFill>
                  <a:srgbClr val="003300"/>
                </a:solidFill>
              </a:rPr>
              <a:t>One </a:t>
            </a:r>
            <a:r>
              <a:rPr lang="fr-CH" dirty="0" err="1">
                <a:solidFill>
                  <a:srgbClr val="003300"/>
                </a:solidFill>
              </a:rPr>
              <a:t>missense</a:t>
            </a:r>
            <a:r>
              <a:rPr lang="fr-CH" dirty="0">
                <a:solidFill>
                  <a:srgbClr val="003300"/>
                </a:solidFill>
              </a:rPr>
              <a:t> mutation in </a:t>
            </a:r>
            <a:r>
              <a:rPr lang="fr-CH" i="1" dirty="0">
                <a:solidFill>
                  <a:srgbClr val="003300"/>
                </a:solidFill>
              </a:rPr>
              <a:t>SPY</a:t>
            </a:r>
            <a:r>
              <a:rPr lang="fr-CH" dirty="0">
                <a:solidFill>
                  <a:srgbClr val="003300"/>
                </a:solidFill>
              </a:rPr>
              <a:t>  </a:t>
            </a:r>
          </a:p>
          <a:p>
            <a:r>
              <a:rPr lang="fr-CH" dirty="0" err="1">
                <a:solidFill>
                  <a:srgbClr val="003300"/>
                </a:solidFill>
              </a:rPr>
              <a:t>Inframe</a:t>
            </a:r>
            <a:r>
              <a:rPr lang="fr-CH" dirty="0">
                <a:solidFill>
                  <a:srgbClr val="003300"/>
                </a:solidFill>
              </a:rPr>
              <a:t> 3bp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BF628-02FD-450E-973B-173B405095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5903" y="3824679"/>
            <a:ext cx="5403364" cy="27508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8491F01-477B-4A36-9B0F-6EA4F790DE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3107" y="6004317"/>
            <a:ext cx="284660" cy="378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B2F1DB-B6B2-4962-954F-C53F88CF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129" y="3033783"/>
            <a:ext cx="646324" cy="1310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BA276E-577B-4F96-A4A6-785018CAC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741" y="4448316"/>
            <a:ext cx="531902" cy="11781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F88ACD-D336-44F0-B195-A50DED55648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2071" y="1254443"/>
            <a:ext cx="5651027" cy="26596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51349F-5FA6-4055-BEBE-6450BB8BB82D}"/>
              </a:ext>
            </a:extLst>
          </p:cNvPr>
          <p:cNvSpPr/>
          <p:nvPr/>
        </p:nvSpPr>
        <p:spPr>
          <a:xfrm>
            <a:off x="123825" y="3000653"/>
            <a:ext cx="6184415" cy="1381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D78BA-8042-432B-97E0-54A09272467C}"/>
              </a:ext>
            </a:extLst>
          </p:cNvPr>
          <p:cNvSpPr/>
          <p:nvPr/>
        </p:nvSpPr>
        <p:spPr>
          <a:xfrm>
            <a:off x="126430" y="4415186"/>
            <a:ext cx="6184415" cy="13101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68C2C-8CA0-4E0D-A205-161C6C6F9EF1}"/>
              </a:ext>
            </a:extLst>
          </p:cNvPr>
          <p:cNvSpPr/>
          <p:nvPr/>
        </p:nvSpPr>
        <p:spPr>
          <a:xfrm>
            <a:off x="123824" y="5746524"/>
            <a:ext cx="6184415" cy="10073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B89C35C0-7C9A-4900-87BA-D73BE1859EE1}"/>
              </a:ext>
            </a:extLst>
          </p:cNvPr>
          <p:cNvSpPr/>
          <p:nvPr/>
        </p:nvSpPr>
        <p:spPr>
          <a:xfrm>
            <a:off x="4161472" y="3931359"/>
            <a:ext cx="320040" cy="21605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F25CAFBE-8F85-4B93-8F04-DAF9D8EB3C90}"/>
              </a:ext>
            </a:extLst>
          </p:cNvPr>
          <p:cNvSpPr/>
          <p:nvPr/>
        </p:nvSpPr>
        <p:spPr>
          <a:xfrm>
            <a:off x="3841432" y="5324705"/>
            <a:ext cx="320040" cy="216058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AB612-E68D-4886-854C-95500237641C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7F5222-726A-4F15-ACBD-C8388CDB4BFC}"/>
              </a:ext>
            </a:extLst>
          </p:cNvPr>
          <p:cNvSpPr txBox="1"/>
          <p:nvPr/>
        </p:nvSpPr>
        <p:spPr>
          <a:xfrm>
            <a:off x="236491" y="1701419"/>
            <a:ext cx="616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rgbClr val="003300"/>
                </a:solidFill>
              </a:rPr>
              <a:t>gai </a:t>
            </a:r>
            <a:r>
              <a:rPr lang="fr-CH" b="1" dirty="0" err="1">
                <a:solidFill>
                  <a:srgbClr val="003300"/>
                </a:solidFill>
              </a:rPr>
              <a:t>phenotype</a:t>
            </a:r>
            <a:r>
              <a:rPr lang="fr-CH" b="1" dirty="0">
                <a:solidFill>
                  <a:srgbClr val="003300"/>
                </a:solidFill>
              </a:rPr>
              <a:t> </a:t>
            </a:r>
            <a:r>
              <a:rPr lang="fr-CH" dirty="0">
                <a:solidFill>
                  <a:srgbClr val="003300"/>
                </a:solidFill>
              </a:rPr>
              <a:t>: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 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u="sng" dirty="0">
                <a:solidFill>
                  <a:srgbClr val="003300"/>
                </a:solidFill>
              </a:rPr>
              <a:t>no </a:t>
            </a:r>
            <a:r>
              <a:rPr lang="fr-CH" u="sng" dirty="0" err="1">
                <a:solidFill>
                  <a:srgbClr val="003300"/>
                </a:solidFill>
              </a:rPr>
              <a:t>growth</a:t>
            </a:r>
            <a:endParaRPr lang="fr-CH" u="sng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b="1" dirty="0" err="1">
                <a:solidFill>
                  <a:srgbClr val="003300"/>
                </a:solidFill>
              </a:rPr>
              <a:t>gar</a:t>
            </a:r>
            <a:r>
              <a:rPr lang="fr-CH" b="1" dirty="0">
                <a:solidFill>
                  <a:srgbClr val="003300"/>
                </a:solidFill>
              </a:rPr>
              <a:t> (gai revertant)</a:t>
            </a:r>
            <a:r>
              <a:rPr lang="fr-CH" dirty="0">
                <a:solidFill>
                  <a:srgbClr val="003300"/>
                </a:solidFill>
              </a:rPr>
              <a:t>: have the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but </a:t>
            </a:r>
            <a:r>
              <a:rPr lang="fr-CH" u="sng" dirty="0" err="1">
                <a:solidFill>
                  <a:srgbClr val="003300"/>
                </a:solidFill>
              </a:rPr>
              <a:t>grow</a:t>
            </a:r>
            <a:endParaRPr lang="fr-CH" b="1" u="sng" dirty="0">
              <a:solidFill>
                <a:srgbClr val="003300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00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rgbClr val="AFFFC4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6F5F4B4-6CFD-4EDD-B039-59558692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i="1" dirty="0"/>
              <a:t>Lactobacillus heleveticus </a:t>
            </a:r>
            <a:r>
              <a:rPr lang="pt-BR" sz="3600" dirty="0"/>
              <a:t>Genome De Novo Assembly</a:t>
            </a:r>
            <a:endParaRPr lang="fr-CH" sz="28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76B460-8C4E-4890-BBCD-A295FFDD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6" y="1132608"/>
            <a:ext cx="4584046" cy="240116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CA79F0E-EA00-400F-AC57-7F00E17B2CB6}"/>
              </a:ext>
            </a:extLst>
          </p:cNvPr>
          <p:cNvCxnSpPr>
            <a:cxnSpLocks/>
          </p:cNvCxnSpPr>
          <p:nvPr/>
        </p:nvCxnSpPr>
        <p:spPr>
          <a:xfrm flipV="1">
            <a:off x="4638675" y="2628902"/>
            <a:ext cx="497681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98AD68-D649-4B61-8284-7A65853B4054}"/>
              </a:ext>
            </a:extLst>
          </p:cNvPr>
          <p:cNvCxnSpPr>
            <a:cxnSpLocks/>
          </p:cNvCxnSpPr>
          <p:nvPr/>
        </p:nvCxnSpPr>
        <p:spPr>
          <a:xfrm flipV="1">
            <a:off x="5136356" y="2228851"/>
            <a:ext cx="292894" cy="4000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C4116E1-1547-4BF4-97F4-BBC1A94E7DF5}"/>
              </a:ext>
            </a:extLst>
          </p:cNvPr>
          <p:cNvCxnSpPr/>
          <p:nvPr/>
        </p:nvCxnSpPr>
        <p:spPr>
          <a:xfrm>
            <a:off x="5429250" y="2228850"/>
            <a:ext cx="1638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13A58B2-138C-4FD1-8E82-B262F825E690}"/>
              </a:ext>
            </a:extLst>
          </p:cNvPr>
          <p:cNvSpPr txBox="1"/>
          <p:nvPr/>
        </p:nvSpPr>
        <p:spPr>
          <a:xfrm>
            <a:off x="7160280" y="2044184"/>
            <a:ext cx="45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strains show a specific PGH activity, 3 do not.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1E0F37-FE66-47AC-8115-04F89C56207A}"/>
              </a:ext>
            </a:extLst>
          </p:cNvPr>
          <p:cNvSpPr txBox="1"/>
          <p:nvPr/>
        </p:nvSpPr>
        <p:spPr>
          <a:xfrm>
            <a:off x="5429250" y="1669711"/>
            <a:ext cx="6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Peptidoglycan</a:t>
            </a:r>
            <a:r>
              <a:rPr lang="fr-CH" dirty="0"/>
              <a:t> hydrolases (</a:t>
            </a:r>
            <a:r>
              <a:rPr lang="fr-CH" dirty="0" err="1"/>
              <a:t>PGHs</a:t>
            </a:r>
            <a:r>
              <a:rPr lang="fr-CH" dirty="0"/>
              <a:t>): enzymes </a:t>
            </a:r>
            <a:r>
              <a:rPr lang="en-GB" dirty="0"/>
              <a:t>used</a:t>
            </a:r>
            <a:r>
              <a:rPr lang="fr-CH" dirty="0"/>
              <a:t> in </a:t>
            </a:r>
            <a:r>
              <a:rPr lang="en-GB" dirty="0"/>
              <a:t>cheese</a:t>
            </a:r>
            <a:r>
              <a:rPr lang="fr-CH" dirty="0"/>
              <a:t> </a:t>
            </a:r>
            <a:r>
              <a:rPr lang="fr-CH" dirty="0" err="1"/>
              <a:t>ripening</a:t>
            </a:r>
            <a:endParaRPr lang="fr-CH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32D0C61-9B20-4659-AC60-46D2798F8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68894" y="4233134"/>
            <a:ext cx="976230" cy="9762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A174524-EF97-47A8-A030-014B2C91C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894" y="5223107"/>
            <a:ext cx="976230" cy="97623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36502B9-600A-4E1E-98F3-D2AF7E1A8F44}"/>
              </a:ext>
            </a:extLst>
          </p:cNvPr>
          <p:cNvSpPr txBox="1"/>
          <p:nvPr/>
        </p:nvSpPr>
        <p:spPr>
          <a:xfrm>
            <a:off x="4562764" y="2413516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~30 kDa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35C362-498C-4389-8285-D8E21C7DE29E}"/>
              </a:ext>
            </a:extLst>
          </p:cNvPr>
          <p:cNvSpPr txBox="1"/>
          <p:nvPr/>
        </p:nvSpPr>
        <p:spPr>
          <a:xfrm>
            <a:off x="4619120" y="2609901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810 </a:t>
            </a:r>
            <a:r>
              <a:rPr lang="fr-CH" sz="1100" dirty="0" err="1"/>
              <a:t>bp</a:t>
            </a:r>
            <a:endParaRPr lang="fr-CH" sz="11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85DCB-0259-4C60-95EE-4D3974A84A42}"/>
              </a:ext>
            </a:extLst>
          </p:cNvPr>
          <p:cNvSpPr txBox="1"/>
          <p:nvPr/>
        </p:nvSpPr>
        <p:spPr>
          <a:xfrm>
            <a:off x="6572250" y="4294279"/>
            <a:ext cx="6108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gene matching group and size: </a:t>
            </a:r>
          </a:p>
          <a:p>
            <a:endParaRPr lang="en-GB" dirty="0"/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en-GB" dirty="0"/>
              <a:t>Lhv_2053, Lysin, pseudogene in </a:t>
            </a:r>
            <a:r>
              <a:rPr lang="en-GB" i="1" dirty="0"/>
              <a:t>L. </a:t>
            </a:r>
            <a:r>
              <a:rPr lang="en-GB" i="1" dirty="0" err="1"/>
              <a:t>helveticus</a:t>
            </a:r>
            <a:r>
              <a:rPr lang="en-GB" dirty="0"/>
              <a:t>. </a:t>
            </a:r>
          </a:p>
          <a:p>
            <a:r>
              <a:rPr lang="fr-CH" dirty="0">
                <a:solidFill>
                  <a:srgbClr val="003300"/>
                </a:solidFill>
              </a:rPr>
              <a:t>• </a:t>
            </a:r>
            <a:r>
              <a:rPr lang="en-GB" dirty="0"/>
              <a:t>893 bp / 33 </a:t>
            </a:r>
            <a:r>
              <a:rPr lang="en-GB" dirty="0" err="1"/>
              <a:t>kDa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Provenance: Bacteriophage Cp-1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F57A512-657A-4CC6-B651-59E47FE9D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943" y="4170471"/>
            <a:ext cx="561881" cy="917357"/>
          </a:xfrm>
          <a:prstGeom prst="rect">
            <a:avLst/>
          </a:prstGeom>
        </p:spPr>
      </p:pic>
      <p:sp>
        <p:nvSpPr>
          <p:cNvPr id="24" name="Flèche : droite rayée 23">
            <a:extLst>
              <a:ext uri="{FF2B5EF4-FFF2-40B4-BE49-F238E27FC236}">
                <a16:creationId xmlns:a16="http://schemas.microsoft.com/office/drawing/2014/main" id="{A32CA056-1FC8-4C0D-99B0-57915B9D72AF}"/>
              </a:ext>
            </a:extLst>
          </p:cNvPr>
          <p:cNvSpPr/>
          <p:nvPr/>
        </p:nvSpPr>
        <p:spPr>
          <a:xfrm>
            <a:off x="2908300" y="5027490"/>
            <a:ext cx="3008651" cy="2160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1A959D3-2674-49F0-B2F2-0B3FAEFC124C}"/>
              </a:ext>
            </a:extLst>
          </p:cNvPr>
          <p:cNvGrpSpPr/>
          <p:nvPr/>
        </p:nvGrpSpPr>
        <p:grpSpPr>
          <a:xfrm>
            <a:off x="3356133" y="4433998"/>
            <a:ext cx="2124573" cy="1403042"/>
            <a:chOff x="4335494" y="2847225"/>
            <a:chExt cx="3521011" cy="23605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A8EE1AA-F487-4F73-B2D4-58622E6C9D5D}"/>
                </a:ext>
              </a:extLst>
            </p:cNvPr>
            <p:cNvGrpSpPr/>
            <p:nvPr/>
          </p:nvGrpSpPr>
          <p:grpSpPr>
            <a:xfrm>
              <a:off x="5421372" y="2847225"/>
              <a:ext cx="1349255" cy="1163549"/>
              <a:chOff x="2917790" y="320534"/>
              <a:chExt cx="1349255" cy="1163549"/>
            </a:xfrm>
          </p:grpSpPr>
          <p:sp>
            <p:nvSpPr>
              <p:cNvPr id="40" name="Hexagone 39">
                <a:extLst>
                  <a:ext uri="{FF2B5EF4-FFF2-40B4-BE49-F238E27FC236}">
                    <a16:creationId xmlns:a16="http://schemas.microsoft.com/office/drawing/2014/main" id="{8A969A83-0FC2-4A45-997B-07038DFF1B52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41" name="Hexagone 4">
                <a:extLst>
                  <a:ext uri="{FF2B5EF4-FFF2-40B4-BE49-F238E27FC236}">
                    <a16:creationId xmlns:a16="http://schemas.microsoft.com/office/drawing/2014/main" id="{2324953F-7CD1-4EAF-A373-287FB9024ECC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>
                    <a:solidFill>
                      <a:schemeClr val="tx1"/>
                    </a:solidFill>
                  </a:rPr>
                  <a:t>Assemble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C422B0AC-6260-42B9-9107-B5C23F8EED4B}"/>
                </a:ext>
              </a:extLst>
            </p:cNvPr>
            <p:cNvGrpSpPr/>
            <p:nvPr/>
          </p:nvGrpSpPr>
          <p:grpSpPr>
            <a:xfrm>
              <a:off x="5421372" y="4044267"/>
              <a:ext cx="1349255" cy="1163549"/>
              <a:chOff x="2917790" y="320534"/>
              <a:chExt cx="1349255" cy="1163549"/>
            </a:xfrm>
          </p:grpSpPr>
          <p:sp>
            <p:nvSpPr>
              <p:cNvPr id="38" name="Hexagone 37">
                <a:extLst>
                  <a:ext uri="{FF2B5EF4-FFF2-40B4-BE49-F238E27FC236}">
                    <a16:creationId xmlns:a16="http://schemas.microsoft.com/office/drawing/2014/main" id="{22CE0BA1-AEA9-4587-8927-5CFFADF3B069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39" name="Hexagone 4">
                <a:extLst>
                  <a:ext uri="{FF2B5EF4-FFF2-40B4-BE49-F238E27FC236}">
                    <a16:creationId xmlns:a16="http://schemas.microsoft.com/office/drawing/2014/main" id="{F4D4971C-3742-498A-8CD8-9E22AD16FA05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Annotate</a:t>
                </a: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5568495-AC49-42EA-8A28-73AC7288A27E}"/>
                </a:ext>
              </a:extLst>
            </p:cNvPr>
            <p:cNvGrpSpPr/>
            <p:nvPr/>
          </p:nvGrpSpPr>
          <p:grpSpPr>
            <a:xfrm>
              <a:off x="4335494" y="3445746"/>
              <a:ext cx="1349255" cy="1163549"/>
              <a:chOff x="2917790" y="320534"/>
              <a:chExt cx="1349255" cy="116354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36" name="Hexagone 35">
                <a:extLst>
                  <a:ext uri="{FF2B5EF4-FFF2-40B4-BE49-F238E27FC236}">
                    <a16:creationId xmlns:a16="http://schemas.microsoft.com/office/drawing/2014/main" id="{450B70A2-6C31-40F7-B4B9-A783AA46376C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Hexagone 4">
                <a:extLst>
                  <a:ext uri="{FF2B5EF4-FFF2-40B4-BE49-F238E27FC236}">
                    <a16:creationId xmlns:a16="http://schemas.microsoft.com/office/drawing/2014/main" id="{1638ED84-8794-48E7-B76D-67E207352F95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dirty="0"/>
                  <a:t>Sequence</a:t>
                </a:r>
                <a:endParaRPr lang="en-GB" sz="1100" kern="1200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16524E3-591A-40E4-8E48-83DAD00679D7}"/>
                </a:ext>
              </a:extLst>
            </p:cNvPr>
            <p:cNvGrpSpPr/>
            <p:nvPr/>
          </p:nvGrpSpPr>
          <p:grpSpPr>
            <a:xfrm>
              <a:off x="6507250" y="3445130"/>
              <a:ext cx="1349255" cy="1163549"/>
              <a:chOff x="2917790" y="320534"/>
              <a:chExt cx="1349255" cy="1163549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34" name="Hexagone 33">
                <a:extLst>
                  <a:ext uri="{FF2B5EF4-FFF2-40B4-BE49-F238E27FC236}">
                    <a16:creationId xmlns:a16="http://schemas.microsoft.com/office/drawing/2014/main" id="{44391A65-9E00-4E56-89B4-A7D98AA2DAA2}"/>
                  </a:ext>
                </a:extLst>
              </p:cNvPr>
              <p:cNvSpPr/>
              <p:nvPr/>
            </p:nvSpPr>
            <p:spPr>
              <a:xfrm>
                <a:off x="2917790" y="320534"/>
                <a:ext cx="1349255" cy="1163549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Hexagone 4">
                <a:extLst>
                  <a:ext uri="{FF2B5EF4-FFF2-40B4-BE49-F238E27FC236}">
                    <a16:creationId xmlns:a16="http://schemas.microsoft.com/office/drawing/2014/main" id="{53716C27-8941-4230-BD75-29B7650BBFB2}"/>
                  </a:ext>
                </a:extLst>
              </p:cNvPr>
              <p:cNvSpPr txBox="1"/>
              <p:nvPr/>
            </p:nvSpPr>
            <p:spPr>
              <a:xfrm>
                <a:off x="3127190" y="501113"/>
                <a:ext cx="930455" cy="80239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22860" rIns="0" bIns="2286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100" kern="1200" dirty="0"/>
                  <a:t>Compare</a:t>
                </a:r>
              </a:p>
            </p:txBody>
          </p:sp>
        </p:grpSp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534BCBD6-FE7C-49D2-A7AD-6EE5BB9E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2653">
            <a:off x="5517418" y="4758190"/>
            <a:ext cx="1185243" cy="1103502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2EB6F578-4ABA-4F41-89DD-C02DF67DA829}"/>
              </a:ext>
            </a:extLst>
          </p:cNvPr>
          <p:cNvSpPr txBox="1"/>
          <p:nvPr/>
        </p:nvSpPr>
        <p:spPr>
          <a:xfrm>
            <a:off x="9668449" y="6517778"/>
            <a:ext cx="2523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Thibault Schowing, BC.7107, HS2019</a:t>
            </a:r>
          </a:p>
        </p:txBody>
      </p:sp>
    </p:spTree>
    <p:extLst>
      <p:ext uri="{BB962C8B-B14F-4D97-AF65-F5344CB8AC3E}">
        <p14:creationId xmlns:p14="http://schemas.microsoft.com/office/powerpoint/2010/main" val="1551224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424</Words>
  <Application>Microsoft Office PowerPoint</Application>
  <PresentationFormat>Grand écran</PresentationFormat>
  <Paragraphs>71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Identification of ΔTOM1 suppressors in S. Cerevisiae</vt:lpstr>
      <vt:lpstr>Identification of gai phenotype revertant mutations in Arabidopsis thaliana</vt:lpstr>
      <vt:lpstr>Lactobacillus heleveticus Genome De Novo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37</cp:revision>
  <dcterms:created xsi:type="dcterms:W3CDTF">2020-01-06T13:10:12Z</dcterms:created>
  <dcterms:modified xsi:type="dcterms:W3CDTF">2020-01-27T10:48:02Z</dcterms:modified>
</cp:coreProperties>
</file>