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5" r:id="rId9"/>
    <p:sldId id="263" r:id="rId10"/>
    <p:sldId id="273" r:id="rId11"/>
    <p:sldId id="264" r:id="rId12"/>
    <p:sldId id="266" r:id="rId13"/>
    <p:sldId id="271" r:id="rId14"/>
    <p:sldId id="272" r:id="rId15"/>
    <p:sldId id="268" r:id="rId16"/>
    <p:sldId id="275" r:id="rId17"/>
    <p:sldId id="276" r:id="rId18"/>
    <p:sldId id="277" r:id="rId19"/>
    <p:sldId id="269" r:id="rId20"/>
    <p:sldId id="270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607" autoAdjust="0"/>
  </p:normalViewPr>
  <p:slideViewPr>
    <p:cSldViewPr snapToGrid="0">
      <p:cViewPr varScale="1">
        <p:scale>
          <a:sx n="92" d="100"/>
          <a:sy n="92" d="100"/>
        </p:scale>
        <p:origin x="160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AF0D5-B885-4406-8851-7EF283C420B2}" type="datetimeFigureOut">
              <a:rPr lang="fr-CH" smtClean="0"/>
              <a:t>24.01.2017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A4D0B-D5C7-4D52-8180-75BB2026F2BE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6434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La première partie de ce projet a été réalisée par Sébastien Henneberger et Thibault Schowing (déjà notée)</a:t>
            </a:r>
          </a:p>
          <a:p>
            <a:r>
              <a:rPr lang="fr-CH" dirty="0"/>
              <a:t>La seconde partie, celle présentée dans ce Powerpoint, a été réalisée par Anastasia Zharkova et Thibault Schowing et consiste à sécuriser la partie 1.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56076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Nastya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90679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err="1"/>
              <a:t>Nastya</a:t>
            </a:r>
            <a:endParaRPr lang="fr-CH" dirty="0"/>
          </a:p>
          <a:p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 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Spoofing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connexion à l’application avec les informations volées. Mesures : transfert de données sécurisé.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 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Tampering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falsification de URL pour avoir les accès non autorisés. Mesures : accès contrôlé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 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Repudiation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modification de l’adresse de livraison d’une entreprise. Mesures : demande de l’information supplémentaire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 : Information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disclosure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interception de trafic (wifi public). Mesures : chiffrer le trafic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 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Denial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service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allouer la mémoire de session en fonction des valeurs saisies par utilisateurs. Mesures :    valider la taille avant l’allocation 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 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Elevation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privileges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copier/coller l’URL d’admin et y avoir accès. Mesures : mécanisme d’autorisation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5904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err="1"/>
              <a:t>Nastya</a:t>
            </a:r>
            <a:endParaRPr lang="fr-CH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2412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err="1"/>
              <a:t>Nastya</a:t>
            </a:r>
            <a:endParaRPr lang="fr-CH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96816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err="1"/>
              <a:t>Nastya</a:t>
            </a:r>
            <a:endParaRPr lang="fr-CH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41488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Thibault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0287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Thibault</a:t>
            </a:r>
          </a:p>
          <a:p>
            <a:endParaRPr lang="fr-CH" dirty="0"/>
          </a:p>
          <a:p>
            <a:r>
              <a:rPr lang="fr-CH" dirty="0" err="1"/>
              <a:t>Captcha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53920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Thibault</a:t>
            </a:r>
          </a:p>
          <a:p>
            <a:endParaRPr lang="fr-CH" dirty="0"/>
          </a:p>
          <a:p>
            <a:r>
              <a:rPr lang="fr-CH" dirty="0"/>
              <a:t>Échappement des caractères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42772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Thibault</a:t>
            </a:r>
          </a:p>
          <a:p>
            <a:endParaRPr lang="fr-CH" dirty="0"/>
          </a:p>
          <a:p>
            <a:r>
              <a:rPr lang="fr-CH" dirty="0"/>
              <a:t>Code pour échapper les caractères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18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55548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Nastya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19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60496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Thibault </a:t>
            </a:r>
          </a:p>
          <a:p>
            <a:endParaRPr lang="fr-CH" dirty="0"/>
          </a:p>
          <a:p>
            <a:r>
              <a:rPr lang="fr-CH" dirty="0"/>
              <a:t>Sécurité de </a:t>
            </a:r>
            <a:r>
              <a:rPr lang="fr-CH" dirty="0" err="1"/>
              <a:t>l’app</a:t>
            </a:r>
            <a:r>
              <a:rPr lang="fr-CH" dirty="0"/>
              <a:t>: ce qu’on a fait et ce qu’il reste à faire.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1025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Nastya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20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59340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Nastya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21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00639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Thibault</a:t>
            </a:r>
          </a:p>
          <a:p>
            <a:endParaRPr lang="fr-CH" dirty="0"/>
          </a:p>
          <a:p>
            <a:r>
              <a:rPr lang="fr-CH" dirty="0"/>
              <a:t>Seconde partie du projet qui consiste à sécuriser l’application réalisée dans la première phase. </a:t>
            </a:r>
          </a:p>
          <a:p>
            <a:r>
              <a:rPr lang="fr-CH" dirty="0"/>
              <a:t>La liste des objectifs et des fonctionnalités nécessaires se trouve dans la données du projet.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287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Thibault</a:t>
            </a:r>
          </a:p>
          <a:p>
            <a:endParaRPr lang="fr-CH" dirty="0"/>
          </a:p>
          <a:p>
            <a:r>
              <a:rPr lang="fr-CH" dirty="0"/>
              <a:t>On risque donc les attaques suivant par exemple: </a:t>
            </a:r>
          </a:p>
          <a:p>
            <a:endParaRPr lang="fr-CH" dirty="0"/>
          </a:p>
          <a:p>
            <a:r>
              <a:rPr lang="fr-CH" dirty="0"/>
              <a:t>- Injection SQL</a:t>
            </a:r>
          </a:p>
          <a:p>
            <a:pPr marL="0" indent="0">
              <a:buFontTx/>
              <a:buNone/>
            </a:pPr>
            <a:r>
              <a:rPr lang="fr-CH" dirty="0"/>
              <a:t>- Envoi de scripts pour réaliser des XSS stockées </a:t>
            </a:r>
          </a:p>
          <a:p>
            <a:pPr marL="171450" indent="-171450">
              <a:buFontTx/>
              <a:buChar char="-"/>
            </a:pPr>
            <a:endParaRPr lang="fr-CH" dirty="0"/>
          </a:p>
          <a:p>
            <a:pPr marL="0" indent="0">
              <a:buFontTx/>
              <a:buNone/>
            </a:pPr>
            <a:r>
              <a:rPr lang="fr-CH" dirty="0"/>
              <a:t>Ce qui permet déjà de réaliser des vols de base de donnée ou de sessions !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47127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Thibault</a:t>
            </a:r>
          </a:p>
          <a:p>
            <a:endParaRPr lang="fr-CH" dirty="0"/>
          </a:p>
          <a:p>
            <a:r>
              <a:rPr lang="fr-CH" dirty="0" err="1"/>
              <a:t>Woohoo</a:t>
            </a:r>
            <a:r>
              <a:rPr lang="fr-CH" dirty="0"/>
              <a:t> on voit que c’est </a:t>
            </a:r>
            <a:r>
              <a:rPr lang="fr-CH" dirty="0" err="1"/>
              <a:t>secure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30462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Thibault</a:t>
            </a:r>
          </a:p>
          <a:p>
            <a:endParaRPr lang="fr-CH" dirty="0"/>
          </a:p>
          <a:p>
            <a:r>
              <a:rPr lang="fr-CH" dirty="0"/>
              <a:t>Slide 48 -&gt; description du système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9216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Thibalt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46778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Thibault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8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77694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Nastya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9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8238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24.01.2017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2143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24.01.2017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2511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24.01.2017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1013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24.01.2017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4558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24.01.2017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658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24.01.2017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77206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24.01.2017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56504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24.01.2017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3936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24.01.2017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3778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24.01.2017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5301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24.01.2017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0965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24.01.2017</a:t>
            </a:fld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0718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24.01.2017</a:t>
            </a:fld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8897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24.01.2017</a:t>
            </a:fld>
            <a:endParaRPr lang="fr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8322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24.01.2017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2199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24.01.2017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8814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BA411-5B63-457F-BE8A-5F0DD7FCAD39}" type="datetimeFigureOut">
              <a:rPr lang="fr-CH" smtClean="0"/>
              <a:t>24.01.2017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3733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STI – Projet partie 2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Sécurité des Technologies Internet</a:t>
            </a:r>
          </a:p>
        </p:txBody>
      </p:sp>
    </p:spTree>
    <p:extLst>
      <p:ext uri="{BB962C8B-B14F-4D97-AF65-F5344CB8AC3E}">
        <p14:creationId xmlns:p14="http://schemas.microsoft.com/office/powerpoint/2010/main" val="976544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– sources de menaces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Concurrent</a:t>
            </a:r>
          </a:p>
          <a:p>
            <a:pPr lvl="1"/>
            <a:r>
              <a:rPr lang="fr-CH" dirty="0"/>
              <a:t>Motivation : vol d’information confidentiels, </a:t>
            </a:r>
            <a:r>
              <a:rPr lang="fr-CH" dirty="0" err="1"/>
              <a:t>reutilisation</a:t>
            </a:r>
            <a:r>
              <a:rPr lang="fr-CH" dirty="0"/>
              <a:t> du même contenu</a:t>
            </a:r>
          </a:p>
          <a:p>
            <a:pPr lvl="1"/>
            <a:r>
              <a:rPr lang="fr-CH" dirty="0"/>
              <a:t>Cible : serveur local</a:t>
            </a:r>
          </a:p>
          <a:p>
            <a:pPr lvl="1"/>
            <a:r>
              <a:rPr lang="fr-CH" dirty="0"/>
              <a:t>Potentialité : moyenne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9566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– STRIDE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448302"/>
              </p:ext>
            </p:extLst>
          </p:nvPr>
        </p:nvGraphicFramePr>
        <p:xfrm>
          <a:off x="677334" y="2308130"/>
          <a:ext cx="8552330" cy="2431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2941">
                  <a:extLst>
                    <a:ext uri="{9D8B030D-6E8A-4147-A177-3AD203B41FA5}">
                      <a16:colId xmlns:a16="http://schemas.microsoft.com/office/drawing/2014/main" val="1807715943"/>
                    </a:ext>
                  </a:extLst>
                </a:gridCol>
                <a:gridCol w="1152265">
                  <a:extLst>
                    <a:ext uri="{9D8B030D-6E8A-4147-A177-3AD203B41FA5}">
                      <a16:colId xmlns:a16="http://schemas.microsoft.com/office/drawing/2014/main" val="2296525557"/>
                    </a:ext>
                  </a:extLst>
                </a:gridCol>
                <a:gridCol w="1152265">
                  <a:extLst>
                    <a:ext uri="{9D8B030D-6E8A-4147-A177-3AD203B41FA5}">
                      <a16:colId xmlns:a16="http://schemas.microsoft.com/office/drawing/2014/main" val="4187053647"/>
                    </a:ext>
                  </a:extLst>
                </a:gridCol>
                <a:gridCol w="1154929">
                  <a:extLst>
                    <a:ext uri="{9D8B030D-6E8A-4147-A177-3AD203B41FA5}">
                      <a16:colId xmlns:a16="http://schemas.microsoft.com/office/drawing/2014/main" val="673531801"/>
                    </a:ext>
                  </a:extLst>
                </a:gridCol>
                <a:gridCol w="1144276">
                  <a:extLst>
                    <a:ext uri="{9D8B030D-6E8A-4147-A177-3AD203B41FA5}">
                      <a16:colId xmlns:a16="http://schemas.microsoft.com/office/drawing/2014/main" val="1968405017"/>
                    </a:ext>
                  </a:extLst>
                </a:gridCol>
                <a:gridCol w="1138062">
                  <a:extLst>
                    <a:ext uri="{9D8B030D-6E8A-4147-A177-3AD203B41FA5}">
                      <a16:colId xmlns:a16="http://schemas.microsoft.com/office/drawing/2014/main" val="3257653889"/>
                    </a:ext>
                  </a:extLst>
                </a:gridCol>
                <a:gridCol w="1157592">
                  <a:extLst>
                    <a:ext uri="{9D8B030D-6E8A-4147-A177-3AD203B41FA5}">
                      <a16:colId xmlns:a16="http://schemas.microsoft.com/office/drawing/2014/main" val="790038245"/>
                    </a:ext>
                  </a:extLst>
                </a:gridCol>
              </a:tblGrid>
              <a:tr h="4053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Component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S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T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R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I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D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E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674831"/>
                  </a:ext>
                </a:extLst>
              </a:tr>
              <a:tr h="8106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 err="1">
                          <a:effectLst/>
                        </a:rPr>
                        <a:t>External</a:t>
                      </a:r>
                      <a:r>
                        <a:rPr lang="fr-CH" sz="1600" dirty="0">
                          <a:effectLst/>
                        </a:rPr>
                        <a:t> agent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˅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 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˅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 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 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 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7972828"/>
                  </a:ext>
                </a:extLst>
              </a:tr>
              <a:tr h="4053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Data store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˅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˅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4793035"/>
                  </a:ext>
                </a:extLst>
              </a:tr>
              <a:tr h="4053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Process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 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 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074902"/>
                  </a:ext>
                </a:extLst>
              </a:tr>
              <a:tr h="4053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Data flow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 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 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 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2226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5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- Scénario d’attaques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CH" b="1" dirty="0"/>
              <a:t>Scenario d’attaque 1</a:t>
            </a:r>
            <a:r>
              <a:rPr lang="fr-CH" dirty="0"/>
              <a:t> :  User non authentifié essaie de se connecter à l’application</a:t>
            </a:r>
          </a:p>
          <a:p>
            <a:pPr marL="0" indent="0">
              <a:buNone/>
            </a:pPr>
            <a:r>
              <a:rPr lang="fr-CH" b="1" dirty="0"/>
              <a:t>Business impact</a:t>
            </a:r>
            <a:r>
              <a:rPr lang="fr-CH" dirty="0"/>
              <a:t> : élevé (image de l’entreprise, cout de remédiation)</a:t>
            </a:r>
          </a:p>
          <a:p>
            <a:pPr marL="0" indent="0">
              <a:buNone/>
            </a:pPr>
            <a:r>
              <a:rPr lang="fr-CH" dirty="0"/>
              <a:t>	M</a:t>
            </a:r>
            <a:r>
              <a:rPr lang="fr-CH" b="1" dirty="0"/>
              <a:t>otivation</a:t>
            </a:r>
            <a:r>
              <a:rPr lang="fr-CH" dirty="0"/>
              <a:t> : challenge, curiosité, accès aux données privés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Scenario d’attaque</a:t>
            </a:r>
            <a:r>
              <a:rPr lang="fr-CH" dirty="0"/>
              <a:t> :  injection du code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Contrôle</a:t>
            </a:r>
            <a:r>
              <a:rPr lang="fr-CH" dirty="0"/>
              <a:t> : utilisation de requête de BD, validation des entrées de fichier. </a:t>
            </a:r>
          </a:p>
          <a:p>
            <a:pPr marL="0" indent="0">
              <a:buNone/>
            </a:pPr>
            <a:r>
              <a:rPr lang="fr-CH" dirty="0"/>
              <a:t> </a:t>
            </a:r>
          </a:p>
          <a:p>
            <a:pPr marL="0" indent="0">
              <a:buNone/>
            </a:pPr>
            <a:r>
              <a:rPr lang="fr-CH" dirty="0"/>
              <a:t> </a:t>
            </a:r>
          </a:p>
          <a:p>
            <a:pPr marL="0" indent="0">
              <a:buNone/>
            </a:pPr>
            <a:r>
              <a:rPr lang="fr-CH" b="1" dirty="0"/>
              <a:t>Scenario d’attaque 2</a:t>
            </a:r>
            <a:r>
              <a:rPr lang="fr-CH" dirty="0"/>
              <a:t> :  Vol de base de donné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Business impact</a:t>
            </a:r>
            <a:r>
              <a:rPr lang="fr-CH" dirty="0"/>
              <a:t> : élevé ou moyen (réputation, pertes d’actifs)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Motivation :</a:t>
            </a:r>
            <a:r>
              <a:rPr lang="fr-CH" dirty="0"/>
              <a:t> financière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Scenario d’attaque</a:t>
            </a:r>
            <a:r>
              <a:rPr lang="fr-CH" dirty="0"/>
              <a:t> : injection de code, bypass autorisation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Contrôle :</a:t>
            </a:r>
            <a:r>
              <a:rPr lang="fr-CH" dirty="0"/>
              <a:t> validation des entrées de fichier, défense en profondeur, chiffrement de données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8381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- Scénario d’attaques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/>
              <a:t> </a:t>
            </a:r>
          </a:p>
          <a:p>
            <a:pPr marL="0" indent="0">
              <a:buNone/>
            </a:pPr>
            <a:r>
              <a:rPr lang="fr-CH" b="1" dirty="0"/>
              <a:t>Scenario d’attaque 3</a:t>
            </a:r>
            <a:r>
              <a:rPr lang="fr-CH" dirty="0"/>
              <a:t> : </a:t>
            </a:r>
            <a:r>
              <a:rPr lang="fr-CH" dirty="0" err="1"/>
              <a:t>bruteforce</a:t>
            </a:r>
            <a:r>
              <a:rPr lang="fr-CH" dirty="0"/>
              <a:t> de login et/ou mot de passe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Business impact</a:t>
            </a:r>
            <a:r>
              <a:rPr lang="fr-CH" dirty="0"/>
              <a:t> : moyen (réputation, pertes d’information)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Motivation :</a:t>
            </a:r>
            <a:r>
              <a:rPr lang="fr-CH" dirty="0"/>
              <a:t> avoir accès aux données privés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Scenario d’attaque :</a:t>
            </a:r>
            <a:r>
              <a:rPr lang="fr-CH" dirty="0"/>
              <a:t> </a:t>
            </a:r>
            <a:r>
              <a:rPr lang="fr-CH" dirty="0" err="1"/>
              <a:t>bruteforce</a:t>
            </a:r>
            <a:endParaRPr lang="fr-CH" dirty="0"/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Contrôle :</a:t>
            </a:r>
            <a:r>
              <a:rPr lang="fr-CH" dirty="0"/>
              <a:t> </a:t>
            </a:r>
            <a:r>
              <a:rPr lang="fr-CH" dirty="0" err="1"/>
              <a:t>captcha</a:t>
            </a:r>
            <a:r>
              <a:rPr lang="fr-CH" dirty="0"/>
              <a:t>, mot de passe fort </a:t>
            </a:r>
          </a:p>
          <a:p>
            <a:pPr marL="0" indent="0">
              <a:buNone/>
            </a:pPr>
            <a:r>
              <a:rPr lang="fr-CH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80443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- Scénario d’attaques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CH" b="1" dirty="0"/>
              <a:t>Scenario d’attaque 4</a:t>
            </a:r>
            <a:r>
              <a:rPr lang="fr-CH" dirty="0"/>
              <a:t> :  user accède aux messages d’un autre user (attaque horizontale)</a:t>
            </a:r>
          </a:p>
          <a:p>
            <a:pPr marL="0" indent="0">
              <a:buNone/>
            </a:pPr>
            <a:r>
              <a:rPr lang="fr-CH" b="1" dirty="0"/>
              <a:t>Business impact</a:t>
            </a:r>
            <a:r>
              <a:rPr lang="fr-CH" dirty="0"/>
              <a:t> : faible (réputation, pertes de confidentialité)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Motivation :</a:t>
            </a:r>
            <a:r>
              <a:rPr lang="fr-CH" dirty="0"/>
              <a:t> avoir accès aux données privés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Scenario d’attaque :</a:t>
            </a:r>
            <a:r>
              <a:rPr lang="fr-CH" dirty="0"/>
              <a:t> modification d’ID personnelle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Contrôle :</a:t>
            </a:r>
            <a:r>
              <a:rPr lang="fr-CH" dirty="0"/>
              <a:t> </a:t>
            </a:r>
            <a:r>
              <a:rPr lang="fr-CH" dirty="0" err="1"/>
              <a:t>prepared</a:t>
            </a:r>
            <a:r>
              <a:rPr lang="fr-CH" dirty="0"/>
              <a:t> </a:t>
            </a:r>
            <a:r>
              <a:rPr lang="fr-CH" dirty="0" err="1"/>
              <a:t>statement</a:t>
            </a:r>
            <a:endParaRPr lang="fr-CH" dirty="0"/>
          </a:p>
          <a:p>
            <a:pPr marL="0" indent="0">
              <a:buNone/>
            </a:pPr>
            <a:r>
              <a:rPr lang="fr-CH" dirty="0"/>
              <a:t> </a:t>
            </a:r>
          </a:p>
          <a:p>
            <a:pPr marL="0" indent="0">
              <a:buNone/>
            </a:pPr>
            <a:r>
              <a:rPr lang="fr-CH" dirty="0"/>
              <a:t> </a:t>
            </a:r>
          </a:p>
          <a:p>
            <a:pPr marL="0" indent="0">
              <a:buNone/>
            </a:pPr>
            <a:r>
              <a:rPr lang="fr-CH" b="1" dirty="0"/>
              <a:t>Scenario d’attaque 5</a:t>
            </a:r>
            <a:r>
              <a:rPr lang="fr-CH" dirty="0"/>
              <a:t>:  user accède aux messages/privilèges d’un administrateur (attaque verticale)</a:t>
            </a:r>
          </a:p>
          <a:p>
            <a:pPr marL="0" indent="0">
              <a:buNone/>
            </a:pPr>
            <a:r>
              <a:rPr lang="fr-CH" b="1" dirty="0"/>
              <a:t>Business impact</a:t>
            </a:r>
            <a:r>
              <a:rPr lang="fr-CH" dirty="0"/>
              <a:t> : moyen/faible (pertes d’information/ confidentialité)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Motivation :</a:t>
            </a:r>
            <a:r>
              <a:rPr lang="fr-CH" dirty="0"/>
              <a:t> avoir accès aux données privés, escalade de privilèges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Scenario d’attaque :</a:t>
            </a:r>
            <a:r>
              <a:rPr lang="fr-CH" dirty="0"/>
              <a:t> modification d’ID, d’URL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Contrôle :</a:t>
            </a:r>
            <a:r>
              <a:rPr lang="fr-CH" dirty="0"/>
              <a:t> </a:t>
            </a:r>
            <a:r>
              <a:rPr lang="fr-CH" dirty="0" err="1"/>
              <a:t>prepared</a:t>
            </a:r>
            <a:r>
              <a:rPr lang="fr-CH" dirty="0"/>
              <a:t> </a:t>
            </a:r>
            <a:r>
              <a:rPr lang="fr-CH" dirty="0" err="1"/>
              <a:t>statement</a:t>
            </a:r>
            <a:r>
              <a:rPr lang="fr-CH" dirty="0"/>
              <a:t> 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3216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Sécurité de l’application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Aucune entrée utilisateur n’est protégée -&gt; OK</a:t>
            </a:r>
          </a:p>
          <a:p>
            <a:r>
              <a:rPr lang="fr-CH" dirty="0"/>
              <a:t>Tous les caractères spéciaux sont interprétés -&gt; OK</a:t>
            </a:r>
          </a:p>
          <a:p>
            <a:r>
              <a:rPr lang="fr-CH" dirty="0"/>
              <a:t>Les formulaires n’ont pas de jeton anti-CSRF -&gt; OK</a:t>
            </a:r>
          </a:p>
          <a:p>
            <a:r>
              <a:rPr lang="fr-CH" dirty="0"/>
              <a:t>Aucune politique de mots de passe -&gt; OK</a:t>
            </a:r>
          </a:p>
          <a:p>
            <a:r>
              <a:rPr lang="fr-CH" dirty="0"/>
              <a:t>Génération de hash -&gt; OK</a:t>
            </a:r>
          </a:p>
          <a:p>
            <a:r>
              <a:rPr lang="fr-CH" dirty="0"/>
              <a:t>Gestion des accès -&gt; OK</a:t>
            </a:r>
          </a:p>
          <a:p>
            <a:pPr marL="0" indent="0">
              <a:buNone/>
            </a:pPr>
            <a:r>
              <a:rPr lang="fr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4207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Comparaison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8744"/>
            <a:ext cx="12192000" cy="392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13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H" dirty="0"/>
              <a:t>Comparaison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" y="3268705"/>
            <a:ext cx="12192000" cy="32817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l="1" r="15682" b="-23811"/>
          <a:stretch/>
        </p:blipFill>
        <p:spPr>
          <a:xfrm>
            <a:off x="936740" y="2653327"/>
            <a:ext cx="2770736" cy="2476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668" y="2629515"/>
            <a:ext cx="48863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1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Un peu de code pour le plaisir </a:t>
            </a:r>
            <a:r>
              <a:rPr lang="fr-CH" dirty="0">
                <a:sym typeface="Wingdings" panose="05000000000000000000" pitchFamily="2" charset="2"/>
              </a:rPr>
              <a:t> 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3431"/>
            <a:ext cx="12192000" cy="344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71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À améliorer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Configurer SSL/TLS (et autre gestion de HTTP </a:t>
            </a:r>
            <a:r>
              <a:rPr lang="fr-CH"/>
              <a:t>et accès </a:t>
            </a:r>
            <a:r>
              <a:rPr lang="fr-CH" dirty="0"/>
              <a:t>niveau serveur)</a:t>
            </a:r>
          </a:p>
          <a:p>
            <a:r>
              <a:rPr lang="fr-CH" dirty="0"/>
              <a:t>Améliorer la politique de mots de passe (caractères, validité, nombre de tentatives fausse, </a:t>
            </a:r>
            <a:r>
              <a:rPr lang="fr-CH" dirty="0" err="1"/>
              <a:t>etc</a:t>
            </a:r>
            <a:r>
              <a:rPr lang="fr-CH" dirty="0"/>
              <a:t> ...)</a:t>
            </a:r>
          </a:p>
          <a:p>
            <a:r>
              <a:rPr lang="fr-CH" dirty="0" err="1"/>
              <a:t>Captcha</a:t>
            </a:r>
            <a:r>
              <a:rPr lang="fr-CH" dirty="0"/>
              <a:t> plus complexe</a:t>
            </a:r>
          </a:p>
          <a:p>
            <a:r>
              <a:rPr lang="fr-CH" dirty="0"/>
              <a:t>Gestion des redirections lors d’erreur 404 ou d’accès (ne pas divulguer d’informations)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6502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  <a:p>
            <a:r>
              <a:rPr lang="fr-CH" dirty="0"/>
              <a:t>État des lieux</a:t>
            </a:r>
          </a:p>
          <a:p>
            <a:r>
              <a:rPr lang="fr-CH" dirty="0"/>
              <a:t>Analyse de menaces</a:t>
            </a:r>
          </a:p>
          <a:p>
            <a:r>
              <a:rPr lang="fr-CH" dirty="0"/>
              <a:t>Sécurité de l’application</a:t>
            </a:r>
          </a:p>
          <a:p>
            <a:r>
              <a:rPr lang="fr-CH" dirty="0"/>
              <a:t>Conclusion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88419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La sécurité est présente à tous les niveaux (code PHP, configuration serveur, logique machine,…) </a:t>
            </a:r>
          </a:p>
          <a:p>
            <a:r>
              <a:rPr lang="fr-CH" dirty="0"/>
              <a:t>Bon début dans ce projet </a:t>
            </a:r>
            <a:r>
              <a:rPr lang="fr-CH" dirty="0">
                <a:sym typeface="Wingdings" panose="05000000000000000000" pitchFamily="2" charset="2"/>
              </a:rPr>
              <a:t> 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3168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410347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 STI – Projet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1" dirty="0"/>
              <a:t>Rappel projet 1: </a:t>
            </a:r>
            <a:r>
              <a:rPr lang="fr-CH" dirty="0"/>
              <a:t>Application de messagerie</a:t>
            </a:r>
          </a:p>
          <a:p>
            <a:r>
              <a:rPr lang="fr-CH" b="1" dirty="0"/>
              <a:t>But: </a:t>
            </a:r>
            <a:r>
              <a:rPr lang="fr-CH" dirty="0"/>
              <a:t>implémenter la sécurité sur l’application du projet 1</a:t>
            </a:r>
          </a:p>
          <a:p>
            <a:r>
              <a:rPr lang="fr-CH" b="1" dirty="0"/>
              <a:t>Répartition des tâches: </a:t>
            </a:r>
            <a:r>
              <a:rPr lang="fr-CH" dirty="0"/>
              <a:t>par fonctionnalité et vulnérabilité connues</a:t>
            </a:r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7403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État des lieux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Aucune entrée utilisateur n’est protégée</a:t>
            </a:r>
          </a:p>
          <a:p>
            <a:r>
              <a:rPr lang="fr-CH" dirty="0"/>
              <a:t>Tous les caractères spéciaux sont interprétés</a:t>
            </a:r>
          </a:p>
          <a:p>
            <a:r>
              <a:rPr lang="fr-CH" dirty="0"/>
              <a:t>Les formulaires n’ont pas de jeton anti-CSRF</a:t>
            </a:r>
          </a:p>
          <a:p>
            <a:r>
              <a:rPr lang="fr-CH" dirty="0"/>
              <a:t>Aucune politique de mots de passe </a:t>
            </a:r>
          </a:p>
          <a:p>
            <a:endParaRPr lang="fr-CH" dirty="0"/>
          </a:p>
          <a:p>
            <a:r>
              <a:rPr lang="fr-CH" dirty="0"/>
              <a:t>Les restrictions d’accès aux pages sont déjà efficaces</a:t>
            </a:r>
          </a:p>
          <a:p>
            <a:r>
              <a:rPr lang="fr-CH" dirty="0"/>
              <a:t>La génération des </a:t>
            </a:r>
            <a:r>
              <a:rPr lang="fr-CH" dirty="0" err="1"/>
              <a:t>hashs</a:t>
            </a:r>
            <a:r>
              <a:rPr lang="fr-CH" dirty="0"/>
              <a:t> est déjà sûre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4876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27622" y="-24940"/>
            <a:ext cx="3300153" cy="154616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25367"/>
            <a:ext cx="8596668" cy="1320800"/>
          </a:xfrm>
        </p:spPr>
        <p:txBody>
          <a:bodyPr/>
          <a:lstStyle/>
          <a:p>
            <a:r>
              <a:rPr lang="fr-CH" dirty="0"/>
              <a:t>Implémentation générale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7533"/>
            <a:ext cx="12208496" cy="586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6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Description du système</a:t>
            </a:r>
          </a:p>
          <a:p>
            <a:r>
              <a:rPr lang="fr-CH" dirty="0"/>
              <a:t>Sources de menaces</a:t>
            </a:r>
          </a:p>
          <a:p>
            <a:r>
              <a:rPr lang="fr-CH" dirty="0"/>
              <a:t>Scénario d’attaques</a:t>
            </a:r>
          </a:p>
          <a:p>
            <a:r>
              <a:rPr lang="fr-CH" dirty="0"/>
              <a:t>Contremesures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5343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– description du système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1" dirty="0"/>
              <a:t>Objectifs</a:t>
            </a:r>
            <a:r>
              <a:rPr lang="fr-CH" dirty="0"/>
              <a:t>: fournir un moyen de communication interne à une entreprise </a:t>
            </a:r>
          </a:p>
          <a:p>
            <a:r>
              <a:rPr lang="fr-CH" b="1" dirty="0"/>
              <a:t>Exigences</a:t>
            </a:r>
            <a:r>
              <a:rPr lang="fr-CH" dirty="0"/>
              <a:t>: uniquement les personnes autorisées ont accès. Non répudiation des données.</a:t>
            </a:r>
          </a:p>
          <a:p>
            <a:r>
              <a:rPr lang="fr-CH" b="1" dirty="0"/>
              <a:t>Constitué de: </a:t>
            </a:r>
            <a:r>
              <a:rPr lang="fr-CH" dirty="0"/>
              <a:t>Utilisateurs / base de données / serveur / application.</a:t>
            </a:r>
          </a:p>
        </p:txBody>
      </p:sp>
    </p:spTree>
    <p:extLst>
      <p:ext uri="{BB962C8B-B14F-4D97-AF65-F5344CB8AC3E}">
        <p14:creationId xmlns:p14="http://schemas.microsoft.com/office/powerpoint/2010/main" val="381090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- DFD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83" y="1544061"/>
            <a:ext cx="7320625" cy="4801896"/>
          </a:xfrm>
        </p:spPr>
      </p:pic>
    </p:spTree>
    <p:extLst>
      <p:ext uri="{BB962C8B-B14F-4D97-AF65-F5344CB8AC3E}">
        <p14:creationId xmlns:p14="http://schemas.microsoft.com/office/powerpoint/2010/main" val="341657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– sources de menaces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Script-</a:t>
            </a:r>
            <a:r>
              <a:rPr lang="fr-CH" dirty="0" err="1"/>
              <a:t>kiddies</a:t>
            </a:r>
            <a:endParaRPr lang="fr-CH" dirty="0"/>
          </a:p>
          <a:p>
            <a:pPr lvl="1"/>
            <a:r>
              <a:rPr lang="fr-CH" dirty="0"/>
              <a:t>Motivation : s’amuser</a:t>
            </a:r>
          </a:p>
          <a:p>
            <a:pPr lvl="1"/>
            <a:r>
              <a:rPr lang="fr-CH" dirty="0"/>
              <a:t>Cible : n’importe que élément</a:t>
            </a:r>
          </a:p>
          <a:p>
            <a:pPr lvl="1"/>
            <a:r>
              <a:rPr lang="fr-CH" dirty="0"/>
              <a:t>Potentialité : haute</a:t>
            </a:r>
          </a:p>
          <a:p>
            <a:r>
              <a:rPr lang="fr-CH" dirty="0" err="1"/>
              <a:t>Cybercrime</a:t>
            </a:r>
            <a:endParaRPr lang="fr-CH" dirty="0"/>
          </a:p>
          <a:p>
            <a:pPr lvl="1"/>
            <a:r>
              <a:rPr lang="fr-CH" dirty="0"/>
              <a:t>Motivation : accès aux éléments interdits qui pourrons être utilisées plus tard</a:t>
            </a:r>
          </a:p>
          <a:p>
            <a:pPr lvl="1"/>
            <a:r>
              <a:rPr lang="fr-CH" dirty="0"/>
              <a:t>Cible : vol de </a:t>
            </a:r>
            <a:r>
              <a:rPr lang="fr-CH" dirty="0" err="1"/>
              <a:t>credentials</a:t>
            </a:r>
            <a:r>
              <a:rPr lang="fr-CH" dirty="0"/>
              <a:t> et/ou modification d’information</a:t>
            </a:r>
          </a:p>
          <a:p>
            <a:pPr lvl="1"/>
            <a:r>
              <a:rPr lang="fr-CH" dirty="0"/>
              <a:t>Potentialité : moyenne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77354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3005</TotalTime>
  <Words>564</Words>
  <Application>Microsoft Office PowerPoint</Application>
  <PresentationFormat>Grand écran</PresentationFormat>
  <Paragraphs>211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Times New Roman</vt:lpstr>
      <vt:lpstr>Trebuchet MS</vt:lpstr>
      <vt:lpstr>Wingdings</vt:lpstr>
      <vt:lpstr>Wingdings 3</vt:lpstr>
      <vt:lpstr>Facette</vt:lpstr>
      <vt:lpstr>STI – Projet partie 2</vt:lpstr>
      <vt:lpstr>Table des matières</vt:lpstr>
      <vt:lpstr>Introduction STI – Projet 2</vt:lpstr>
      <vt:lpstr>État des lieux</vt:lpstr>
      <vt:lpstr>Implémentation générale</vt:lpstr>
      <vt:lpstr>Analyse de menaces</vt:lpstr>
      <vt:lpstr>Analyse de menaces – description du système</vt:lpstr>
      <vt:lpstr>Analyse de menaces - DFD</vt:lpstr>
      <vt:lpstr>Analyse de menaces – sources de menaces</vt:lpstr>
      <vt:lpstr>Analyse de menaces – sources de menaces</vt:lpstr>
      <vt:lpstr>Analyse de menaces – STRIDE</vt:lpstr>
      <vt:lpstr>Analyse de menaces - Scénario d’attaques</vt:lpstr>
      <vt:lpstr>Analyse de menaces - Scénario d’attaques</vt:lpstr>
      <vt:lpstr>Analyse de menaces - Scénario d’attaques</vt:lpstr>
      <vt:lpstr>Sécurité de l’application</vt:lpstr>
      <vt:lpstr>Comparaison</vt:lpstr>
      <vt:lpstr>Comparaison</vt:lpstr>
      <vt:lpstr>Un peu de code pour le plaisir  </vt:lpstr>
      <vt:lpstr>À améliorer</vt:lpstr>
      <vt:lpstr>Conclusion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 – Projet partie 2</dc:title>
  <dc:creator>Thibault Schowing</dc:creator>
  <cp:lastModifiedBy>Thibault Schowing</cp:lastModifiedBy>
  <cp:revision>19</cp:revision>
  <dcterms:created xsi:type="dcterms:W3CDTF">2017-01-12T08:39:14Z</dcterms:created>
  <dcterms:modified xsi:type="dcterms:W3CDTF">2017-01-24T15:37:04Z</dcterms:modified>
</cp:coreProperties>
</file>