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3"/>
  </p:notes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5" r:id="rId9"/>
    <p:sldId id="263" r:id="rId10"/>
    <p:sldId id="273" r:id="rId11"/>
    <p:sldId id="264" r:id="rId12"/>
    <p:sldId id="266" r:id="rId13"/>
    <p:sldId id="271" r:id="rId14"/>
    <p:sldId id="272" r:id="rId15"/>
    <p:sldId id="268" r:id="rId16"/>
    <p:sldId id="275" r:id="rId17"/>
    <p:sldId id="276" r:id="rId18"/>
    <p:sldId id="277" r:id="rId19"/>
    <p:sldId id="269" r:id="rId20"/>
    <p:sldId id="270" r:id="rId21"/>
    <p:sldId id="274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607" autoAdjust="0"/>
  </p:normalViewPr>
  <p:slideViewPr>
    <p:cSldViewPr snapToGrid="0">
      <p:cViewPr varScale="1">
        <p:scale>
          <a:sx n="92" d="100"/>
          <a:sy n="92" d="100"/>
        </p:scale>
        <p:origin x="1603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9AF0D5-B885-4406-8851-7EF283C420B2}" type="datetimeFigureOut">
              <a:rPr lang="fr-CH" smtClean="0"/>
              <a:t>21.01.2017</a:t>
            </a:fld>
            <a:endParaRPr lang="fr-CH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 dirty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CA4D0B-D5C7-4D52-8180-75BB2026F2BE}" type="slidenum">
              <a:rPr lang="fr-CH" smtClean="0"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464346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La première partie de ce projet a été réalisée par Sébastien Henneberger et Thibault Schowing (déjà notée)</a:t>
            </a:r>
          </a:p>
          <a:p>
            <a:r>
              <a:rPr lang="fr-CH" dirty="0"/>
              <a:t>La seconde partie, celle présentée dans ce Powerpoint, a été réalisée par Anastasia Zharkova et Thibault Schowing et consiste à sécuriser la partie 1.</a:t>
            </a:r>
          </a:p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A4D0B-D5C7-4D52-8180-75BB2026F2BE}" type="slidenum">
              <a:rPr lang="fr-CH" smtClean="0"/>
              <a:t>1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3560765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Sécurité de </a:t>
            </a:r>
            <a:r>
              <a:rPr lang="fr-CH" dirty="0" err="1"/>
              <a:t>l’app</a:t>
            </a:r>
            <a:r>
              <a:rPr lang="fr-CH" dirty="0"/>
              <a:t>: ce qu’on a fait et ce qu’il reste à faire.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A4D0B-D5C7-4D52-8180-75BB2026F2BE}" type="slidenum">
              <a:rPr lang="fr-CH" smtClean="0"/>
              <a:t>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110252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Seconde partie du projet qui consiste à sécuriser l’application réalisée dans la première phase. </a:t>
            </a:r>
          </a:p>
          <a:p>
            <a:r>
              <a:rPr lang="fr-CH" dirty="0"/>
              <a:t>La liste des objectifs et des fonctionnalités nécessaires se trouve dans la données du projet.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A4D0B-D5C7-4D52-8180-75BB2026F2BE}" type="slidenum">
              <a:rPr lang="fr-CH" smtClean="0"/>
              <a:t>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428746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On risque donc les attaques suivant par exemple: </a:t>
            </a:r>
          </a:p>
          <a:p>
            <a:endParaRPr lang="fr-CH" dirty="0"/>
          </a:p>
          <a:p>
            <a:r>
              <a:rPr lang="fr-CH" dirty="0"/>
              <a:t>- Injection SQL</a:t>
            </a:r>
          </a:p>
          <a:p>
            <a:pPr marL="0" indent="0">
              <a:buFontTx/>
              <a:buNone/>
            </a:pPr>
            <a:r>
              <a:rPr lang="fr-CH" dirty="0"/>
              <a:t>- Envoi de scripts pour réaliser des XSS stockées </a:t>
            </a:r>
          </a:p>
          <a:p>
            <a:pPr marL="171450" indent="-171450">
              <a:buFontTx/>
              <a:buChar char="-"/>
            </a:pPr>
            <a:endParaRPr lang="fr-CH" dirty="0"/>
          </a:p>
          <a:p>
            <a:pPr marL="0" indent="0">
              <a:buFontTx/>
              <a:buNone/>
            </a:pPr>
            <a:r>
              <a:rPr lang="fr-CH" dirty="0"/>
              <a:t>Ce qui permet déjà de réaliser des vols de base de donnée ou de sessions !</a:t>
            </a:r>
          </a:p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A4D0B-D5C7-4D52-8180-75BB2026F2BE}" type="slidenum">
              <a:rPr lang="fr-CH" smtClean="0"/>
              <a:t>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471272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Slide 48 -&gt; description du système</a:t>
            </a:r>
          </a:p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A4D0B-D5C7-4D52-8180-75BB2026F2BE}" type="slidenum">
              <a:rPr lang="fr-CH" smtClean="0"/>
              <a:t>6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492165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 : </a:t>
            </a:r>
            <a:r>
              <a:rPr lang="fr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Spoofing</a:t>
            </a:r>
            <a:r>
              <a:rPr lang="fr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lang="fr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connexion à l’application avec les informations volées. Mesures : transfert de données sécurisé.</a:t>
            </a:r>
          </a:p>
          <a:p>
            <a:r>
              <a:rPr lang="fr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 : </a:t>
            </a:r>
            <a:r>
              <a:rPr lang="fr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Tampering</a:t>
            </a:r>
            <a:r>
              <a:rPr lang="fr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lang="fr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falsification de URL pour avoir les accès non autorisés. Mesures : accès contrôlé</a:t>
            </a:r>
          </a:p>
          <a:p>
            <a:r>
              <a:rPr lang="fr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 : </a:t>
            </a:r>
            <a:r>
              <a:rPr lang="fr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Repudiation</a:t>
            </a:r>
            <a:r>
              <a:rPr lang="fr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lang="fr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modification de l’adresse de livraison d’une entreprise. Mesures : demande de l’information supplémentaire</a:t>
            </a:r>
          </a:p>
          <a:p>
            <a:r>
              <a:rPr lang="fr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 : Information </a:t>
            </a:r>
            <a:r>
              <a:rPr lang="fr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disclosure</a:t>
            </a:r>
            <a:r>
              <a:rPr lang="fr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lang="fr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interception de trafic (wifi public). Mesures : chiffrer le trafic</a:t>
            </a:r>
          </a:p>
          <a:p>
            <a:r>
              <a:rPr lang="fr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 : </a:t>
            </a:r>
            <a:r>
              <a:rPr lang="fr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Denial</a:t>
            </a:r>
            <a:r>
              <a:rPr lang="fr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service </a:t>
            </a:r>
            <a:r>
              <a:rPr lang="fr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lang="fr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allouer la mémoire de session en fonction des valeurs saisies par utilisateurs. Mesures :    valider la taille avant l’allocation </a:t>
            </a:r>
          </a:p>
          <a:p>
            <a:r>
              <a:rPr lang="fr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 : </a:t>
            </a:r>
            <a:r>
              <a:rPr lang="fr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Elevation</a:t>
            </a:r>
            <a:r>
              <a:rPr lang="fr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fr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privileges</a:t>
            </a:r>
            <a:r>
              <a:rPr lang="fr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lang="fr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copier/coller l’URL d’admin et y avoir accès. Mesures : mécanisme d’autorisation</a:t>
            </a:r>
          </a:p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A4D0B-D5C7-4D52-8180-75BB2026F2BE}" type="slidenum">
              <a:rPr lang="fr-CH" smtClean="0"/>
              <a:t>11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959043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err="1"/>
              <a:t>Captcha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A4D0B-D5C7-4D52-8180-75BB2026F2BE}" type="slidenum">
              <a:rPr lang="fr-CH" smtClean="0"/>
              <a:t>16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5539206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Échappement des caractères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A4D0B-D5C7-4D52-8180-75BB2026F2BE}" type="slidenum">
              <a:rPr lang="fr-CH" smtClean="0"/>
              <a:t>17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8427729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Code pour échapper les caractères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A4D0B-D5C7-4D52-8180-75BB2026F2BE}" type="slidenum">
              <a:rPr lang="fr-CH" smtClean="0"/>
              <a:t>18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455548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BA411-5B63-457F-BE8A-5F0DD7FCAD39}" type="datetimeFigureOut">
              <a:rPr lang="fr-CH" smtClean="0"/>
              <a:t>21.01.2017</a:t>
            </a:fld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47AD3-EFB5-4F2D-A1D1-9C740CB1146B}" type="slidenum">
              <a:rPr lang="fr-CH" smtClean="0"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121438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BA411-5B63-457F-BE8A-5F0DD7FCAD39}" type="datetimeFigureOut">
              <a:rPr lang="fr-CH" smtClean="0"/>
              <a:t>21.01.2017</a:t>
            </a:fld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47AD3-EFB5-4F2D-A1D1-9C740CB1146B}" type="slidenum">
              <a:rPr lang="fr-CH" smtClean="0"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525112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BA411-5B63-457F-BE8A-5F0DD7FCAD39}" type="datetimeFigureOut">
              <a:rPr lang="fr-CH" smtClean="0"/>
              <a:t>21.01.2017</a:t>
            </a:fld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47AD3-EFB5-4F2D-A1D1-9C740CB1146B}" type="slidenum">
              <a:rPr lang="fr-CH" smtClean="0"/>
              <a:t>‹N°›</a:t>
            </a:fld>
            <a:endParaRPr lang="fr-CH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810137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BA411-5B63-457F-BE8A-5F0DD7FCAD39}" type="datetimeFigureOut">
              <a:rPr lang="fr-CH" smtClean="0"/>
              <a:t>21.01.2017</a:t>
            </a:fld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47AD3-EFB5-4F2D-A1D1-9C740CB1146B}" type="slidenum">
              <a:rPr lang="fr-CH" smtClean="0"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0455825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BA411-5B63-457F-BE8A-5F0DD7FCAD39}" type="datetimeFigureOut">
              <a:rPr lang="fr-CH" smtClean="0"/>
              <a:t>21.01.2017</a:t>
            </a:fld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47AD3-EFB5-4F2D-A1D1-9C740CB1146B}" type="slidenum">
              <a:rPr lang="fr-CH" smtClean="0"/>
              <a:t>‹N°›</a:t>
            </a:fld>
            <a:endParaRPr lang="fr-CH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476588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BA411-5B63-457F-BE8A-5F0DD7FCAD39}" type="datetimeFigureOut">
              <a:rPr lang="fr-CH" smtClean="0"/>
              <a:t>21.01.2017</a:t>
            </a:fld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47AD3-EFB5-4F2D-A1D1-9C740CB1146B}" type="slidenum">
              <a:rPr lang="fr-CH" smtClean="0"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1772063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BA411-5B63-457F-BE8A-5F0DD7FCAD39}" type="datetimeFigureOut">
              <a:rPr lang="fr-CH" smtClean="0"/>
              <a:t>21.01.2017</a:t>
            </a:fld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47AD3-EFB5-4F2D-A1D1-9C740CB1146B}" type="slidenum">
              <a:rPr lang="fr-CH" smtClean="0"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1565047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BA411-5B63-457F-BE8A-5F0DD7FCAD39}" type="datetimeFigureOut">
              <a:rPr lang="fr-CH" smtClean="0"/>
              <a:t>21.01.2017</a:t>
            </a:fld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47AD3-EFB5-4F2D-A1D1-9C740CB1146B}" type="slidenum">
              <a:rPr lang="fr-CH" smtClean="0"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939366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BA411-5B63-457F-BE8A-5F0DD7FCAD39}" type="datetimeFigureOut">
              <a:rPr lang="fr-CH" smtClean="0"/>
              <a:t>21.01.2017</a:t>
            </a:fld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47AD3-EFB5-4F2D-A1D1-9C740CB1146B}" type="slidenum">
              <a:rPr lang="fr-CH" smtClean="0"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937786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BA411-5B63-457F-BE8A-5F0DD7FCAD39}" type="datetimeFigureOut">
              <a:rPr lang="fr-CH" smtClean="0"/>
              <a:t>21.01.2017</a:t>
            </a:fld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47AD3-EFB5-4F2D-A1D1-9C740CB1146B}" type="slidenum">
              <a:rPr lang="fr-CH" smtClean="0"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153012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BA411-5B63-457F-BE8A-5F0DD7FCAD39}" type="datetimeFigureOut">
              <a:rPr lang="fr-CH" smtClean="0"/>
              <a:t>21.01.2017</a:t>
            </a:fld>
            <a:endParaRPr lang="fr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47AD3-EFB5-4F2D-A1D1-9C740CB1146B}" type="slidenum">
              <a:rPr lang="fr-CH" smtClean="0"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509656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BA411-5B63-457F-BE8A-5F0DD7FCAD39}" type="datetimeFigureOut">
              <a:rPr lang="fr-CH" smtClean="0"/>
              <a:t>21.01.2017</a:t>
            </a:fld>
            <a:endParaRPr lang="fr-CH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47AD3-EFB5-4F2D-A1D1-9C740CB1146B}" type="slidenum">
              <a:rPr lang="fr-CH" smtClean="0"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607183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BA411-5B63-457F-BE8A-5F0DD7FCAD39}" type="datetimeFigureOut">
              <a:rPr lang="fr-CH" smtClean="0"/>
              <a:t>21.01.2017</a:t>
            </a:fld>
            <a:endParaRPr lang="fr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47AD3-EFB5-4F2D-A1D1-9C740CB1146B}" type="slidenum">
              <a:rPr lang="fr-CH" smtClean="0"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988971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BA411-5B63-457F-BE8A-5F0DD7FCAD39}" type="datetimeFigureOut">
              <a:rPr lang="fr-CH" smtClean="0"/>
              <a:t>21.01.2017</a:t>
            </a:fld>
            <a:endParaRPr lang="fr-CH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47AD3-EFB5-4F2D-A1D1-9C740CB1146B}" type="slidenum">
              <a:rPr lang="fr-CH" smtClean="0"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883225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BA411-5B63-457F-BE8A-5F0DD7FCAD39}" type="datetimeFigureOut">
              <a:rPr lang="fr-CH" smtClean="0"/>
              <a:t>21.01.2017</a:t>
            </a:fld>
            <a:endParaRPr lang="fr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47AD3-EFB5-4F2D-A1D1-9C740CB1146B}" type="slidenum">
              <a:rPr lang="fr-CH" smtClean="0"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921994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BA411-5B63-457F-BE8A-5F0DD7FCAD39}" type="datetimeFigureOut">
              <a:rPr lang="fr-CH" smtClean="0"/>
              <a:t>21.01.2017</a:t>
            </a:fld>
            <a:endParaRPr lang="fr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47AD3-EFB5-4F2D-A1D1-9C740CB1146B}" type="slidenum">
              <a:rPr lang="fr-CH" smtClean="0"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188149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4BA411-5B63-457F-BE8A-5F0DD7FCAD39}" type="datetimeFigureOut">
              <a:rPr lang="fr-CH" smtClean="0"/>
              <a:t>21.01.2017</a:t>
            </a:fld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5D47AD3-EFB5-4F2D-A1D1-9C740CB1146B}" type="slidenum">
              <a:rPr lang="fr-CH" smtClean="0"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73733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/>
              <a:t>STI – Projet partie 2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/>
              <a:t>Sécurité des Technologies Internet</a:t>
            </a:r>
          </a:p>
        </p:txBody>
      </p:sp>
    </p:spTree>
    <p:extLst>
      <p:ext uri="{BB962C8B-B14F-4D97-AF65-F5344CB8AC3E}">
        <p14:creationId xmlns:p14="http://schemas.microsoft.com/office/powerpoint/2010/main" val="976544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Analyse de menaces – sources de menaces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Concurrent</a:t>
            </a:r>
          </a:p>
          <a:p>
            <a:pPr lvl="1"/>
            <a:r>
              <a:rPr lang="fr-CH" dirty="0"/>
              <a:t>Motivation : vol d’information confidentiels, </a:t>
            </a:r>
            <a:r>
              <a:rPr lang="fr-CH" dirty="0" err="1"/>
              <a:t>reutilisation</a:t>
            </a:r>
            <a:r>
              <a:rPr lang="fr-CH" dirty="0"/>
              <a:t> du même contenu</a:t>
            </a:r>
          </a:p>
          <a:p>
            <a:pPr lvl="1"/>
            <a:r>
              <a:rPr lang="fr-CH" dirty="0"/>
              <a:t>Cible : serveur local</a:t>
            </a:r>
          </a:p>
          <a:p>
            <a:pPr lvl="1"/>
            <a:r>
              <a:rPr lang="fr-CH" dirty="0"/>
              <a:t>Potentialité : moyenne</a:t>
            </a:r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2956625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Analyse de menaces – STRIDE</a:t>
            </a:r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4448302"/>
              </p:ext>
            </p:extLst>
          </p:nvPr>
        </p:nvGraphicFramePr>
        <p:xfrm>
          <a:off x="677334" y="2308130"/>
          <a:ext cx="8552330" cy="24319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52941">
                  <a:extLst>
                    <a:ext uri="{9D8B030D-6E8A-4147-A177-3AD203B41FA5}">
                      <a16:colId xmlns:a16="http://schemas.microsoft.com/office/drawing/2014/main" val="1807715943"/>
                    </a:ext>
                  </a:extLst>
                </a:gridCol>
                <a:gridCol w="1152265">
                  <a:extLst>
                    <a:ext uri="{9D8B030D-6E8A-4147-A177-3AD203B41FA5}">
                      <a16:colId xmlns:a16="http://schemas.microsoft.com/office/drawing/2014/main" val="2296525557"/>
                    </a:ext>
                  </a:extLst>
                </a:gridCol>
                <a:gridCol w="1152265">
                  <a:extLst>
                    <a:ext uri="{9D8B030D-6E8A-4147-A177-3AD203B41FA5}">
                      <a16:colId xmlns:a16="http://schemas.microsoft.com/office/drawing/2014/main" val="4187053647"/>
                    </a:ext>
                  </a:extLst>
                </a:gridCol>
                <a:gridCol w="1154929">
                  <a:extLst>
                    <a:ext uri="{9D8B030D-6E8A-4147-A177-3AD203B41FA5}">
                      <a16:colId xmlns:a16="http://schemas.microsoft.com/office/drawing/2014/main" val="673531801"/>
                    </a:ext>
                  </a:extLst>
                </a:gridCol>
                <a:gridCol w="1144276">
                  <a:extLst>
                    <a:ext uri="{9D8B030D-6E8A-4147-A177-3AD203B41FA5}">
                      <a16:colId xmlns:a16="http://schemas.microsoft.com/office/drawing/2014/main" val="1968405017"/>
                    </a:ext>
                  </a:extLst>
                </a:gridCol>
                <a:gridCol w="1138062">
                  <a:extLst>
                    <a:ext uri="{9D8B030D-6E8A-4147-A177-3AD203B41FA5}">
                      <a16:colId xmlns:a16="http://schemas.microsoft.com/office/drawing/2014/main" val="3257653889"/>
                    </a:ext>
                  </a:extLst>
                </a:gridCol>
                <a:gridCol w="1157592">
                  <a:extLst>
                    <a:ext uri="{9D8B030D-6E8A-4147-A177-3AD203B41FA5}">
                      <a16:colId xmlns:a16="http://schemas.microsoft.com/office/drawing/2014/main" val="790038245"/>
                    </a:ext>
                  </a:extLst>
                </a:gridCol>
              </a:tblGrid>
              <a:tr h="40532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1600" dirty="0">
                          <a:effectLst/>
                        </a:rPr>
                        <a:t>Component</a:t>
                      </a:r>
                      <a:endParaRPr lang="fr-CH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1600" dirty="0">
                          <a:effectLst/>
                        </a:rPr>
                        <a:t>S</a:t>
                      </a:r>
                      <a:endParaRPr lang="fr-CH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1600">
                          <a:effectLst/>
                        </a:rPr>
                        <a:t>T</a:t>
                      </a:r>
                      <a:endParaRPr lang="fr-CH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1600">
                          <a:effectLst/>
                        </a:rPr>
                        <a:t>R</a:t>
                      </a:r>
                      <a:endParaRPr lang="fr-CH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1600">
                          <a:effectLst/>
                        </a:rPr>
                        <a:t>I</a:t>
                      </a:r>
                      <a:endParaRPr lang="fr-CH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1600" dirty="0">
                          <a:effectLst/>
                        </a:rPr>
                        <a:t>D</a:t>
                      </a:r>
                      <a:endParaRPr lang="fr-CH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1600">
                          <a:effectLst/>
                        </a:rPr>
                        <a:t>E</a:t>
                      </a:r>
                      <a:endParaRPr lang="fr-CH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5674831"/>
                  </a:ext>
                </a:extLst>
              </a:tr>
              <a:tr h="81065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1600" dirty="0" err="1">
                          <a:effectLst/>
                        </a:rPr>
                        <a:t>External</a:t>
                      </a:r>
                      <a:r>
                        <a:rPr lang="fr-CH" sz="1600" dirty="0">
                          <a:effectLst/>
                        </a:rPr>
                        <a:t> agent</a:t>
                      </a:r>
                      <a:endParaRPr lang="fr-CH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1600" dirty="0">
                          <a:effectLst/>
                        </a:rPr>
                        <a:t>˅</a:t>
                      </a:r>
                      <a:endParaRPr lang="fr-CH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1600" dirty="0">
                          <a:effectLst/>
                        </a:rPr>
                        <a:t> </a:t>
                      </a:r>
                      <a:endParaRPr lang="fr-CH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1600" dirty="0">
                          <a:effectLst/>
                        </a:rPr>
                        <a:t>˅</a:t>
                      </a:r>
                      <a:endParaRPr lang="fr-CH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1600" dirty="0">
                          <a:effectLst/>
                        </a:rPr>
                        <a:t> </a:t>
                      </a:r>
                      <a:endParaRPr lang="fr-CH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1600" dirty="0">
                          <a:effectLst/>
                        </a:rPr>
                        <a:t> </a:t>
                      </a:r>
                      <a:endParaRPr lang="fr-CH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1600">
                          <a:effectLst/>
                        </a:rPr>
                        <a:t> </a:t>
                      </a:r>
                      <a:endParaRPr lang="fr-CH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17972828"/>
                  </a:ext>
                </a:extLst>
              </a:tr>
              <a:tr h="40532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1600">
                          <a:effectLst/>
                        </a:rPr>
                        <a:t>Data store</a:t>
                      </a:r>
                      <a:endParaRPr lang="fr-CH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1600">
                          <a:effectLst/>
                        </a:rPr>
                        <a:t>˅</a:t>
                      </a:r>
                      <a:endParaRPr lang="fr-CH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1600">
                          <a:effectLst/>
                        </a:rPr>
                        <a:t>˅</a:t>
                      </a:r>
                      <a:endParaRPr lang="fr-CH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1600">
                          <a:effectLst/>
                        </a:rPr>
                        <a:t>˅</a:t>
                      </a:r>
                      <a:endParaRPr lang="fr-CH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1600">
                          <a:effectLst/>
                        </a:rPr>
                        <a:t>˅</a:t>
                      </a:r>
                      <a:endParaRPr lang="fr-CH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1600" dirty="0">
                          <a:effectLst/>
                        </a:rPr>
                        <a:t>˅</a:t>
                      </a:r>
                      <a:endParaRPr lang="fr-CH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1600" dirty="0">
                          <a:effectLst/>
                        </a:rPr>
                        <a:t>˅</a:t>
                      </a:r>
                      <a:endParaRPr lang="fr-CH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44793035"/>
                  </a:ext>
                </a:extLst>
              </a:tr>
              <a:tr h="40532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1600">
                          <a:effectLst/>
                        </a:rPr>
                        <a:t>Process</a:t>
                      </a:r>
                      <a:endParaRPr lang="fr-CH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1600">
                          <a:effectLst/>
                        </a:rPr>
                        <a:t> </a:t>
                      </a:r>
                      <a:endParaRPr lang="fr-CH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1600">
                          <a:effectLst/>
                        </a:rPr>
                        <a:t>˅</a:t>
                      </a:r>
                      <a:endParaRPr lang="fr-CH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1600">
                          <a:effectLst/>
                        </a:rPr>
                        <a:t>˅</a:t>
                      </a:r>
                      <a:endParaRPr lang="fr-CH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1600">
                          <a:effectLst/>
                        </a:rPr>
                        <a:t>˅</a:t>
                      </a:r>
                      <a:endParaRPr lang="fr-CH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1600">
                          <a:effectLst/>
                        </a:rPr>
                        <a:t>˅</a:t>
                      </a:r>
                      <a:endParaRPr lang="fr-CH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1600" dirty="0">
                          <a:effectLst/>
                        </a:rPr>
                        <a:t> </a:t>
                      </a:r>
                      <a:endParaRPr lang="fr-CH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5074902"/>
                  </a:ext>
                </a:extLst>
              </a:tr>
              <a:tr h="40532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1600">
                          <a:effectLst/>
                        </a:rPr>
                        <a:t>Data flow</a:t>
                      </a:r>
                      <a:endParaRPr lang="fr-CH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1600">
                          <a:effectLst/>
                        </a:rPr>
                        <a:t> </a:t>
                      </a:r>
                      <a:endParaRPr lang="fr-CH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1600">
                          <a:effectLst/>
                        </a:rPr>
                        <a:t>˅</a:t>
                      </a:r>
                      <a:endParaRPr lang="fr-CH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1600">
                          <a:effectLst/>
                        </a:rPr>
                        <a:t> </a:t>
                      </a:r>
                      <a:endParaRPr lang="fr-CH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1600">
                          <a:effectLst/>
                        </a:rPr>
                        <a:t>˅</a:t>
                      </a:r>
                      <a:endParaRPr lang="fr-CH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1600">
                          <a:effectLst/>
                        </a:rPr>
                        <a:t>˅</a:t>
                      </a:r>
                      <a:endParaRPr lang="fr-CH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1600" dirty="0">
                          <a:effectLst/>
                        </a:rPr>
                        <a:t> </a:t>
                      </a:r>
                      <a:endParaRPr lang="fr-CH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122268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4586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Analyse de menaces - Scénario d’attaques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fr-CH" b="1" dirty="0"/>
              <a:t>Scenario d’attaque 1</a:t>
            </a:r>
            <a:r>
              <a:rPr lang="fr-CH" dirty="0"/>
              <a:t> :  User non authentifié essaie de se connecter à l’application</a:t>
            </a:r>
          </a:p>
          <a:p>
            <a:pPr marL="0" indent="0">
              <a:buNone/>
            </a:pPr>
            <a:r>
              <a:rPr lang="fr-CH" b="1" dirty="0"/>
              <a:t>Business impact</a:t>
            </a:r>
            <a:r>
              <a:rPr lang="fr-CH" dirty="0"/>
              <a:t> : élevé (image de l’entreprise, cout de remédiation)</a:t>
            </a:r>
          </a:p>
          <a:p>
            <a:pPr marL="0" indent="0">
              <a:buNone/>
            </a:pPr>
            <a:r>
              <a:rPr lang="fr-CH" dirty="0"/>
              <a:t>	M</a:t>
            </a:r>
            <a:r>
              <a:rPr lang="fr-CH" b="1" dirty="0"/>
              <a:t>otivation</a:t>
            </a:r>
            <a:r>
              <a:rPr lang="fr-CH" dirty="0"/>
              <a:t> : challenge, curiosité, accès aux données privés </a:t>
            </a:r>
          </a:p>
          <a:p>
            <a:pPr marL="0" indent="0">
              <a:buNone/>
            </a:pPr>
            <a:r>
              <a:rPr lang="fr-CH" dirty="0"/>
              <a:t>	</a:t>
            </a:r>
            <a:r>
              <a:rPr lang="fr-CH" b="1" dirty="0"/>
              <a:t>Scenario d’attaque</a:t>
            </a:r>
            <a:r>
              <a:rPr lang="fr-CH" dirty="0"/>
              <a:t> :  injection du code</a:t>
            </a:r>
          </a:p>
          <a:p>
            <a:pPr marL="0" indent="0">
              <a:buNone/>
            </a:pPr>
            <a:r>
              <a:rPr lang="fr-CH" dirty="0"/>
              <a:t>	</a:t>
            </a:r>
            <a:r>
              <a:rPr lang="fr-CH" b="1" dirty="0"/>
              <a:t>Contrôle</a:t>
            </a:r>
            <a:r>
              <a:rPr lang="fr-CH" dirty="0"/>
              <a:t> : utilisation de requête de BD, validation des entrées de fichier. </a:t>
            </a:r>
          </a:p>
          <a:p>
            <a:pPr marL="0" indent="0">
              <a:buNone/>
            </a:pPr>
            <a:r>
              <a:rPr lang="fr-CH" dirty="0"/>
              <a:t> </a:t>
            </a:r>
          </a:p>
          <a:p>
            <a:pPr marL="0" indent="0">
              <a:buNone/>
            </a:pPr>
            <a:r>
              <a:rPr lang="fr-CH" dirty="0"/>
              <a:t> </a:t>
            </a:r>
          </a:p>
          <a:p>
            <a:pPr marL="0" indent="0">
              <a:buNone/>
            </a:pPr>
            <a:r>
              <a:rPr lang="fr-CH" b="1" dirty="0"/>
              <a:t>Scenario d’attaque 2</a:t>
            </a:r>
            <a:r>
              <a:rPr lang="fr-CH" dirty="0"/>
              <a:t> :  Vol de base de donné </a:t>
            </a:r>
          </a:p>
          <a:p>
            <a:pPr marL="0" indent="0">
              <a:buNone/>
            </a:pPr>
            <a:r>
              <a:rPr lang="fr-CH" dirty="0"/>
              <a:t>	</a:t>
            </a:r>
            <a:r>
              <a:rPr lang="fr-CH" b="1" dirty="0"/>
              <a:t>Business impact</a:t>
            </a:r>
            <a:r>
              <a:rPr lang="fr-CH" dirty="0"/>
              <a:t> : élevé ou moyen (réputation, pertes d’actifs)</a:t>
            </a:r>
          </a:p>
          <a:p>
            <a:pPr marL="0" indent="0">
              <a:buNone/>
            </a:pPr>
            <a:r>
              <a:rPr lang="fr-CH" dirty="0"/>
              <a:t>	</a:t>
            </a:r>
            <a:r>
              <a:rPr lang="fr-CH" b="1" dirty="0"/>
              <a:t>Motivation :</a:t>
            </a:r>
            <a:r>
              <a:rPr lang="fr-CH" dirty="0"/>
              <a:t> financière</a:t>
            </a:r>
          </a:p>
          <a:p>
            <a:pPr marL="0" indent="0">
              <a:buNone/>
            </a:pPr>
            <a:r>
              <a:rPr lang="fr-CH" dirty="0"/>
              <a:t>	</a:t>
            </a:r>
            <a:r>
              <a:rPr lang="fr-CH" b="1" dirty="0"/>
              <a:t>Scenario d’attaque</a:t>
            </a:r>
            <a:r>
              <a:rPr lang="fr-CH" dirty="0"/>
              <a:t> : injection de code, bypass autorisation</a:t>
            </a:r>
          </a:p>
          <a:p>
            <a:pPr marL="0" indent="0">
              <a:buNone/>
            </a:pPr>
            <a:r>
              <a:rPr lang="fr-CH" dirty="0"/>
              <a:t>	</a:t>
            </a:r>
            <a:r>
              <a:rPr lang="fr-CH" b="1" dirty="0"/>
              <a:t>Contrôle :</a:t>
            </a:r>
            <a:r>
              <a:rPr lang="fr-CH" dirty="0"/>
              <a:t> validation des entrées de fichier, défense en profondeur, chiffrement de données</a:t>
            </a:r>
          </a:p>
          <a:p>
            <a:pPr marL="0" indent="0">
              <a:buNone/>
            </a:pP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1838126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Analyse de menaces - Scénario d’attaques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CH" dirty="0"/>
              <a:t> </a:t>
            </a:r>
          </a:p>
          <a:p>
            <a:pPr marL="0" indent="0">
              <a:buNone/>
            </a:pPr>
            <a:r>
              <a:rPr lang="fr-CH" b="1" dirty="0"/>
              <a:t>Scenario d’attaque 3</a:t>
            </a:r>
            <a:r>
              <a:rPr lang="fr-CH" dirty="0"/>
              <a:t> : </a:t>
            </a:r>
            <a:r>
              <a:rPr lang="fr-CH" dirty="0" err="1"/>
              <a:t>bruteforce</a:t>
            </a:r>
            <a:r>
              <a:rPr lang="fr-CH" dirty="0"/>
              <a:t> de login et/ou mot de passe</a:t>
            </a:r>
          </a:p>
          <a:p>
            <a:pPr marL="0" indent="0">
              <a:buNone/>
            </a:pPr>
            <a:r>
              <a:rPr lang="fr-CH" dirty="0"/>
              <a:t>	</a:t>
            </a:r>
            <a:r>
              <a:rPr lang="fr-CH" b="1" dirty="0"/>
              <a:t>Business impact</a:t>
            </a:r>
            <a:r>
              <a:rPr lang="fr-CH" dirty="0"/>
              <a:t> : moyen (réputation, pertes d’information) </a:t>
            </a:r>
          </a:p>
          <a:p>
            <a:pPr marL="0" indent="0">
              <a:buNone/>
            </a:pPr>
            <a:r>
              <a:rPr lang="fr-CH" dirty="0"/>
              <a:t>	</a:t>
            </a:r>
            <a:r>
              <a:rPr lang="fr-CH" b="1" dirty="0"/>
              <a:t>Motivation :</a:t>
            </a:r>
            <a:r>
              <a:rPr lang="fr-CH" dirty="0"/>
              <a:t> avoir accès aux données privés </a:t>
            </a:r>
          </a:p>
          <a:p>
            <a:pPr marL="0" indent="0">
              <a:buNone/>
            </a:pPr>
            <a:r>
              <a:rPr lang="fr-CH" dirty="0"/>
              <a:t>	</a:t>
            </a:r>
            <a:r>
              <a:rPr lang="fr-CH" b="1" dirty="0"/>
              <a:t>Scenario d’attaque :</a:t>
            </a:r>
            <a:r>
              <a:rPr lang="fr-CH" dirty="0"/>
              <a:t> </a:t>
            </a:r>
            <a:r>
              <a:rPr lang="fr-CH" dirty="0" err="1"/>
              <a:t>bruteforce</a:t>
            </a:r>
            <a:endParaRPr lang="fr-CH" dirty="0"/>
          </a:p>
          <a:p>
            <a:pPr marL="0" indent="0">
              <a:buNone/>
            </a:pPr>
            <a:r>
              <a:rPr lang="fr-CH" dirty="0"/>
              <a:t>	</a:t>
            </a:r>
            <a:r>
              <a:rPr lang="fr-CH" b="1" dirty="0"/>
              <a:t>Contrôle :</a:t>
            </a:r>
            <a:r>
              <a:rPr lang="fr-CH" dirty="0"/>
              <a:t> </a:t>
            </a:r>
            <a:r>
              <a:rPr lang="fr-CH" dirty="0" err="1"/>
              <a:t>captcha</a:t>
            </a:r>
            <a:r>
              <a:rPr lang="fr-CH" dirty="0"/>
              <a:t>, mot de passe fort </a:t>
            </a:r>
          </a:p>
          <a:p>
            <a:pPr marL="0" indent="0">
              <a:buNone/>
            </a:pPr>
            <a:r>
              <a:rPr lang="fr-CH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5804430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Analyse de menaces - Scénario d’attaques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fr-CH" b="1" dirty="0"/>
              <a:t>Scenario d’attaque 4</a:t>
            </a:r>
            <a:r>
              <a:rPr lang="fr-CH" dirty="0"/>
              <a:t> :  user accède aux messages d’un autre user (attaque horizontale)</a:t>
            </a:r>
          </a:p>
          <a:p>
            <a:pPr marL="0" indent="0">
              <a:buNone/>
            </a:pPr>
            <a:r>
              <a:rPr lang="fr-CH" b="1" dirty="0"/>
              <a:t>Business impact</a:t>
            </a:r>
            <a:r>
              <a:rPr lang="fr-CH" dirty="0"/>
              <a:t> : faible (réputation, pertes de confidentialité) </a:t>
            </a:r>
          </a:p>
          <a:p>
            <a:pPr marL="0" indent="0">
              <a:buNone/>
            </a:pPr>
            <a:r>
              <a:rPr lang="fr-CH" dirty="0"/>
              <a:t>	</a:t>
            </a:r>
            <a:r>
              <a:rPr lang="fr-CH" b="1" dirty="0"/>
              <a:t>Motivation :</a:t>
            </a:r>
            <a:r>
              <a:rPr lang="fr-CH" dirty="0"/>
              <a:t> avoir accès aux données privés </a:t>
            </a:r>
          </a:p>
          <a:p>
            <a:pPr marL="0" indent="0">
              <a:buNone/>
            </a:pPr>
            <a:r>
              <a:rPr lang="fr-CH" dirty="0"/>
              <a:t>	</a:t>
            </a:r>
            <a:r>
              <a:rPr lang="fr-CH" b="1" dirty="0"/>
              <a:t>Scenario d’attaque :</a:t>
            </a:r>
            <a:r>
              <a:rPr lang="fr-CH" dirty="0"/>
              <a:t> modification d’ID personnelle </a:t>
            </a:r>
          </a:p>
          <a:p>
            <a:pPr marL="0" indent="0">
              <a:buNone/>
            </a:pPr>
            <a:r>
              <a:rPr lang="fr-CH" dirty="0"/>
              <a:t>	</a:t>
            </a:r>
            <a:r>
              <a:rPr lang="fr-CH" b="1" dirty="0"/>
              <a:t>Contrôle :</a:t>
            </a:r>
            <a:r>
              <a:rPr lang="fr-CH" dirty="0"/>
              <a:t> </a:t>
            </a:r>
            <a:r>
              <a:rPr lang="fr-CH" dirty="0" err="1"/>
              <a:t>prepared</a:t>
            </a:r>
            <a:r>
              <a:rPr lang="fr-CH" dirty="0"/>
              <a:t> </a:t>
            </a:r>
            <a:r>
              <a:rPr lang="fr-CH" dirty="0" err="1"/>
              <a:t>statement</a:t>
            </a:r>
            <a:endParaRPr lang="fr-CH" dirty="0"/>
          </a:p>
          <a:p>
            <a:pPr marL="0" indent="0">
              <a:buNone/>
            </a:pPr>
            <a:r>
              <a:rPr lang="fr-CH" dirty="0"/>
              <a:t> </a:t>
            </a:r>
          </a:p>
          <a:p>
            <a:pPr marL="0" indent="0">
              <a:buNone/>
            </a:pPr>
            <a:r>
              <a:rPr lang="fr-CH" dirty="0"/>
              <a:t> </a:t>
            </a:r>
          </a:p>
          <a:p>
            <a:pPr marL="0" indent="0">
              <a:buNone/>
            </a:pPr>
            <a:r>
              <a:rPr lang="fr-CH" b="1" dirty="0"/>
              <a:t>Scenario d’attaque 5</a:t>
            </a:r>
            <a:r>
              <a:rPr lang="fr-CH" dirty="0"/>
              <a:t>:  user accède aux messages/privilèges d’un administrateur (attaque verticale)</a:t>
            </a:r>
          </a:p>
          <a:p>
            <a:pPr marL="0" indent="0">
              <a:buNone/>
            </a:pPr>
            <a:r>
              <a:rPr lang="fr-CH" b="1" dirty="0"/>
              <a:t>Business impact</a:t>
            </a:r>
            <a:r>
              <a:rPr lang="fr-CH" dirty="0"/>
              <a:t> : moyen/faible (pertes d’information/ confidentialité) </a:t>
            </a:r>
          </a:p>
          <a:p>
            <a:pPr marL="0" indent="0">
              <a:buNone/>
            </a:pPr>
            <a:r>
              <a:rPr lang="fr-CH" dirty="0"/>
              <a:t>	</a:t>
            </a:r>
            <a:r>
              <a:rPr lang="fr-CH" b="1" dirty="0"/>
              <a:t>Motivation :</a:t>
            </a:r>
            <a:r>
              <a:rPr lang="fr-CH" dirty="0"/>
              <a:t> avoir accès aux données privés, escalade de privilèges </a:t>
            </a:r>
          </a:p>
          <a:p>
            <a:pPr marL="0" indent="0">
              <a:buNone/>
            </a:pPr>
            <a:r>
              <a:rPr lang="fr-CH" dirty="0"/>
              <a:t>	</a:t>
            </a:r>
            <a:r>
              <a:rPr lang="fr-CH" b="1" dirty="0"/>
              <a:t>Scenario d’attaque :</a:t>
            </a:r>
            <a:r>
              <a:rPr lang="fr-CH" dirty="0"/>
              <a:t> modification d’ID, d’URL</a:t>
            </a:r>
          </a:p>
          <a:p>
            <a:pPr marL="0" indent="0">
              <a:buNone/>
            </a:pPr>
            <a:r>
              <a:rPr lang="fr-CH" dirty="0"/>
              <a:t>	</a:t>
            </a:r>
            <a:r>
              <a:rPr lang="fr-CH" b="1" dirty="0"/>
              <a:t>Contrôle :</a:t>
            </a:r>
            <a:r>
              <a:rPr lang="fr-CH" dirty="0"/>
              <a:t> </a:t>
            </a:r>
            <a:r>
              <a:rPr lang="fr-CH" dirty="0" err="1"/>
              <a:t>prepared</a:t>
            </a:r>
            <a:r>
              <a:rPr lang="fr-CH" dirty="0"/>
              <a:t> </a:t>
            </a:r>
            <a:r>
              <a:rPr lang="fr-CH" dirty="0" err="1"/>
              <a:t>statement</a:t>
            </a:r>
            <a:r>
              <a:rPr lang="fr-CH" dirty="0"/>
              <a:t> </a:t>
            </a:r>
          </a:p>
          <a:p>
            <a:pPr marL="0" indent="0">
              <a:buNone/>
            </a:pP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9321606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Sécurité de l’application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Aucune entrée utilisateur n’est protégée -&gt; OK</a:t>
            </a:r>
          </a:p>
          <a:p>
            <a:r>
              <a:rPr lang="fr-CH" dirty="0"/>
              <a:t>Tous les caractères spéciaux sont interprétés -&gt; OK</a:t>
            </a:r>
          </a:p>
          <a:p>
            <a:r>
              <a:rPr lang="fr-CH" dirty="0"/>
              <a:t>Les formulaires n’ont pas de jeton anti-CSRF -&gt; OK</a:t>
            </a:r>
          </a:p>
          <a:p>
            <a:r>
              <a:rPr lang="fr-CH" dirty="0"/>
              <a:t>Aucune politique de mots de passe -&gt; OK</a:t>
            </a:r>
          </a:p>
          <a:p>
            <a:r>
              <a:rPr lang="fr-CH" dirty="0"/>
              <a:t>Génération de hash -&gt; OK</a:t>
            </a:r>
          </a:p>
          <a:p>
            <a:r>
              <a:rPr lang="fr-CH" dirty="0"/>
              <a:t>Gestion des accès -&gt; OK</a:t>
            </a:r>
          </a:p>
          <a:p>
            <a:pPr marL="0" indent="0">
              <a:buNone/>
            </a:pPr>
            <a:r>
              <a:rPr lang="fr-CH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442079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Comparaison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48744"/>
            <a:ext cx="12192000" cy="3920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4131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CH" dirty="0"/>
              <a:t>Comparaison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5" y="3268705"/>
            <a:ext cx="12192000" cy="328172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4"/>
          <a:srcRect l="1" r="15682" b="-23811"/>
          <a:stretch/>
        </p:blipFill>
        <p:spPr>
          <a:xfrm>
            <a:off x="936740" y="2653327"/>
            <a:ext cx="2770736" cy="24765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75668" y="2629515"/>
            <a:ext cx="4886325" cy="24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7130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Un peu de code pour le plaisir </a:t>
            </a:r>
            <a:r>
              <a:rPr lang="fr-CH" dirty="0">
                <a:sym typeface="Wingdings" panose="05000000000000000000" pitchFamily="2" charset="2"/>
              </a:rPr>
              <a:t> </a:t>
            </a:r>
            <a:endParaRPr lang="fr-CH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73431"/>
            <a:ext cx="12192000" cy="3446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9714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À améliorer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Configurer SSL/TLS (et autre gestion de HTTP </a:t>
            </a:r>
            <a:r>
              <a:rPr lang="fr-CH"/>
              <a:t>et accès </a:t>
            </a:r>
            <a:r>
              <a:rPr lang="fr-CH" dirty="0"/>
              <a:t>niveau serveur)</a:t>
            </a:r>
          </a:p>
          <a:p>
            <a:r>
              <a:rPr lang="fr-CH" dirty="0"/>
              <a:t>Améliorer la politique de mots de passe (caractères, validité, nombre de tentatives fausse, </a:t>
            </a:r>
            <a:r>
              <a:rPr lang="fr-CH" dirty="0" err="1"/>
              <a:t>etc</a:t>
            </a:r>
            <a:r>
              <a:rPr lang="fr-CH" dirty="0"/>
              <a:t> ...)</a:t>
            </a:r>
          </a:p>
          <a:p>
            <a:r>
              <a:rPr lang="fr-CH" dirty="0" err="1"/>
              <a:t>Captcha</a:t>
            </a:r>
            <a:r>
              <a:rPr lang="fr-CH" dirty="0"/>
              <a:t> plus complexe</a:t>
            </a:r>
          </a:p>
          <a:p>
            <a:r>
              <a:rPr lang="fr-CH" dirty="0"/>
              <a:t>Gestion des redirections lors d’erreur 404 ou d’accès (ne pas divulguer d’informations)</a:t>
            </a:r>
          </a:p>
          <a:p>
            <a:endParaRPr lang="fr-CH" dirty="0"/>
          </a:p>
          <a:p>
            <a:endParaRPr lang="fr-CH" dirty="0"/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365029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Table des matières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Introduction</a:t>
            </a:r>
          </a:p>
          <a:p>
            <a:r>
              <a:rPr lang="fr-CH" dirty="0"/>
              <a:t>État des lieux</a:t>
            </a:r>
          </a:p>
          <a:p>
            <a:r>
              <a:rPr lang="fr-CH" dirty="0"/>
              <a:t>Analyse de menaces</a:t>
            </a:r>
          </a:p>
          <a:p>
            <a:r>
              <a:rPr lang="fr-CH" dirty="0"/>
              <a:t>Sécurité de l’application</a:t>
            </a:r>
          </a:p>
          <a:p>
            <a:r>
              <a:rPr lang="fr-CH" dirty="0"/>
              <a:t>Conclusion</a:t>
            </a:r>
          </a:p>
          <a:p>
            <a:endParaRPr lang="fr-CH" dirty="0"/>
          </a:p>
          <a:p>
            <a:endParaRPr lang="fr-CH" dirty="0"/>
          </a:p>
          <a:p>
            <a:endParaRPr lang="fr-CH" dirty="0"/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6884190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Conclusion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La sécurité est présente à tous les niveaux (code PHP, configuration serveur, logique machine,…) </a:t>
            </a:r>
          </a:p>
          <a:p>
            <a:r>
              <a:rPr lang="fr-CH" dirty="0"/>
              <a:t>Bon début dans ce projet </a:t>
            </a:r>
            <a:r>
              <a:rPr lang="fr-CH" dirty="0">
                <a:sym typeface="Wingdings" panose="05000000000000000000" pitchFamily="2" charset="2"/>
              </a:rPr>
              <a:t> </a:t>
            </a:r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431681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Questions ?</a:t>
            </a:r>
          </a:p>
        </p:txBody>
      </p:sp>
    </p:spTree>
    <p:extLst>
      <p:ext uri="{BB962C8B-B14F-4D97-AF65-F5344CB8AC3E}">
        <p14:creationId xmlns:p14="http://schemas.microsoft.com/office/powerpoint/2010/main" val="4103472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Introduction STI – Projet 2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b="1" dirty="0"/>
              <a:t>Rappel projet 1: </a:t>
            </a:r>
            <a:r>
              <a:rPr lang="fr-CH" dirty="0"/>
              <a:t>Application de messagerie</a:t>
            </a:r>
          </a:p>
          <a:p>
            <a:r>
              <a:rPr lang="fr-CH" b="1" dirty="0"/>
              <a:t>But: </a:t>
            </a:r>
            <a:r>
              <a:rPr lang="fr-CH" dirty="0"/>
              <a:t>implémenter la sécurité sur l’application du projet 1</a:t>
            </a:r>
          </a:p>
          <a:p>
            <a:r>
              <a:rPr lang="fr-CH" b="1" dirty="0"/>
              <a:t>Répartition des tâches: </a:t>
            </a:r>
            <a:r>
              <a:rPr lang="fr-CH" dirty="0"/>
              <a:t>par fonctionnalité et vulnérabilité connues</a:t>
            </a:r>
          </a:p>
          <a:p>
            <a:endParaRPr lang="fr-CH" dirty="0"/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674032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État des lieux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Aucune entrée utilisateur n’est protégée</a:t>
            </a:r>
          </a:p>
          <a:p>
            <a:r>
              <a:rPr lang="fr-CH" dirty="0"/>
              <a:t>Tous les caractères spéciaux sont interprétés</a:t>
            </a:r>
          </a:p>
          <a:p>
            <a:r>
              <a:rPr lang="fr-CH" dirty="0"/>
              <a:t>Les formulaires n’ont pas de jeton anti-CSRF</a:t>
            </a:r>
          </a:p>
          <a:p>
            <a:r>
              <a:rPr lang="fr-CH" dirty="0"/>
              <a:t>Aucune politique de mots de passe </a:t>
            </a:r>
          </a:p>
          <a:p>
            <a:endParaRPr lang="fr-CH" dirty="0"/>
          </a:p>
          <a:p>
            <a:r>
              <a:rPr lang="fr-CH" dirty="0"/>
              <a:t>Les restrictions d’accès aux pages sont déjà efficaces</a:t>
            </a:r>
          </a:p>
          <a:p>
            <a:r>
              <a:rPr lang="fr-CH" dirty="0"/>
              <a:t>La génération des </a:t>
            </a:r>
            <a:r>
              <a:rPr lang="fr-CH" dirty="0" err="1"/>
              <a:t>hashs</a:t>
            </a:r>
            <a:r>
              <a:rPr lang="fr-CH" dirty="0"/>
              <a:t> est déjà sûre</a:t>
            </a:r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648762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9027622" y="-24940"/>
            <a:ext cx="3300153" cy="1546167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225367"/>
            <a:ext cx="8596668" cy="1320800"/>
          </a:xfrm>
        </p:spPr>
        <p:txBody>
          <a:bodyPr/>
          <a:lstStyle/>
          <a:p>
            <a:r>
              <a:rPr lang="fr-CH" dirty="0"/>
              <a:t>Implémentation générale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97533"/>
            <a:ext cx="12208496" cy="5869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169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Analyse de menaces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Description du système</a:t>
            </a:r>
          </a:p>
          <a:p>
            <a:r>
              <a:rPr lang="fr-CH" dirty="0"/>
              <a:t>Sources de menaces</a:t>
            </a:r>
          </a:p>
          <a:p>
            <a:r>
              <a:rPr lang="fr-CH" dirty="0"/>
              <a:t>Scénario d’attaques</a:t>
            </a:r>
          </a:p>
          <a:p>
            <a:r>
              <a:rPr lang="fr-CH" dirty="0"/>
              <a:t>Contremesures</a:t>
            </a:r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53438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Analyse de menaces – description du système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b="1" dirty="0"/>
              <a:t>Objectifs</a:t>
            </a:r>
            <a:r>
              <a:rPr lang="fr-CH" dirty="0"/>
              <a:t>: fournir un moyen de communication interne à une entreprise </a:t>
            </a:r>
          </a:p>
          <a:p>
            <a:r>
              <a:rPr lang="fr-CH" b="1" dirty="0"/>
              <a:t>Exigences</a:t>
            </a:r>
            <a:r>
              <a:rPr lang="fr-CH" dirty="0"/>
              <a:t>: uniquement les personnes autorisées ont accès. Non répudiation des données.</a:t>
            </a:r>
          </a:p>
          <a:p>
            <a:r>
              <a:rPr lang="fr-CH" b="1" dirty="0"/>
              <a:t>Constitué de: </a:t>
            </a:r>
            <a:r>
              <a:rPr lang="fr-CH" dirty="0"/>
              <a:t>Utilisateurs / base de données / serveur / application.</a:t>
            </a:r>
          </a:p>
        </p:txBody>
      </p:sp>
    </p:spTree>
    <p:extLst>
      <p:ext uri="{BB962C8B-B14F-4D97-AF65-F5344CB8AC3E}">
        <p14:creationId xmlns:p14="http://schemas.microsoft.com/office/powerpoint/2010/main" val="3810906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Analyse de menaces - DFD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83" y="1544061"/>
            <a:ext cx="7320625" cy="4801896"/>
          </a:xfrm>
        </p:spPr>
      </p:pic>
    </p:spTree>
    <p:extLst>
      <p:ext uri="{BB962C8B-B14F-4D97-AF65-F5344CB8AC3E}">
        <p14:creationId xmlns:p14="http://schemas.microsoft.com/office/powerpoint/2010/main" val="3416571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Analyse de menaces – sources de menaces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Script-</a:t>
            </a:r>
            <a:r>
              <a:rPr lang="fr-CH" dirty="0" err="1"/>
              <a:t>kiddies</a:t>
            </a:r>
            <a:endParaRPr lang="fr-CH" dirty="0"/>
          </a:p>
          <a:p>
            <a:pPr lvl="1"/>
            <a:r>
              <a:rPr lang="fr-CH" dirty="0"/>
              <a:t>Motivation : s’amuser</a:t>
            </a:r>
          </a:p>
          <a:p>
            <a:pPr lvl="1"/>
            <a:r>
              <a:rPr lang="fr-CH" dirty="0"/>
              <a:t>Cible : n’importe que élément</a:t>
            </a:r>
          </a:p>
          <a:p>
            <a:pPr lvl="1"/>
            <a:r>
              <a:rPr lang="fr-CH" dirty="0"/>
              <a:t>Potentialité : haute</a:t>
            </a:r>
          </a:p>
          <a:p>
            <a:r>
              <a:rPr lang="fr-CH" dirty="0" err="1"/>
              <a:t>Cybercrime</a:t>
            </a:r>
            <a:endParaRPr lang="fr-CH" dirty="0"/>
          </a:p>
          <a:p>
            <a:pPr lvl="1"/>
            <a:r>
              <a:rPr lang="fr-CH" dirty="0"/>
              <a:t>Motivation : accès aux éléments interdits qui pourrons être utilisées plus tard</a:t>
            </a:r>
          </a:p>
          <a:p>
            <a:pPr lvl="1"/>
            <a:r>
              <a:rPr lang="fr-CH" dirty="0"/>
              <a:t>Cible : vol de </a:t>
            </a:r>
            <a:r>
              <a:rPr lang="fr-CH" dirty="0" err="1"/>
              <a:t>credentials</a:t>
            </a:r>
            <a:r>
              <a:rPr lang="fr-CH" dirty="0"/>
              <a:t> et/ou modification d’information</a:t>
            </a:r>
          </a:p>
          <a:p>
            <a:pPr lvl="1"/>
            <a:r>
              <a:rPr lang="fr-CH" dirty="0"/>
              <a:t>Potentialité : moyenne</a:t>
            </a:r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1773549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3002</TotalTime>
  <Words>526</Words>
  <Application>Microsoft Office PowerPoint</Application>
  <PresentationFormat>Grand écran</PresentationFormat>
  <Paragraphs>168</Paragraphs>
  <Slides>21</Slides>
  <Notes>9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8" baseType="lpstr">
      <vt:lpstr>Arial</vt:lpstr>
      <vt:lpstr>Calibri</vt:lpstr>
      <vt:lpstr>Times New Roman</vt:lpstr>
      <vt:lpstr>Trebuchet MS</vt:lpstr>
      <vt:lpstr>Wingdings</vt:lpstr>
      <vt:lpstr>Wingdings 3</vt:lpstr>
      <vt:lpstr>Facette</vt:lpstr>
      <vt:lpstr>STI – Projet partie 2</vt:lpstr>
      <vt:lpstr>Table des matières</vt:lpstr>
      <vt:lpstr>Introduction STI – Projet 2</vt:lpstr>
      <vt:lpstr>État des lieux</vt:lpstr>
      <vt:lpstr>Implémentation générale</vt:lpstr>
      <vt:lpstr>Analyse de menaces</vt:lpstr>
      <vt:lpstr>Analyse de menaces – description du système</vt:lpstr>
      <vt:lpstr>Analyse de menaces - DFD</vt:lpstr>
      <vt:lpstr>Analyse de menaces – sources de menaces</vt:lpstr>
      <vt:lpstr>Analyse de menaces – sources de menaces</vt:lpstr>
      <vt:lpstr>Analyse de menaces – STRIDE</vt:lpstr>
      <vt:lpstr>Analyse de menaces - Scénario d’attaques</vt:lpstr>
      <vt:lpstr>Analyse de menaces - Scénario d’attaques</vt:lpstr>
      <vt:lpstr>Analyse de menaces - Scénario d’attaques</vt:lpstr>
      <vt:lpstr>Sécurité de l’application</vt:lpstr>
      <vt:lpstr>Comparaison</vt:lpstr>
      <vt:lpstr>Comparaison</vt:lpstr>
      <vt:lpstr>Un peu de code pour le plaisir  </vt:lpstr>
      <vt:lpstr>À améliorer</vt:lpstr>
      <vt:lpstr>Conclusion</vt:lpstr>
      <vt:lpstr>Questions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STI – Projet partie 2</dc:title>
  <dc:creator>Thibault Schowing</dc:creator>
  <cp:lastModifiedBy>Thibault Schowing</cp:lastModifiedBy>
  <cp:revision>18</cp:revision>
  <dcterms:created xsi:type="dcterms:W3CDTF">2017-01-12T08:39:14Z</dcterms:created>
  <dcterms:modified xsi:type="dcterms:W3CDTF">2017-01-21T11:06:37Z</dcterms:modified>
</cp:coreProperties>
</file>