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Nuni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Nunito-bold.fntdata"/><Relationship Id="rId21" Type="http://schemas.openxmlformats.org/officeDocument/2006/relationships/slide" Target="slides/slide16.xml"/><Relationship Id="rId43" Type="http://schemas.openxmlformats.org/officeDocument/2006/relationships/font" Target="fonts/Nunito-regular.fntdata"/><Relationship Id="rId24" Type="http://schemas.openxmlformats.org/officeDocument/2006/relationships/slide" Target="slides/slide19.xml"/><Relationship Id="rId46" Type="http://schemas.openxmlformats.org/officeDocument/2006/relationships/font" Target="fonts/Nunito-boldItalic.fntdata"/><Relationship Id="rId23" Type="http://schemas.openxmlformats.org/officeDocument/2006/relationships/slide" Target="slides/slide18.xml"/><Relationship Id="rId45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3f583fcf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3f583fcf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270f022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b270f022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270f0226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b270f0226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270f02268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b270f02268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b270f02268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b270f02268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270f02268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b270f02268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270f02268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b270f02268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b270f02268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b270f02268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b270f02268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b270f02268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270f02268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b270f02268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260ed8f4d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260ed8f4d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b270f02268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b270f02268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3f583fcf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b3f583fcf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3f583fcf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b3f583fcf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b270f022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b270f022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270f02268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b270f02268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b270f0226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b270f0226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b270f0226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b270f0226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b3f583fcf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b3f583fcf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b270f0226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b270f022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b270f0226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b270f0226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270f0226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270f0226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b270f02268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b270f02268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270f02268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b270f02268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b270f02268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b270f02268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b270f0226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b270f0226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b270f02268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b270f0226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b270f02268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b270f02268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b270f02268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b270f02268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b270f02268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b270f02268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270f0226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270f0226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260ed8f4d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260ed8f4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3f583fcf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3f583fcf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260ed8f4d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260ed8f4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270f02268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270f0226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270f02268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270f0226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0906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/>
              <a:t>Projet TECH</a:t>
            </a:r>
            <a:endParaRPr b="1" sz="45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3357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/>
              <a:t>Réunion du 23/01/2024</a:t>
            </a:r>
            <a:endParaRPr b="1" sz="3000"/>
          </a:p>
        </p:txBody>
      </p:sp>
      <p:sp>
        <p:nvSpPr>
          <p:cNvPr id="130" name="Google Shape;130;p13"/>
          <p:cNvSpPr txBox="1"/>
          <p:nvPr/>
        </p:nvSpPr>
        <p:spPr>
          <a:xfrm>
            <a:off x="5942125" y="3397850"/>
            <a:ext cx="28731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Vercoutre Thibault</a:t>
            </a:r>
            <a:endParaRPr b="1"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Konieczny</a:t>
            </a:r>
            <a:r>
              <a:rPr b="1" lang="f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Julien</a:t>
            </a:r>
            <a:endParaRPr b="1"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Vandenbroucke Alexis</a:t>
            </a:r>
            <a:endParaRPr b="1"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Document n°2 : otolithGrowing</a:t>
            </a:r>
            <a:endParaRPr/>
          </a:p>
        </p:txBody>
      </p:sp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625" y="1749550"/>
            <a:ext cx="6858748" cy="30384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000"/>
              <a:t>Document n°2 : otolithGrowing</a:t>
            </a:r>
            <a:endParaRPr b="1" sz="2700"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200"/>
              <a:t>Comment décrire mathématiquement l’évolution de la croissance et de l’âge de </a:t>
            </a:r>
            <a:r>
              <a:rPr lang="fr" sz="2200"/>
              <a:t>l'otolithe</a:t>
            </a:r>
            <a:r>
              <a:rPr lang="fr" sz="2200"/>
              <a:t> ?</a:t>
            </a:r>
            <a:endParaRPr sz="2200"/>
          </a:p>
        </p:txBody>
      </p:sp>
      <p:sp>
        <p:nvSpPr>
          <p:cNvPr id="196" name="Google Shape;19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000"/>
              <a:t>Document n°2 : otolithGrowing</a:t>
            </a:r>
            <a:endParaRPr b="1" sz="2700"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4149200" y="1990725"/>
            <a:ext cx="417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Représentation compacte, évolution représentée par une seule fonction 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Générique (toutes formes et exemples plus complexes comme otolithes d’autres poissons)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Non paramétrique, donc aucun biais 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75" y="1990725"/>
            <a:ext cx="3161824" cy="20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000"/>
              <a:t>Document n°2 : otolithGrowing</a:t>
            </a:r>
            <a:endParaRPr b="1" sz="2700"/>
          </a:p>
        </p:txBody>
      </p:sp>
      <p:sp>
        <p:nvSpPr>
          <p:cNvPr id="210" name="Google Shape;210;p25"/>
          <p:cNvSpPr txBox="1"/>
          <p:nvPr/>
        </p:nvSpPr>
        <p:spPr>
          <a:xfrm>
            <a:off x="792450" y="1913850"/>
            <a:ext cx="7532400" cy="20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Extraction</a:t>
            </a:r>
            <a:r>
              <a:rPr lang="f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de données numériques à partir d’une image :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-"/>
            </a:pPr>
            <a:r>
              <a:rPr lang="f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Courbure de l’anneau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-"/>
            </a:pPr>
            <a:r>
              <a:rPr lang="f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Croissance de l’otolithe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-"/>
            </a:pPr>
            <a:r>
              <a:rPr lang="f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Anisotropie de croissance de l’otolithe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-"/>
            </a:pPr>
            <a:r>
              <a:rPr lang="f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Opacité de l’otolithe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-"/>
            </a:pPr>
            <a:r>
              <a:rPr lang="f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Opacité relative de l’otolithe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000"/>
              <a:t>Document n°2 : otolithGrowing</a:t>
            </a:r>
            <a:endParaRPr b="1" sz="2700"/>
          </a:p>
        </p:txBody>
      </p:sp>
      <p:sp>
        <p:nvSpPr>
          <p:cNvPr id="217" name="Google Shape;217;p26"/>
          <p:cNvSpPr txBox="1"/>
          <p:nvPr/>
        </p:nvSpPr>
        <p:spPr>
          <a:xfrm>
            <a:off x="792450" y="1913850"/>
            <a:ext cx="65190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Extraction de données : Axes de croissances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700" y="2595700"/>
            <a:ext cx="424815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675" y="2595700"/>
            <a:ext cx="3771901" cy="232842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000"/>
              <a:t>Document n°2 : otolithGrowing</a:t>
            </a:r>
            <a:endParaRPr b="1" sz="2700"/>
          </a:p>
        </p:txBody>
      </p:sp>
      <p:sp>
        <p:nvSpPr>
          <p:cNvPr id="226" name="Google Shape;226;p27"/>
          <p:cNvSpPr txBox="1"/>
          <p:nvPr/>
        </p:nvSpPr>
        <p:spPr>
          <a:xfrm>
            <a:off x="792450" y="1913850"/>
            <a:ext cx="74163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Extraction de données : Estimation de l’historique des bordures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875" y="2482050"/>
            <a:ext cx="3886250" cy="235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7"/>
          <p:cNvSpPr txBox="1"/>
          <p:nvPr/>
        </p:nvSpPr>
        <p:spPr>
          <a:xfrm>
            <a:off x="6709950" y="2595700"/>
            <a:ext cx="16149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Obtenu avec l’AMLE (reconnaissance par deep-learning)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27"/>
          <p:cNvCxnSpPr>
            <a:stCxn id="228" idx="1"/>
          </p:cNvCxnSpPr>
          <p:nvPr/>
        </p:nvCxnSpPr>
        <p:spPr>
          <a:xfrm rot="10800000">
            <a:off x="6489150" y="2863300"/>
            <a:ext cx="220800" cy="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7"/>
          <p:cNvSpPr txBox="1"/>
          <p:nvPr/>
        </p:nvSpPr>
        <p:spPr>
          <a:xfrm>
            <a:off x="819150" y="3782875"/>
            <a:ext cx="13383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Fonction potentielle estimée U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27"/>
          <p:cNvCxnSpPr>
            <a:stCxn id="230" idx="3"/>
          </p:cNvCxnSpPr>
          <p:nvPr/>
        </p:nvCxnSpPr>
        <p:spPr>
          <a:xfrm flipH="1" rot="10800000">
            <a:off x="2157450" y="3999775"/>
            <a:ext cx="526500" cy="1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000"/>
              <a:t>Document n°2 : otolithGrowing</a:t>
            </a:r>
            <a:endParaRPr b="1" sz="2700"/>
          </a:p>
        </p:txBody>
      </p:sp>
      <p:sp>
        <p:nvSpPr>
          <p:cNvPr id="238" name="Google Shape;238;p28"/>
          <p:cNvSpPr txBox="1"/>
          <p:nvPr/>
        </p:nvSpPr>
        <p:spPr>
          <a:xfrm>
            <a:off x="792450" y="1913850"/>
            <a:ext cx="74163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Exploitation </a:t>
            </a:r>
            <a:r>
              <a:rPr lang="f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des données : Croissance de l’otolithe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0" y="2482050"/>
            <a:ext cx="43815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000"/>
              <a:t>Document n°2 : otolithGrowing</a:t>
            </a:r>
            <a:endParaRPr b="1" sz="2700"/>
          </a:p>
        </p:txBody>
      </p:sp>
      <p:sp>
        <p:nvSpPr>
          <p:cNvPr id="246" name="Google Shape;246;p29"/>
          <p:cNvSpPr txBox="1"/>
          <p:nvPr/>
        </p:nvSpPr>
        <p:spPr>
          <a:xfrm>
            <a:off x="792450" y="1913850"/>
            <a:ext cx="7752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Exploitation des données : L’Anisotropie de croissance de l’otolithe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813" y="2482050"/>
            <a:ext cx="4333875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000"/>
              <a:t>Document n°2 : otolithGrowing</a:t>
            </a:r>
            <a:endParaRPr b="1" sz="2700"/>
          </a:p>
        </p:txBody>
      </p:sp>
      <p:sp>
        <p:nvSpPr>
          <p:cNvPr id="254" name="Google Shape;254;p30"/>
          <p:cNvSpPr txBox="1"/>
          <p:nvPr/>
        </p:nvSpPr>
        <p:spPr>
          <a:xfrm>
            <a:off x="792450" y="1913850"/>
            <a:ext cx="7752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Exploitation des données : Opacité relative de l’otolithe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200" y="2571750"/>
            <a:ext cx="4229100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000"/>
              <a:t>Document n°2 : otolithGrowing</a:t>
            </a:r>
            <a:endParaRPr b="1" sz="2700"/>
          </a:p>
        </p:txBody>
      </p:sp>
      <p:sp>
        <p:nvSpPr>
          <p:cNvPr id="262" name="Google Shape;262;p31"/>
          <p:cNvSpPr txBox="1"/>
          <p:nvPr/>
        </p:nvSpPr>
        <p:spPr>
          <a:xfrm>
            <a:off x="792450" y="1913850"/>
            <a:ext cx="7752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Exploitation des données : Courbure de l’anneau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63" name="Google Shape;2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163" y="2482050"/>
            <a:ext cx="4257675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Sommaire</a:t>
            </a:r>
            <a:endParaRPr b="1"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fr" sz="2500"/>
              <a:t>Rappels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fr" sz="2500"/>
              <a:t>Les documents fournis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fr" sz="2500"/>
              <a:t>Le cahier des charges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fr" sz="2500"/>
              <a:t>Explications sur notre première approche du problème</a:t>
            </a:r>
            <a:endParaRPr sz="2500"/>
          </a:p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000"/>
              <a:t>Document n°2 : otolithGrowing</a:t>
            </a:r>
            <a:endParaRPr b="1" sz="2700"/>
          </a:p>
        </p:txBody>
      </p:sp>
      <p:sp>
        <p:nvSpPr>
          <p:cNvPr id="270" name="Google Shape;270;p32"/>
          <p:cNvSpPr txBox="1"/>
          <p:nvPr/>
        </p:nvSpPr>
        <p:spPr>
          <a:xfrm>
            <a:off x="792450" y="1913850"/>
            <a:ext cx="7752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Exploitation des données : Différenciation des zones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175" y="2571750"/>
            <a:ext cx="4311142" cy="235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Questionnements sur le document 2</a:t>
            </a:r>
            <a:endParaRPr b="1"/>
          </a:p>
        </p:txBody>
      </p:sp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fr" sz="2200"/>
              <a:t>Concrètement</a:t>
            </a:r>
            <a:r>
              <a:rPr lang="fr" sz="2200"/>
              <a:t>, à quoi correspond l’anisotropie de croissance de l’otolithe ?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fr" sz="2200"/>
              <a:t>Quelle est le rôle de cette caractéristique dans la prédiction de l’âge ?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fr" sz="2200"/>
              <a:t>Par rapport à quoi l’opacité de l’otolithe est-elle relative ?</a:t>
            </a:r>
            <a:endParaRPr sz="2200"/>
          </a:p>
        </p:txBody>
      </p:sp>
      <p:sp>
        <p:nvSpPr>
          <p:cNvPr id="279" name="Google Shape;279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Document n°3 : otolithDeepHCpdf </a:t>
            </a:r>
            <a:endParaRPr/>
          </a:p>
        </p:txBody>
      </p:sp>
      <p:sp>
        <p:nvSpPr>
          <p:cNvPr id="285" name="Google Shape;285;p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86" name="Google Shape;2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38" y="1763300"/>
            <a:ext cx="7518737" cy="303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Document n°3 : </a:t>
            </a:r>
            <a:r>
              <a:rPr b="1" lang="fr"/>
              <a:t>otolithDeepHCpdf</a:t>
            </a:r>
            <a:r>
              <a:rPr b="1" lang="fr"/>
              <a:t> </a:t>
            </a:r>
            <a:endParaRPr b="1"/>
          </a:p>
        </p:txBody>
      </p:sp>
      <p:pic>
        <p:nvPicPr>
          <p:cNvPr id="292" name="Google Shape;2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301" y="1735600"/>
            <a:ext cx="3302950" cy="232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100" y="2722375"/>
            <a:ext cx="3190875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5"/>
          <p:cNvSpPr txBox="1"/>
          <p:nvPr/>
        </p:nvSpPr>
        <p:spPr>
          <a:xfrm>
            <a:off x="5953738" y="1633475"/>
            <a:ext cx="22836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Support Vector Machines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Discriminant Analysis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Random Forests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Gradient Boosting Machines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5"/>
          <p:cNvSpPr txBox="1"/>
          <p:nvPr/>
        </p:nvSpPr>
        <p:spPr>
          <a:xfrm>
            <a:off x="211600" y="43482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Métriques : e</a:t>
            </a:r>
            <a:r>
              <a:rPr lang="fr"/>
              <a:t>xcentricité, diamètre équivalent, périmètre, surface</a:t>
            </a:r>
            <a:endParaRPr/>
          </a:p>
        </p:txBody>
      </p:sp>
      <p:sp>
        <p:nvSpPr>
          <p:cNvPr id="296" name="Google Shape;296;p3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Document n°3 : </a:t>
            </a:r>
            <a:r>
              <a:rPr b="1" lang="fr"/>
              <a:t>otolithDeepHCpdf</a:t>
            </a:r>
            <a:r>
              <a:rPr b="1" lang="fr"/>
              <a:t> </a:t>
            </a:r>
            <a:endParaRPr b="1"/>
          </a:p>
        </p:txBody>
      </p:sp>
      <p:pic>
        <p:nvPicPr>
          <p:cNvPr id="302" name="Google Shape;3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300" y="1858575"/>
            <a:ext cx="5175408" cy="284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Document n°3 : </a:t>
            </a:r>
            <a:r>
              <a:rPr b="1" lang="fr"/>
              <a:t>otolithDeepHCpdf</a:t>
            </a:r>
            <a:r>
              <a:rPr b="1" lang="fr"/>
              <a:t> </a:t>
            </a:r>
            <a:endParaRPr b="1"/>
          </a:p>
        </p:txBody>
      </p:sp>
      <p:pic>
        <p:nvPicPr>
          <p:cNvPr id="309" name="Google Shape;3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950" y="1800200"/>
            <a:ext cx="7384100" cy="28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Document n°3 : </a:t>
            </a:r>
            <a:r>
              <a:rPr b="1" lang="fr"/>
              <a:t>otolithDeepHCpdf</a:t>
            </a:r>
            <a:r>
              <a:rPr b="1" lang="fr"/>
              <a:t> </a:t>
            </a:r>
            <a:endParaRPr b="1"/>
          </a:p>
        </p:txBody>
      </p:sp>
      <p:pic>
        <p:nvPicPr>
          <p:cNvPr id="316" name="Google Shape;3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63" y="1800200"/>
            <a:ext cx="5629275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Document n°4 : 1904.04232</a:t>
            </a:r>
            <a:endParaRPr/>
          </a:p>
        </p:txBody>
      </p:sp>
      <p:sp>
        <p:nvSpPr>
          <p:cNvPr id="323" name="Google Shape;323;p3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24" name="Google Shape;324;p39"/>
          <p:cNvPicPr preferRelativeResize="0"/>
          <p:nvPr/>
        </p:nvPicPr>
        <p:blipFill rotWithShape="1">
          <a:blip r:embed="rId3">
            <a:alphaModFix/>
          </a:blip>
          <a:srcRect b="0" l="11567" r="12874" t="0"/>
          <a:stretch/>
        </p:blipFill>
        <p:spPr>
          <a:xfrm>
            <a:off x="1517275" y="1800200"/>
            <a:ext cx="6109451" cy="2809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/>
              <a:t>Document n°4 : 1904.04232</a:t>
            </a:r>
            <a:endParaRPr b="1" sz="2700"/>
          </a:p>
        </p:txBody>
      </p:sp>
      <p:pic>
        <p:nvPicPr>
          <p:cNvPr id="330" name="Google Shape;3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375" y="1800200"/>
            <a:ext cx="4130519" cy="13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8325" y="3378700"/>
            <a:ext cx="4791544" cy="13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3350" y="2044100"/>
            <a:ext cx="3369425" cy="10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671" y="3744906"/>
            <a:ext cx="3443701" cy="69761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/>
              <a:t>Le cahier des charges</a:t>
            </a:r>
            <a:endParaRPr b="1" sz="3500"/>
          </a:p>
        </p:txBody>
      </p:sp>
      <p:sp>
        <p:nvSpPr>
          <p:cNvPr id="340" name="Google Shape;340;p4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/>
              <a:t>Rappels</a:t>
            </a:r>
            <a:endParaRPr b="1" sz="3500"/>
          </a:p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/>
              <a:t>Problématique et enjeux</a:t>
            </a:r>
            <a:endParaRPr b="1" sz="2700"/>
          </a:p>
        </p:txBody>
      </p:sp>
      <p:sp>
        <p:nvSpPr>
          <p:cNvPr id="346" name="Google Shape;346;p42"/>
          <p:cNvSpPr txBox="1"/>
          <p:nvPr/>
        </p:nvSpPr>
        <p:spPr>
          <a:xfrm>
            <a:off x="792450" y="1913850"/>
            <a:ext cx="7752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42"/>
          <p:cNvSpPr txBox="1"/>
          <p:nvPr/>
        </p:nvSpPr>
        <p:spPr>
          <a:xfrm>
            <a:off x="941975" y="1891425"/>
            <a:ext cx="7383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Quel classifieur permet de mieux estimer l'âge de la plie à partir d'images 2D de l'otolithe ?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42"/>
          <p:cNvSpPr txBox="1"/>
          <p:nvPr/>
        </p:nvSpPr>
        <p:spPr>
          <a:xfrm>
            <a:off x="1353150" y="2639025"/>
            <a:ext cx="6048000" cy="1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Améliorer la classification et l’évolution des poissons du point de vue scientifique et écologique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Permettre d’ouvrir la voie à de nouveaux horizons dans la classification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4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/>
              <a:t>Organisation</a:t>
            </a:r>
            <a:endParaRPr b="1" sz="2700"/>
          </a:p>
        </p:txBody>
      </p:sp>
      <p:sp>
        <p:nvSpPr>
          <p:cNvPr id="355" name="Google Shape;355;p43"/>
          <p:cNvSpPr txBox="1"/>
          <p:nvPr/>
        </p:nvSpPr>
        <p:spPr>
          <a:xfrm>
            <a:off x="792450" y="1913850"/>
            <a:ext cx="7752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43"/>
          <p:cNvSpPr txBox="1"/>
          <p:nvPr/>
        </p:nvSpPr>
        <p:spPr>
          <a:xfrm>
            <a:off x="941975" y="1891425"/>
            <a:ext cx="7383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Matlab - jusqu’à fin Février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43"/>
          <p:cNvSpPr txBox="1"/>
          <p:nvPr/>
        </p:nvSpPr>
        <p:spPr>
          <a:xfrm>
            <a:off x="1353150" y="2639025"/>
            <a:ext cx="6048000" cy="1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Outil puissant et professionnel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Contient de nombreux classifieurs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8" name="Google Shape;3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200" y="755100"/>
            <a:ext cx="2737275" cy="24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/>
              <a:t>Organisation</a:t>
            </a:r>
            <a:endParaRPr b="1" sz="2700"/>
          </a:p>
        </p:txBody>
      </p:sp>
      <p:sp>
        <p:nvSpPr>
          <p:cNvPr id="365" name="Google Shape;365;p44"/>
          <p:cNvSpPr txBox="1"/>
          <p:nvPr/>
        </p:nvSpPr>
        <p:spPr>
          <a:xfrm>
            <a:off x="792450" y="1913850"/>
            <a:ext cx="7752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44"/>
          <p:cNvSpPr txBox="1"/>
          <p:nvPr/>
        </p:nvSpPr>
        <p:spPr>
          <a:xfrm>
            <a:off x="941975" y="1891425"/>
            <a:ext cx="7383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Python - mois de Mai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7" name="Google Shape;367;p44"/>
          <p:cNvSpPr txBox="1"/>
          <p:nvPr/>
        </p:nvSpPr>
        <p:spPr>
          <a:xfrm>
            <a:off x="1353150" y="2639025"/>
            <a:ext cx="6048000" cy="1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Outil puissant, gratuit et très populaire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Offre une liberté avec de nombreuses librairies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8" name="Google Shape;3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401" y="919575"/>
            <a:ext cx="2514174" cy="2754949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/>
              <a:t>Notre première approche</a:t>
            </a:r>
            <a:endParaRPr b="1" sz="3500"/>
          </a:p>
        </p:txBody>
      </p:sp>
      <p:sp>
        <p:nvSpPr>
          <p:cNvPr id="375" name="Google Shape;375;p4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Une première approche sur Matlab</a:t>
            </a:r>
            <a:endParaRPr b="1"/>
          </a:p>
        </p:txBody>
      </p:sp>
      <p:sp>
        <p:nvSpPr>
          <p:cNvPr id="381" name="Google Shape;381;p4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Deux applications disponibles</a:t>
            </a:r>
            <a:endParaRPr b="1"/>
          </a:p>
        </p:txBody>
      </p:sp>
      <p:sp>
        <p:nvSpPr>
          <p:cNvPr id="387" name="Google Shape;387;p47"/>
          <p:cNvSpPr txBox="1"/>
          <p:nvPr>
            <p:ph idx="1" type="body"/>
          </p:nvPr>
        </p:nvSpPr>
        <p:spPr>
          <a:xfrm>
            <a:off x="819150" y="1800200"/>
            <a:ext cx="3686100" cy="26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Classification Learner</a:t>
            </a:r>
            <a:endParaRPr b="1" sz="2000"/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Permet d’entraîner des modèles de classification pour classer des données.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Grand choix de classifieurs.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Permet de déterminer le meilleur paramétrage pour un modèle.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Permet de visualiser et d’évaluer les résultats.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Les modèles peuvent être exportés sur la deuxième application.</a:t>
            </a:r>
            <a:endParaRPr sz="1500"/>
          </a:p>
        </p:txBody>
      </p:sp>
      <p:sp>
        <p:nvSpPr>
          <p:cNvPr id="388" name="Google Shape;388;p47"/>
          <p:cNvSpPr txBox="1"/>
          <p:nvPr>
            <p:ph idx="2" type="body"/>
          </p:nvPr>
        </p:nvSpPr>
        <p:spPr>
          <a:xfrm>
            <a:off x="4638675" y="1800225"/>
            <a:ext cx="3686100" cy="26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Experiment Manager</a:t>
            </a:r>
            <a:endParaRPr b="1" sz="2000"/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Permet de comparer les résultats de prédiction des différents </a:t>
            </a:r>
            <a:r>
              <a:rPr lang="fr" sz="1500"/>
              <a:t>classifieurs.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Récupère les classifieurs élaborés dans la première application.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Peut aussi permettre de comparer les résultats d’un classifieur en fonction du paramétrage.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89" name="Google Shape;389;p4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Principe général d’utilisation</a:t>
            </a:r>
            <a:endParaRPr b="1"/>
          </a:p>
        </p:txBody>
      </p:sp>
      <p:sp>
        <p:nvSpPr>
          <p:cNvPr id="395" name="Google Shape;395;p48"/>
          <p:cNvSpPr txBox="1"/>
          <p:nvPr>
            <p:ph idx="1" type="body"/>
          </p:nvPr>
        </p:nvSpPr>
        <p:spPr>
          <a:xfrm>
            <a:off x="819150" y="1990725"/>
            <a:ext cx="7505700" cy="26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500" u="sng"/>
              <a:t>Utilisation en 5 étapes</a:t>
            </a:r>
            <a:r>
              <a:rPr b="1" lang="fr" sz="1500"/>
              <a:t> : </a:t>
            </a:r>
            <a:endParaRPr b="1"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Sélection</a:t>
            </a:r>
            <a:r>
              <a:rPr lang="fr" sz="1500"/>
              <a:t> des données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Choix du classifieur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Entraînement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Évaluation des performances du modèle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Export pour comparaison</a:t>
            </a:r>
            <a:endParaRPr sz="1500"/>
          </a:p>
        </p:txBody>
      </p:sp>
      <p:pic>
        <p:nvPicPr>
          <p:cNvPr id="396" name="Google Shape;39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138363"/>
            <a:ext cx="75057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Les différents classifieurs disponibles</a:t>
            </a:r>
            <a:endParaRPr b="1"/>
          </a:p>
        </p:txBody>
      </p:sp>
      <p:sp>
        <p:nvSpPr>
          <p:cNvPr id="403" name="Google Shape;403;p4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Arbres de classification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Analyse discriminante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K Nearest Neighbors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Support Vector Machine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Neural Networks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Generalized Additive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Naive Bayes</a:t>
            </a:r>
            <a:endParaRPr/>
          </a:p>
        </p:txBody>
      </p:sp>
      <p:sp>
        <p:nvSpPr>
          <p:cNvPr id="404" name="Google Shape;404;p4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0950" y="678425"/>
            <a:ext cx="75138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u="sng"/>
              <a:t>Quelques rappels</a:t>
            </a:r>
            <a:r>
              <a:rPr b="1" lang="fr" sz="2500"/>
              <a:t> : </a:t>
            </a:r>
            <a:endParaRPr b="1" sz="25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Sujet : Quel classifieur permet de mieux estimer l’âge de la plie à partir d’images 2D de l’otolithe ?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Date de la première réunion : 4 décembre 2023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Thèmes</a:t>
            </a:r>
            <a:r>
              <a:rPr lang="fr" sz="1800"/>
              <a:t> abordés lors de la réunion précédente :</a:t>
            </a:r>
            <a:endParaRPr sz="18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fr" sz="1500">
                <a:solidFill>
                  <a:srgbClr val="000000"/>
                </a:solidFill>
              </a:rPr>
              <a:t>Présentation du groupe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fr" sz="1500">
                <a:solidFill>
                  <a:srgbClr val="000000"/>
                </a:solidFill>
              </a:rPr>
              <a:t>Rappels des différents concepts de base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fr" sz="1500">
                <a:solidFill>
                  <a:srgbClr val="000000"/>
                </a:solidFill>
              </a:rPr>
              <a:t>Présentation des sujets proposés par la tutrice Mme Poisson Caillault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fr" sz="1500">
                <a:solidFill>
                  <a:srgbClr val="000000"/>
                </a:solidFill>
              </a:rPr>
              <a:t>Choix du sujet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fr" sz="1500">
                <a:solidFill>
                  <a:srgbClr val="000000"/>
                </a:solidFill>
              </a:rPr>
              <a:t>Règles de suivi du projet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" name="Google Shape;15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1636650" y="1748700"/>
            <a:ext cx="58707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/>
              <a:t>Les documents fournis</a:t>
            </a:r>
            <a:endParaRPr b="1" sz="3500"/>
          </a:p>
        </p:txBody>
      </p:sp>
      <p:sp>
        <p:nvSpPr>
          <p:cNvPr id="156" name="Google Shape;156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Document n°1 : plosOneDeeplearning</a:t>
            </a:r>
            <a:endParaRPr/>
          </a:p>
        </p:txBody>
      </p:sp>
      <p:sp>
        <p:nvSpPr>
          <p:cNvPr id="162" name="Google Shape;162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714" t="0"/>
          <a:stretch/>
        </p:blipFill>
        <p:spPr>
          <a:xfrm>
            <a:off x="558050" y="1774175"/>
            <a:ext cx="8027899" cy="2965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Document n°1 : plosOneDeeplearning</a:t>
            </a:r>
            <a:endParaRPr b="1"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 u="sng"/>
              <a:t>Thème du document</a:t>
            </a:r>
            <a:r>
              <a:rPr b="1" lang="fr" sz="1500"/>
              <a:t> :</a:t>
            </a:r>
            <a:r>
              <a:rPr lang="fr" sz="1500"/>
              <a:t> L’utilisation des réseaux de neurones convolutionnels pour prédire l’âge des populations de poissons.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500" u="sng"/>
              <a:t>1</a:t>
            </a:r>
            <a:r>
              <a:rPr b="1" baseline="30000" lang="fr" sz="1500" u="sng"/>
              <a:t>ère</a:t>
            </a:r>
            <a:r>
              <a:rPr b="1" lang="fr" sz="1500" u="sng"/>
              <a:t> information</a:t>
            </a:r>
            <a:r>
              <a:rPr b="1" lang="fr" sz="1500"/>
              <a:t> :</a:t>
            </a:r>
            <a:r>
              <a:rPr lang="fr" sz="1500"/>
              <a:t> Explication de la méthode d’identification de l’âge des populations de poissons.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Ne peut pas être </a:t>
            </a:r>
            <a:r>
              <a:rPr lang="fr" sz="1500"/>
              <a:t>évalué</a:t>
            </a:r>
            <a:r>
              <a:rPr lang="fr" sz="1500"/>
              <a:t> en fonction de </a:t>
            </a:r>
            <a:r>
              <a:rPr lang="fr" sz="1500"/>
              <a:t>la</a:t>
            </a:r>
            <a:r>
              <a:rPr lang="fr" sz="1500"/>
              <a:t> taille des poissons car celle-ci dépend de l’environnement (température, alimentation, morphologie, …).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Utilisation des zones qui sont </a:t>
            </a:r>
            <a:r>
              <a:rPr lang="fr" sz="1500"/>
              <a:t>créées </a:t>
            </a:r>
            <a:r>
              <a:rPr lang="fr" sz="1500"/>
              <a:t>annuellement sur </a:t>
            </a:r>
            <a:r>
              <a:rPr lang="fr" sz="1500"/>
              <a:t>les otolithes des poissons =&gt; tâche très minutieuse.</a:t>
            </a:r>
            <a:endParaRPr sz="1500"/>
          </a:p>
        </p:txBody>
      </p:sp>
      <p:sp>
        <p:nvSpPr>
          <p:cNvPr id="170" name="Google Shape;170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4294967295" type="body"/>
          </p:nvPr>
        </p:nvSpPr>
        <p:spPr>
          <a:xfrm>
            <a:off x="810950" y="678425"/>
            <a:ext cx="7513800" cy="37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 u="sng"/>
              <a:t>2</a:t>
            </a:r>
            <a:r>
              <a:rPr b="1" baseline="30000" lang="fr" sz="1500" u="sng"/>
              <a:t>ème</a:t>
            </a:r>
            <a:r>
              <a:rPr b="1" lang="fr" sz="1500" u="sng"/>
              <a:t> information</a:t>
            </a:r>
            <a:r>
              <a:rPr b="1" lang="fr" sz="1500"/>
              <a:t> : </a:t>
            </a:r>
            <a:r>
              <a:rPr lang="fr" sz="1500"/>
              <a:t>Explication des défauts de la méthode de classification actuelle.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Des motifs de zonage difficiles à identifier.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Des motifs qui peuvent correspondre à d’autres variations temporelles.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Un processus principalement manuel (l’identification des zonages et donc l’estimation de l’âge est réalisée par des professionnels) et qui est donc très chronophage.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=&gt; Un processus incertain dû à la précision nécessaire.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 u="sng"/>
              <a:t>3</a:t>
            </a:r>
            <a:r>
              <a:rPr b="1" baseline="30000" lang="fr" sz="1500" u="sng"/>
              <a:t>ème</a:t>
            </a:r>
            <a:r>
              <a:rPr b="1" lang="fr" sz="1500" u="sng"/>
              <a:t> information</a:t>
            </a:r>
            <a:r>
              <a:rPr b="1" lang="fr" sz="1500"/>
              <a:t> :</a:t>
            </a:r>
            <a:r>
              <a:rPr lang="fr" sz="1500"/>
              <a:t> Des méthodes d’automatisation pas assez performantes.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Plusieurs tentatives d’automatisation ont mené à des résultats dans lesquels l’erreur de prédiction du modèle est supérieure à l’erreur de prédiction des résultats obtenus via des experts.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La prédiction d’un modèle se base sur des caractéristiques géométriques.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La précision de prédiction peut être améliorée en prenant en compte des </a:t>
            </a:r>
            <a:r>
              <a:rPr lang="fr" sz="1500"/>
              <a:t>caractéristiques</a:t>
            </a:r>
            <a:r>
              <a:rPr lang="fr" sz="1500"/>
              <a:t> </a:t>
            </a:r>
            <a:r>
              <a:rPr lang="fr" sz="1500"/>
              <a:t>biologiques.</a:t>
            </a:r>
            <a:endParaRPr sz="1500"/>
          </a:p>
        </p:txBody>
      </p:sp>
      <p:sp>
        <p:nvSpPr>
          <p:cNvPr id="176" name="Google Shape;176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idx="4294967295" type="body"/>
          </p:nvPr>
        </p:nvSpPr>
        <p:spPr>
          <a:xfrm>
            <a:off x="810950" y="678425"/>
            <a:ext cx="7513800" cy="37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 u="sng"/>
              <a:t>4</a:t>
            </a:r>
            <a:r>
              <a:rPr b="1" baseline="30000" lang="fr" sz="1500" u="sng"/>
              <a:t>ème</a:t>
            </a:r>
            <a:r>
              <a:rPr b="1" lang="fr" sz="1500" u="sng"/>
              <a:t> information</a:t>
            </a:r>
            <a:r>
              <a:rPr b="1" lang="fr" sz="1500"/>
              <a:t> : </a:t>
            </a:r>
            <a:r>
              <a:rPr lang="fr" sz="1500"/>
              <a:t>Apparition des modèles de réseaux de neurones convolutionnels</a:t>
            </a:r>
            <a:r>
              <a:rPr lang="fr" sz="1500"/>
              <a:t>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Les poids sont calculés à l’aide d’un apprentissage supervisé.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Processus en 2 étapes : forward propagation / backpropagation.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Utilise des données brutes.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A besoin d’une base d’entraînement.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Avantage : moins de paramètres =&gt; moins de données et de calculs pour </a:t>
            </a:r>
            <a:r>
              <a:rPr lang="fr" sz="1500"/>
              <a:t>l'entraînement.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 u="sng"/>
              <a:t>5</a:t>
            </a:r>
            <a:r>
              <a:rPr b="1" baseline="30000" lang="fr" sz="1500" u="sng"/>
              <a:t>ème</a:t>
            </a:r>
            <a:r>
              <a:rPr b="1" lang="fr" sz="1500" u="sng"/>
              <a:t> information</a:t>
            </a:r>
            <a:r>
              <a:rPr b="1" lang="fr" sz="1500"/>
              <a:t> :</a:t>
            </a:r>
            <a:r>
              <a:rPr lang="fr" sz="1500"/>
              <a:t> Application d’un CNN au problème.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Utilisation de données du stock d’archives de l’IMR -&gt; 8875 images d’otolithes.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Données non brutes =&gt; redimensionnement des images +  gonflement des données.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Répartition : 92% en entraînement / 4% en validation / 4% en test.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2" name="Google Shape;182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