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f583fc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f583fc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270f02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270f02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270f0226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270f0226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270f0226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270f0226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270f0226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270f0226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270f0226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270f0226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70f0226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270f0226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270f0226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270f0226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270f0226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270f0226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270f02268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270f02268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260ed8f4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260ed8f4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270f0226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270f0226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3f583fc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3f583fc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f583f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3f583f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270f022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270f022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270f0226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270f0226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270f022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270f022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70f022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270f022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3f583fcf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3f583fc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270f022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270f022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270f022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270f022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70f022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70f022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270f02268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270f0226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270f02268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270f02268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270f02268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270f0226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270f0226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270f022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270f0226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270f0226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270f0226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270f0226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270f0226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270f0226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270f0226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270f0226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270f0226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270f0226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60ed8f4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260ed8f4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f583f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f583f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260ed8f4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260ed8f4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70f0226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70f0226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70f0226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270f0226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906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/>
              <a:t>Projet TECH</a:t>
            </a:r>
            <a:endParaRPr b="1" sz="4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357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Réunion du 23/01/2024</a:t>
            </a:r>
            <a:endParaRPr b="1" sz="3000"/>
          </a:p>
        </p:txBody>
      </p:sp>
      <p:sp>
        <p:nvSpPr>
          <p:cNvPr id="130" name="Google Shape;130;p13"/>
          <p:cNvSpPr txBox="1"/>
          <p:nvPr/>
        </p:nvSpPr>
        <p:spPr>
          <a:xfrm>
            <a:off x="5942125" y="3397850"/>
            <a:ext cx="2873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Vercoutre Thibault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Konieczny</a:t>
            </a: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Julien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Vandenbroucke Alexis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n°2 : otolithGrowing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25" y="1749550"/>
            <a:ext cx="6858748" cy="3038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Comment décrire mathématiquement l’évolution de la croissance et de l’âge de </a:t>
            </a:r>
            <a:r>
              <a:rPr lang="fr" sz="2200"/>
              <a:t>l'otolithe</a:t>
            </a:r>
            <a:r>
              <a:rPr lang="fr" sz="2200"/>
              <a:t> ?</a:t>
            </a:r>
            <a:endParaRPr sz="2200"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149200" y="1990725"/>
            <a:ext cx="417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Représentation compacte, évolution représentée par une seule fonction 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Générique (toutes formes et exemples plus complexes comme otolithes d’autres poissons)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Non paramétrique, donc aucun biais 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5" y="1990725"/>
            <a:ext cx="3161824" cy="20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10" name="Google Shape;210;p25"/>
          <p:cNvSpPr txBox="1"/>
          <p:nvPr/>
        </p:nvSpPr>
        <p:spPr>
          <a:xfrm>
            <a:off x="792450" y="1913850"/>
            <a:ext cx="75324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</a:t>
            </a: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données numériques à partir d’une image :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Courbure de l’anneau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Anisotropie de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Opacité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Opacité relative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17" name="Google Shape;217;p26"/>
          <p:cNvSpPr txBox="1"/>
          <p:nvPr/>
        </p:nvSpPr>
        <p:spPr>
          <a:xfrm>
            <a:off x="792450" y="1913850"/>
            <a:ext cx="6519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 de données : Axes de croissances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595700"/>
            <a:ext cx="42481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75" y="2595700"/>
            <a:ext cx="3771901" cy="232842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26" name="Google Shape;226;p27"/>
          <p:cNvSpPr txBox="1"/>
          <p:nvPr/>
        </p:nvSpPr>
        <p:spPr>
          <a:xfrm>
            <a:off x="792450" y="1913850"/>
            <a:ext cx="7416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 de données : Estimation de l’historique des bordures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75" y="2482050"/>
            <a:ext cx="3886250" cy="2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6709950" y="2595700"/>
            <a:ext cx="1614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Obtenu avec l’AMLE (reconnaissance par deep-learning)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7"/>
          <p:cNvCxnSpPr>
            <a:stCxn id="228" idx="1"/>
          </p:cNvCxnSpPr>
          <p:nvPr/>
        </p:nvCxnSpPr>
        <p:spPr>
          <a:xfrm rot="10800000">
            <a:off x="6489150" y="2863300"/>
            <a:ext cx="220800" cy="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7"/>
          <p:cNvSpPr txBox="1"/>
          <p:nvPr/>
        </p:nvSpPr>
        <p:spPr>
          <a:xfrm>
            <a:off x="819150" y="3782875"/>
            <a:ext cx="13383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Fonction potentielle estimée U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 flipH="1" rot="10800000">
            <a:off x="2157450" y="3999775"/>
            <a:ext cx="526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38" name="Google Shape;238;p28"/>
          <p:cNvSpPr txBox="1"/>
          <p:nvPr/>
        </p:nvSpPr>
        <p:spPr>
          <a:xfrm>
            <a:off x="792450" y="1913850"/>
            <a:ext cx="7416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</a:t>
            </a: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 données :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482050"/>
            <a:ext cx="4381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46" name="Google Shape;246;p29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L’Anisotropie de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813" y="2482050"/>
            <a:ext cx="43338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54" name="Google Shape;254;p30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Opacité relative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00" y="2571750"/>
            <a:ext cx="42291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62" name="Google Shape;262;p31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Courbure de l’anneau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2482050"/>
            <a:ext cx="42576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Rappels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Les documents fournis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Le cahier des charges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Explications sur notre première approche du problème</a:t>
            </a:r>
            <a:endParaRPr sz="2500"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70" name="Google Shape;270;p32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Différenciation des zones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75" y="2571750"/>
            <a:ext cx="4311142" cy="2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Questionnements sur le document 2</a:t>
            </a:r>
            <a:endParaRPr b="1"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Concrètement</a:t>
            </a:r>
            <a:r>
              <a:rPr lang="fr" sz="2200"/>
              <a:t>, à quoi correspond l’anisotropie de croissance de l’otolithe ?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Quelle est le rôle de cette caractéristique dans la prédiction de l’âge ?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Par rapport à quoi l’opacité de l’otolithe est-elle relative ?</a:t>
            </a:r>
            <a:endParaRPr sz="2200"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otolithDeepHCpdf 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38" y="1763300"/>
            <a:ext cx="7518737" cy="30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1" y="1735600"/>
            <a:ext cx="3302950" cy="23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100" y="2722375"/>
            <a:ext cx="31908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5953738" y="1633475"/>
            <a:ext cx="22836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Discriminant Analysis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Gradient Boosting Machines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11600" y="4348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Métriques : e</a:t>
            </a:r>
            <a:r>
              <a:rPr lang="fr"/>
              <a:t>xcentricité, diamètre équivalent, périmètre, surface</a:t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00" y="1858575"/>
            <a:ext cx="5175408" cy="2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50" y="1800200"/>
            <a:ext cx="7384100" cy="28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800200"/>
            <a:ext cx="56292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n°4 : 1904.04232</a:t>
            </a:r>
            <a:endParaRPr/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11567" r="12874" t="0"/>
          <a:stretch/>
        </p:blipFill>
        <p:spPr>
          <a:xfrm>
            <a:off x="1517275" y="1800200"/>
            <a:ext cx="6109451" cy="280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Document n°4 : 1904.04232</a:t>
            </a:r>
            <a:endParaRPr b="1" sz="2700"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75" y="1800200"/>
            <a:ext cx="4130519" cy="1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25" y="3378700"/>
            <a:ext cx="4791544" cy="1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350" y="2044100"/>
            <a:ext cx="3369425" cy="10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71" y="3744906"/>
            <a:ext cx="3443701" cy="69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Le cahier des charges</a:t>
            </a:r>
            <a:endParaRPr b="1" sz="3500"/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Rappels</a:t>
            </a:r>
            <a:endParaRPr b="1" sz="3500"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Problématique et enjeux</a:t>
            </a:r>
            <a:endParaRPr b="1" sz="2700"/>
          </a:p>
        </p:txBody>
      </p:sp>
      <p:sp>
        <p:nvSpPr>
          <p:cNvPr id="346" name="Google Shape;346;p42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Quel classifieur permet de mieux estimer l'âge de la plie à partir d'images 2D de l'otolithe ?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Améliorer la classification et l’évolution des poissons du point de vue scientifique et écologique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Permettre d’ouvrir la voie à de nouveaux horizons dans la classification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Organisation</a:t>
            </a:r>
            <a:endParaRPr b="1" sz="2700"/>
          </a:p>
        </p:txBody>
      </p:sp>
      <p:sp>
        <p:nvSpPr>
          <p:cNvPr id="355" name="Google Shape;355;p43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Matlab - jusqu’à fin Février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Outil puissant et professionnel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Contient de nombreux classifieurs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00" y="755100"/>
            <a:ext cx="2737275" cy="2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Organisation</a:t>
            </a:r>
            <a:endParaRPr b="1" sz="2700"/>
          </a:p>
        </p:txBody>
      </p:sp>
      <p:sp>
        <p:nvSpPr>
          <p:cNvPr id="365" name="Google Shape;365;p44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Python - mois de Mai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Outil puissant, gratuit et très populaire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Offre une liberté avec de nombreuses librairies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01" y="919575"/>
            <a:ext cx="2514174" cy="27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Notre première approche</a:t>
            </a:r>
            <a:endParaRPr b="1" sz="3500"/>
          </a:p>
        </p:txBody>
      </p:sp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Une première approche sur Matlab</a:t>
            </a:r>
            <a:endParaRPr b="1"/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Deux applications disponibles</a:t>
            </a:r>
            <a:endParaRPr b="1"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819150" y="1800200"/>
            <a:ext cx="3686100" cy="26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Classification Learner</a:t>
            </a:r>
            <a:endParaRPr b="1" sz="20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d’entraîner des modèles de classification pour classer des données.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Grand choix de classifieurs.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déterminer le meilleur paramétrage pour un modèle.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visualiser et d’évaluer les résultats.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Les modèles peuvent être exportés sur la deuxième application.</a:t>
            </a:r>
            <a:endParaRPr sz="1500"/>
          </a:p>
        </p:txBody>
      </p:sp>
      <p:sp>
        <p:nvSpPr>
          <p:cNvPr id="388" name="Google Shape;388;p47"/>
          <p:cNvSpPr txBox="1"/>
          <p:nvPr>
            <p:ph idx="2" type="body"/>
          </p:nvPr>
        </p:nvSpPr>
        <p:spPr>
          <a:xfrm>
            <a:off x="4638675" y="1800225"/>
            <a:ext cx="3686100" cy="26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Experiment Manager</a:t>
            </a:r>
            <a:endParaRPr b="1" sz="20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comparer les résultats de prédiction des différents </a:t>
            </a:r>
            <a:r>
              <a:rPr lang="fr" sz="1500"/>
              <a:t>classifieurs.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Récupère les classifieurs élaborés dans la première application.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Peut aussi permettre de comparer les résultats d’un classifieur en fonction du paramétrage.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général d’utilisation</a:t>
            </a:r>
            <a:endParaRPr b="1"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819150" y="1990725"/>
            <a:ext cx="7505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 u="sng"/>
              <a:t>Utilisation en 5 étapes</a:t>
            </a:r>
            <a:r>
              <a:rPr b="1" lang="fr" sz="1500"/>
              <a:t> : 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Sélection</a:t>
            </a:r>
            <a:r>
              <a:rPr lang="fr" sz="1500"/>
              <a:t> des données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Choix du classifieur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Entraînement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Évaluation des performances du modèle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Export pour comparaison</a:t>
            </a:r>
            <a:endParaRPr sz="1500"/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38363"/>
            <a:ext cx="7505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différents classifieurs disponibles</a:t>
            </a:r>
            <a:endParaRPr b="1"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Arbres de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discriminante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K Nearest Neighbors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Support Vector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Neural Networks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Generalized Additive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Naive Bayes</a:t>
            </a:r>
            <a:endParaRPr/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/>
              <a:t>Quelques rappels</a:t>
            </a:r>
            <a:r>
              <a:rPr b="1" lang="fr" sz="2500"/>
              <a:t> : </a:t>
            </a:r>
            <a:endParaRPr b="1" sz="25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Sujet : Quel classifieur permet de mieux estimer l’âge de la plie à partir d’images 2D de l’otolithe ?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Date de la première réunion : 4 décembre 2023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Thèmes</a:t>
            </a:r>
            <a:r>
              <a:rPr lang="fr" sz="1800"/>
              <a:t> abordés lors de la réunion précédente :</a:t>
            </a:r>
            <a:endParaRPr sz="18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Présentation du groupe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Rappels des différents concepts de base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Présentation des sujets proposés par la tutrice Mme Poisson Caillault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Choix du sujet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Règles de suivi du projet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636650" y="1748700"/>
            <a:ext cx="58707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Les documents fournis</a:t>
            </a:r>
            <a:endParaRPr b="1" sz="3500"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n°1 : plosOneDeeplearning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714" t="0"/>
          <a:stretch/>
        </p:blipFill>
        <p:spPr>
          <a:xfrm>
            <a:off x="558050" y="1774175"/>
            <a:ext cx="8027899" cy="296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n°1 : plosOneDeeplearning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Thème du document</a:t>
            </a:r>
            <a:r>
              <a:rPr b="1" lang="fr" sz="1500"/>
              <a:t> :</a:t>
            </a:r>
            <a:r>
              <a:rPr lang="fr" sz="1500"/>
              <a:t> L’utilisation des réseaux de neurones convolutionnels pour prédire l’âge des populations de poissons.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 u="sng"/>
              <a:t>1</a:t>
            </a:r>
            <a:r>
              <a:rPr b="1" baseline="30000" lang="fr" sz="1500" u="sng"/>
              <a:t>ère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Explication de la méthode d’identification de l’âge des populations de poissons.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Ne peut pas être </a:t>
            </a:r>
            <a:r>
              <a:rPr lang="fr" sz="1500"/>
              <a:t>évalué</a:t>
            </a:r>
            <a:r>
              <a:rPr lang="fr" sz="1500"/>
              <a:t> en fonction de </a:t>
            </a:r>
            <a:r>
              <a:rPr lang="fr" sz="1500"/>
              <a:t>la</a:t>
            </a:r>
            <a:r>
              <a:rPr lang="fr" sz="1500"/>
              <a:t> taille des poissons car celle-ci dépend de l’environnement (température, alimentation, morphologie, …).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des zones qui sont </a:t>
            </a:r>
            <a:r>
              <a:rPr lang="fr" sz="1500"/>
              <a:t>créées </a:t>
            </a:r>
            <a:r>
              <a:rPr lang="fr" sz="1500"/>
              <a:t>annuellement sur </a:t>
            </a:r>
            <a:r>
              <a:rPr lang="fr" sz="1500"/>
              <a:t>les otolithes des poissons =&gt; tâche très minutieuse.</a:t>
            </a:r>
            <a:endParaRPr sz="1500"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2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 </a:t>
            </a:r>
            <a:r>
              <a:rPr lang="fr" sz="1500"/>
              <a:t>Explication des défauts de la méthode de classification actuelle.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Des motifs de zonage difficiles à identifier.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Des motifs qui peuvent correspondre à d’autres variations temporelles.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Un processus principalement manuel (l’identification des zonages et donc l’estimation de l’âge est réalisée par des professionnels) et qui est donc très chronophage.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=&gt; Un processus incertain dû à la précision nécessaire.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3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Des méthodes d’automatisation pas assez performantes.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Plusieurs tentatives d’automatisation ont mené à des résultats dans lesquels l’erreur de prédiction du modèle est supérieure à l’erreur de prédiction des résultats obtenus via des experts.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prédiction d’un modèle se base sur des caractéristiques géométriques.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précision de prédiction peut être améliorée en prenant en compte des </a:t>
            </a:r>
            <a:r>
              <a:rPr lang="fr" sz="1500"/>
              <a:t>caractéristiques</a:t>
            </a:r>
            <a:r>
              <a:rPr lang="fr" sz="1500"/>
              <a:t> </a:t>
            </a:r>
            <a:r>
              <a:rPr lang="fr" sz="1500"/>
              <a:t>biologiques.</a:t>
            </a:r>
            <a:endParaRPr sz="1500"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4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 </a:t>
            </a:r>
            <a:r>
              <a:rPr lang="fr" sz="1500"/>
              <a:t>Apparition des modèles de réseaux de neurones convolutionnels</a:t>
            </a:r>
            <a:r>
              <a:rPr lang="fr" sz="1500"/>
              <a:t>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Les poids sont calculés à l’aide d’un apprentissage supervisé.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Processus en 2 étapes : forward propagation / backpropagation.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Utilise des données brutes.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 besoin d’une base d’entraînement.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Avantage : moins de paramètres =&gt; moins de données et de calculs pour </a:t>
            </a:r>
            <a:r>
              <a:rPr lang="fr" sz="1500"/>
              <a:t>l'entraînement.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5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Application d’un CNN au problème.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 données du stock d’archives de l’IMR -&gt; 8875 images d’otolithes.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Données non brutes =&gt; redimensionnement des images +  gonflement des données.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Répartition : 92% en entraînement / 4% en validation / 4% en test.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