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45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07" y="-11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CDB7E-0854-4965-8898-F77D11EBB011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D5F20-832F-41D0-A40B-A75D23585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Prenons l’exemple d’une classe mère Véhicule, tous les véhicules roulent, on laisse donc aux classes filles de l’implémenter la méthode rouler().</a:t>
            </a:r>
          </a:p>
          <a:p>
            <a:r>
              <a:rPr lang="fr-FR" dirty="0"/>
              <a:t>Donc les classes filles peuvent rouler à l’essence au diesel etc….</a:t>
            </a:r>
          </a:p>
          <a:p>
            <a:r>
              <a:rPr lang="fr-FR" dirty="0"/>
              <a:t>En fait on oblige les classes fille à implémenter les méthodes abstraites de la classe mère.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D5F20-832F-41D0-A40B-A75D23585B5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0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des interfaces est de permettre à plusieurs classe de partager le même protocole de comportement, sans avoir de liens d’héritage entre elles. C’est comme un contrat.</a:t>
            </a:r>
          </a:p>
          <a:p>
            <a:r>
              <a:rPr lang="fr-FR" dirty="0"/>
              <a:t>Cette technique permet aussi de pallier l’absence d’héritage multiple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D5F20-832F-41D0-A40B-A75D23585B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32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ORIENTÉE OBJET : POO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Les classes abstraites et Interface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331689-DD80-4547-BA8B-E110F488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0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6331689-DD80-4547-BA8B-E110F488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C9BC85-30EA-478C-A4A0-9507BE2B0C0B}"/>
              </a:ext>
            </a:extLst>
          </p:cNvPr>
          <p:cNvSpPr txBox="1"/>
          <p:nvPr/>
        </p:nvSpPr>
        <p:spPr>
          <a:xfrm>
            <a:off x="748146" y="415636"/>
            <a:ext cx="437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Définition : Classe Abstraite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48146" y="938856"/>
            <a:ext cx="92350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classe abstraite est une classe racine non instanciable, c’est-à-dire qu’on ne va pas pouvoir 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manipuler directement, et elle contient des méthodes abstraites.</a:t>
            </a: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L’idée ici va donc être de définir des classes mères abstraites et de pousser les développeurs à 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étendre ces classes.</a:t>
            </a: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Lors de l’héritage d’une classe abstraite, les méthodes déclarées comme abstraites dans la classe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doivent obligatoirement être définies dans la classe enfant avec des signatures(nom 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paramètres) correspondantes.</a:t>
            </a: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 façon de faire va être utile pour fournir un rail, c’est-à-dire une ligne directrice dans 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cas de développement futures.</a:t>
            </a: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syntaxe est la suivante :</a:t>
            </a: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Personne{…....}</a:t>
            </a: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classe possède une méthode __construct() qui est </a:t>
            </a:r>
            <a:r>
              <a:rPr lang="fr-FR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protected » 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qui sera utilisée par 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classes héritières.</a:t>
            </a:r>
          </a:p>
        </p:txBody>
      </p:sp>
    </p:spTree>
    <p:extLst>
      <p:ext uri="{BB962C8B-B14F-4D97-AF65-F5344CB8AC3E}">
        <p14:creationId xmlns:p14="http://schemas.microsoft.com/office/powerpoint/2010/main" val="196983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CA217E0-A696-457C-813E-70CA5AE3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4239B6E-2FEE-4ED7-9DE9-CF4E47ED23A9}"/>
              </a:ext>
            </a:extLst>
          </p:cNvPr>
          <p:cNvSpPr txBox="1"/>
          <p:nvPr/>
        </p:nvSpPr>
        <p:spPr>
          <a:xfrm>
            <a:off x="748146" y="415636"/>
            <a:ext cx="416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 Abstraite : Exemple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DE61A2-4762-44F0-BC06-2265DBAA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5" y="1169424"/>
            <a:ext cx="81305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EF034A8-1CBD-4136-A7EB-2DB97F14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137DF0F-8C5C-4FC3-B255-C386C7979922}"/>
              </a:ext>
            </a:extLst>
          </p:cNvPr>
          <p:cNvSpPr txBox="1"/>
          <p:nvPr/>
        </p:nvSpPr>
        <p:spPr>
          <a:xfrm>
            <a:off x="748146" y="415636"/>
            <a:ext cx="199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L’interface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996165-74F1-42D9-A1F3-2C4CB6CF8597}"/>
              </a:ext>
            </a:extLst>
          </p:cNvPr>
          <p:cNvSpPr txBox="1"/>
          <p:nvPr/>
        </p:nvSpPr>
        <p:spPr>
          <a:xfrm>
            <a:off x="924953" y="953480"/>
            <a:ext cx="90454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L’interface est assez proche de la classe abstraite, mais aucune méthode n’est implémentée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dedans.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Il y a juste la déclaration(la signature) des méthodes. Ainsi une classe qui implémente une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Interface, devra obligatoirement implémenter les méthodes.</a:t>
            </a:r>
          </a:p>
          <a:p>
            <a:endParaRPr lang="fr-FR" dirty="0">
              <a:solidFill>
                <a:schemeClr val="bg1"/>
              </a:solidFill>
              <a:latin typeface="Calibri "/>
            </a:endParaRP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Pour mieux comprendre le principe :</a:t>
            </a:r>
          </a:p>
          <a:p>
            <a:endParaRPr lang="fr-FR" dirty="0">
              <a:solidFill>
                <a:schemeClr val="bg1"/>
              </a:solidFill>
              <a:latin typeface="Calibri 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Supposons que nous avons une classe abstraite </a:t>
            </a:r>
            <a:r>
              <a:rPr lang="fr-FR" b="1" dirty="0">
                <a:solidFill>
                  <a:schemeClr val="bg1"/>
                </a:solidFill>
                <a:latin typeface="Calibri "/>
              </a:rPr>
              <a:t>« Vehicule » </a:t>
            </a:r>
            <a:r>
              <a:rPr lang="fr-FR" dirty="0">
                <a:solidFill>
                  <a:schemeClr val="bg1"/>
                </a:solidFill>
                <a:latin typeface="Calibri "/>
              </a:rPr>
              <a:t>et </a:t>
            </a:r>
            <a:r>
              <a:rPr lang="fr-FR" b="1" dirty="0">
                <a:solidFill>
                  <a:schemeClr val="bg1"/>
                </a:solidFill>
                <a:latin typeface="Calibri "/>
              </a:rPr>
              <a:t>« Maison »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Les classes filles qui peuvent en hériter sont par exemple : Voiture – Camion – Fourgon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Ces classes sont en réalité des véhicules plus ou moins différents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Par contre les classes Vehicule et Maison ne sont pas de la même famille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Par contre chacune d’entre elles peut accueillir une méthode du nom de peindre()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C’est là où une interface qui renferme la méthode peindre peut être utile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94130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08AF4E3-EF1C-4DD0-BF7E-16E7442A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2932FC0-CA9C-4708-B976-2CBE891A0B53}"/>
              </a:ext>
            </a:extLst>
          </p:cNvPr>
          <p:cNvSpPr txBox="1"/>
          <p:nvPr/>
        </p:nvSpPr>
        <p:spPr>
          <a:xfrm>
            <a:off x="748146" y="415636"/>
            <a:ext cx="334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L’interface : Exemple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92C90-469C-4BD8-B912-B64C2DEE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41" y="1065939"/>
            <a:ext cx="4028503" cy="18542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3AED24-2A54-4238-9144-ABFEBCA0B51E}"/>
              </a:ext>
            </a:extLst>
          </p:cNvPr>
          <p:cNvSpPr txBox="1"/>
          <p:nvPr/>
        </p:nvSpPr>
        <p:spPr>
          <a:xfrm>
            <a:off x="5347499" y="1449397"/>
            <a:ext cx="5818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Pour définir une interface, on utilise le mot clé </a:t>
            </a:r>
            <a:r>
              <a:rPr lang="fr-FR" b="1" dirty="0">
                <a:solidFill>
                  <a:schemeClr val="bg1"/>
                </a:solidFill>
                <a:latin typeface="Calibri "/>
              </a:rPr>
              <a:t>« interface »,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suivi du nom.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E0FAE3-8C70-422A-BCDA-1DCC9AA2A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41" y="3437481"/>
            <a:ext cx="4069080" cy="23545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140721-3621-4A4E-B8AD-E84679ACF7C3}"/>
              </a:ext>
            </a:extLst>
          </p:cNvPr>
          <p:cNvSpPr txBox="1"/>
          <p:nvPr/>
        </p:nvSpPr>
        <p:spPr>
          <a:xfrm>
            <a:off x="5347499" y="3444855"/>
            <a:ext cx="5189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Pour se servir de l’interface, il faut l’implémenter par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une classe à l’aide du mot </a:t>
            </a:r>
            <a:r>
              <a:rPr lang="fr-FR" b="1" dirty="0">
                <a:solidFill>
                  <a:schemeClr val="bg1"/>
                </a:solidFill>
                <a:latin typeface="Calibri "/>
              </a:rPr>
              <a:t>« implements ».</a:t>
            </a:r>
          </a:p>
          <a:p>
            <a:endParaRPr lang="fr-FR" dirty="0">
              <a:solidFill>
                <a:schemeClr val="bg1"/>
              </a:solidFill>
              <a:latin typeface="Calibri "/>
            </a:endParaRP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Dans la classe </a:t>
            </a:r>
            <a:r>
              <a:rPr lang="fr-FR" b="1" dirty="0">
                <a:solidFill>
                  <a:schemeClr val="bg1"/>
                </a:solidFill>
                <a:latin typeface="Calibri "/>
              </a:rPr>
              <a:t>Vehicule</a:t>
            </a:r>
            <a:r>
              <a:rPr lang="fr-FR" dirty="0">
                <a:solidFill>
                  <a:schemeClr val="bg1"/>
                </a:solidFill>
                <a:latin typeface="Calibri "/>
              </a:rPr>
              <a:t>, on doit obligatoirement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redéfinir les méthodes </a:t>
            </a:r>
            <a:r>
              <a:rPr lang="fr-FR" b="1" dirty="0">
                <a:solidFill>
                  <a:schemeClr val="bg1"/>
                </a:solidFill>
                <a:latin typeface="Calibri "/>
              </a:rPr>
              <a:t>peindre() et nettoyer()</a:t>
            </a:r>
          </a:p>
        </p:txBody>
      </p:sp>
    </p:spTree>
    <p:extLst>
      <p:ext uri="{BB962C8B-B14F-4D97-AF65-F5344CB8AC3E}">
        <p14:creationId xmlns:p14="http://schemas.microsoft.com/office/powerpoint/2010/main" val="230139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8979B4B-F22C-4DFF-91A2-034B354B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4505F88-2ED9-46AA-8E90-1E6F6243E471}"/>
              </a:ext>
            </a:extLst>
          </p:cNvPr>
          <p:cNvSpPr txBox="1"/>
          <p:nvPr/>
        </p:nvSpPr>
        <p:spPr>
          <a:xfrm>
            <a:off x="748146" y="415636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Héritage des interfaces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B4691D-7E19-4E16-BCCA-68038E2C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2" y="1150622"/>
            <a:ext cx="3909060" cy="31394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79F8FD9-D9B1-4D74-A4E5-C9080AF0284A}"/>
              </a:ext>
            </a:extLst>
          </p:cNvPr>
          <p:cNvSpPr txBox="1"/>
          <p:nvPr/>
        </p:nvSpPr>
        <p:spPr>
          <a:xfrm>
            <a:off x="4848426" y="1150622"/>
            <a:ext cx="7343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Comme pour les classes, une interface peut hériter d’une autre.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Dans ce cas, la réécriture d’une méthode dans l’interface fille n’est pas autorisée.</a:t>
            </a:r>
          </a:p>
          <a:p>
            <a:endParaRPr lang="fr-FR" dirty="0">
              <a:solidFill>
                <a:schemeClr val="bg1"/>
              </a:solidFill>
              <a:latin typeface="Calibri "/>
            </a:endParaRP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Il faut réécrire les méthodes de l’interface mère et l’interface fille dans la classe qui implémente cette dernière.</a:t>
            </a:r>
          </a:p>
        </p:txBody>
      </p:sp>
    </p:spTree>
    <p:extLst>
      <p:ext uri="{BB962C8B-B14F-4D97-AF65-F5344CB8AC3E}">
        <p14:creationId xmlns:p14="http://schemas.microsoft.com/office/powerpoint/2010/main" val="39989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22FF560-02D2-4E2A-A17C-A9FFA58C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755B4C5-2FF1-4519-8663-B60F0A553027}"/>
              </a:ext>
            </a:extLst>
          </p:cNvPr>
          <p:cNvSpPr txBox="1"/>
          <p:nvPr/>
        </p:nvSpPr>
        <p:spPr>
          <a:xfrm>
            <a:off x="748146" y="415636"/>
            <a:ext cx="518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Implémenter plusieurs interfaces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C4FBA9-C09C-4FEB-83D2-84125CF4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05" y="1201502"/>
            <a:ext cx="4317713" cy="41712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63DD4D-71F8-4961-8493-BC5EADF08A5D}"/>
              </a:ext>
            </a:extLst>
          </p:cNvPr>
          <p:cNvSpPr txBox="1"/>
          <p:nvPr/>
        </p:nvSpPr>
        <p:spPr>
          <a:xfrm>
            <a:off x="5388077" y="1201502"/>
            <a:ext cx="5876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A l’inverse de l’héritage , on peut implémenter plusieurs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Interface simultanément.</a:t>
            </a:r>
          </a:p>
          <a:p>
            <a:endParaRPr lang="fr-FR" dirty="0">
              <a:solidFill>
                <a:schemeClr val="bg1"/>
              </a:solidFill>
              <a:latin typeface="Calibri "/>
            </a:endParaRP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Dans ce cas, dans la classe </a:t>
            </a:r>
            <a:r>
              <a:rPr lang="fr-FR" b="1" dirty="0">
                <a:solidFill>
                  <a:srgbClr val="FF0000"/>
                </a:solidFill>
                <a:latin typeface="Calibri "/>
              </a:rPr>
              <a:t>« MaClasse » </a:t>
            </a:r>
            <a:r>
              <a:rPr lang="fr-FR" dirty="0">
                <a:solidFill>
                  <a:schemeClr val="bg1"/>
                </a:solidFill>
                <a:latin typeface="Calibri "/>
              </a:rPr>
              <a:t>on doit redéfinir les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Méthodes </a:t>
            </a:r>
            <a:r>
              <a:rPr lang="fr-FR" dirty="0" err="1">
                <a:solidFill>
                  <a:srgbClr val="FF0000"/>
                </a:solidFill>
                <a:latin typeface="Calibri "/>
              </a:rPr>
              <a:t>fA</a:t>
            </a:r>
            <a:r>
              <a:rPr lang="fr-FR" dirty="0">
                <a:solidFill>
                  <a:srgbClr val="FF0000"/>
                </a:solidFill>
                <a:latin typeface="Calibri "/>
              </a:rPr>
              <a:t>() </a:t>
            </a:r>
            <a:r>
              <a:rPr lang="fr-FR" dirty="0">
                <a:solidFill>
                  <a:schemeClr val="bg1"/>
                </a:solidFill>
                <a:latin typeface="Calibri "/>
              </a:rPr>
              <a:t>et </a:t>
            </a:r>
            <a:r>
              <a:rPr lang="fr-FR" dirty="0" err="1">
                <a:solidFill>
                  <a:srgbClr val="FF0000"/>
                </a:solidFill>
                <a:latin typeface="Calibri "/>
              </a:rPr>
              <a:t>fB</a:t>
            </a:r>
            <a:r>
              <a:rPr lang="fr-FR" dirty="0">
                <a:solidFill>
                  <a:srgbClr val="FF0000"/>
                </a:solidFill>
                <a:latin typeface="Calibri "/>
              </a:rPr>
              <a:t>() </a:t>
            </a:r>
            <a:r>
              <a:rPr lang="fr-FR" dirty="0">
                <a:solidFill>
                  <a:schemeClr val="bg1"/>
                </a:solidFill>
                <a:latin typeface="Calibri "/>
              </a:rPr>
              <a:t>dont le prototype est enfin défini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Respectivement dans </a:t>
            </a:r>
            <a:r>
              <a:rPr lang="fr-FR" dirty="0">
                <a:solidFill>
                  <a:srgbClr val="FF0000"/>
                </a:solidFill>
                <a:latin typeface="Calibri "/>
              </a:rPr>
              <a:t>les interfaces IntA et IntB.</a:t>
            </a:r>
          </a:p>
        </p:txBody>
      </p:sp>
    </p:spTree>
    <p:extLst>
      <p:ext uri="{BB962C8B-B14F-4D97-AF65-F5344CB8AC3E}">
        <p14:creationId xmlns:p14="http://schemas.microsoft.com/office/powerpoint/2010/main" val="186315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B59F6B7-A70A-4D23-A3CE-AAB7A63F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23C60B-DEB3-4D0D-A5A6-5989350D828A}"/>
              </a:ext>
            </a:extLst>
          </p:cNvPr>
          <p:cNvSpPr txBox="1"/>
          <p:nvPr/>
        </p:nvSpPr>
        <p:spPr>
          <a:xfrm>
            <a:off x="748146" y="415636"/>
            <a:ext cx="3463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Constante d’interface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C69FCE-6A49-4EC9-9438-023E00B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87" y="1123827"/>
            <a:ext cx="4178056" cy="28090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BB7F31-D8EA-414B-B7FA-5091493EAF5A}"/>
              </a:ext>
            </a:extLst>
          </p:cNvPr>
          <p:cNvSpPr txBox="1"/>
          <p:nvPr/>
        </p:nvSpPr>
        <p:spPr>
          <a:xfrm>
            <a:off x="5353746" y="1123827"/>
            <a:ext cx="5971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Comme pour les classes, une constante d’interface appartient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à cette dernière. Elle peut donc être appelée statiquement à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partir de l’interface dans laquelle elle est déclarée ou de la </a:t>
            </a:r>
          </a:p>
          <a:p>
            <a:r>
              <a:rPr lang="fr-FR" dirty="0">
                <a:solidFill>
                  <a:schemeClr val="bg1"/>
                </a:solidFill>
                <a:latin typeface="Calibri "/>
              </a:rPr>
              <a:t>classe qui implémente l’interface.</a:t>
            </a:r>
          </a:p>
        </p:txBody>
      </p:sp>
    </p:spTree>
    <p:extLst>
      <p:ext uri="{BB962C8B-B14F-4D97-AF65-F5344CB8AC3E}">
        <p14:creationId xmlns:p14="http://schemas.microsoft.com/office/powerpoint/2010/main" val="380698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1DDCE04-922D-46BD-84D8-49AFF0B54CAD}"/>
              </a:ext>
            </a:extLst>
          </p:cNvPr>
          <p:cNvSpPr txBox="1"/>
          <p:nvPr/>
        </p:nvSpPr>
        <p:spPr>
          <a:xfrm>
            <a:off x="748146" y="415636"/>
            <a:ext cx="1713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Exemple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C8A71A-7B66-4309-9012-D637CEA9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40" y="5278839"/>
            <a:ext cx="1559605" cy="110349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8ACB22-9CDA-4D56-BE43-EEA3667417A2}"/>
              </a:ext>
            </a:extLst>
          </p:cNvPr>
          <p:cNvSpPr txBox="1"/>
          <p:nvPr/>
        </p:nvSpPr>
        <p:spPr>
          <a:xfrm>
            <a:off x="943897" y="938856"/>
            <a:ext cx="6930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Créons une interface IFormatage qui définit trois méthodes techniques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formatageChaine(chaine)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formatageNombre(nombre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Calibri "/>
              </a:rPr>
              <a:t>formatageDate(date)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949145-F270-4463-9CD2-7E1E4A7A81CE}"/>
              </a:ext>
            </a:extLst>
          </p:cNvPr>
          <p:cNvSpPr txBox="1"/>
          <p:nvPr/>
        </p:nvSpPr>
        <p:spPr>
          <a:xfrm>
            <a:off x="943897" y="2379407"/>
            <a:ext cx="615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 "/>
              </a:rPr>
              <a:t>Les classes PersonneIF et VilleIF implémenterons cette interface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1FD327-A26C-4BF6-AAEE-7342E629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3186634"/>
            <a:ext cx="6060604" cy="32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42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</TotalTime>
  <Words>615</Words>
  <Application>Microsoft Office PowerPoint</Application>
  <PresentationFormat>Grand écran</PresentationFormat>
  <Paragraphs>75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Calibri </vt:lpstr>
      <vt:lpstr>Century Gothic</vt:lpstr>
      <vt:lpstr>Wingdings</vt:lpstr>
      <vt:lpstr>Wingdings 3</vt:lpstr>
      <vt:lpstr>Secteur</vt:lpstr>
      <vt:lpstr>PROGRAMMATION ORIENTÉE OBJET : POO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 : POO</dc:title>
  <dc:creator>formatrice</dc:creator>
  <cp:lastModifiedBy>Kesary</cp:lastModifiedBy>
  <cp:revision>21</cp:revision>
  <dcterms:created xsi:type="dcterms:W3CDTF">2022-12-07T12:41:22Z</dcterms:created>
  <dcterms:modified xsi:type="dcterms:W3CDTF">2022-12-07T23:54:26Z</dcterms:modified>
</cp:coreProperties>
</file>