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Nuni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http://customooxmlschemas.google.com/">
      <go:slidesCustomData xmlns:go="http://customooxmlschemas.google.com/" r:id="rId32" roundtripDataSignature="AMtx7mgOy2nc5lz8SIzuuC4IzAE2N+q6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d173558f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2d173558f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d173558f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d173558f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2d173558f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2d173558f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d173558f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2d173558f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2d173558f3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2d173558f3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2d173558f3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2d173558f3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2d173558f3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2d173558f3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2d173558f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2d173558f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2d173558f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2d173558f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2d173558f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2d173558f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2d173558f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2d173558f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2d173558f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2d173558f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d173558f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2d173558f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d173558f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2d173558f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0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0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10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10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0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0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10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10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0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10"/>
          <p:cNvGrpSpPr/>
          <p:nvPr/>
        </p:nvGrpSpPr>
        <p:grpSpPr>
          <a:xfrm>
            <a:off x="7057468" y="5088"/>
            <a:ext cx="1851281" cy="752108"/>
            <a:chOff x="6917201" y="0"/>
            <a:chExt cx="2227776" cy="863400"/>
          </a:xfrm>
        </p:grpSpPr>
        <p:sp>
          <p:nvSpPr>
            <p:cNvPr id="23" name="Google Shape;23;p1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10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27" name="Google Shape;27;p1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10"/>
          <p:cNvGrpSpPr/>
          <p:nvPr/>
        </p:nvGrpSpPr>
        <p:grpSpPr>
          <a:xfrm>
            <a:off x="199149" y="4055652"/>
            <a:ext cx="2795413" cy="1083308"/>
            <a:chOff x="6917201" y="0"/>
            <a:chExt cx="2227776" cy="863400"/>
          </a:xfrm>
        </p:grpSpPr>
        <p:sp>
          <p:nvSpPr>
            <p:cNvPr id="31" name="Google Shape;31;p1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10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10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9"/>
          <p:cNvGrpSpPr/>
          <p:nvPr/>
        </p:nvGrpSpPr>
        <p:grpSpPr>
          <a:xfrm>
            <a:off x="5959222" y="4119576"/>
            <a:ext cx="2520951" cy="1024165"/>
            <a:chOff x="6917201" y="0"/>
            <a:chExt cx="2227776" cy="863400"/>
          </a:xfrm>
        </p:grpSpPr>
        <p:sp>
          <p:nvSpPr>
            <p:cNvPr id="112" name="Google Shape;112;p1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9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116" name="Google Shape;116;p1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9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12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47" name="Google Shape;47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12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51" name="Google Shape;51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2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16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16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16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86" name="Google Shape;86;p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16"/>
          <p:cNvGrpSpPr/>
          <p:nvPr/>
        </p:nvGrpSpPr>
        <p:grpSpPr>
          <a:xfrm>
            <a:off x="5886353" y="1243"/>
            <a:ext cx="3257454" cy="1261514"/>
            <a:chOff x="6917201" y="0"/>
            <a:chExt cx="2227776" cy="863400"/>
          </a:xfrm>
        </p:grpSpPr>
        <p:sp>
          <p:nvSpPr>
            <p:cNvPr id="90" name="Google Shape;90;p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16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7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17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7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ctrTitle"/>
          </p:nvPr>
        </p:nvSpPr>
        <p:spPr>
          <a:xfrm>
            <a:off x="394925" y="1434575"/>
            <a:ext cx="8520600" cy="9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fr" sz="4000"/>
              <a:t>PROJET</a:t>
            </a:r>
            <a:endParaRPr sz="4000"/>
          </a:p>
        </p:txBody>
      </p:sp>
      <p:sp>
        <p:nvSpPr>
          <p:cNvPr id="129" name="Google Shape;129;p1"/>
          <p:cNvSpPr txBox="1"/>
          <p:nvPr>
            <p:ph idx="1" type="subTitle"/>
          </p:nvPr>
        </p:nvSpPr>
        <p:spPr>
          <a:xfrm>
            <a:off x="311700" y="2354975"/>
            <a:ext cx="85206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fr" sz="4000"/>
              <a:t>Anki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d173558f3_0_7"/>
          <p:cNvSpPr txBox="1"/>
          <p:nvPr>
            <p:ph type="title"/>
          </p:nvPr>
        </p:nvSpPr>
        <p:spPr>
          <a:xfrm>
            <a:off x="879675" y="217775"/>
            <a:ext cx="7505700" cy="6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333"/>
              <a:t>Cahier des charges</a:t>
            </a:r>
            <a:endParaRPr sz="33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22d173558f3_0_7"/>
          <p:cNvSpPr txBox="1"/>
          <p:nvPr>
            <p:ph idx="1" type="body"/>
          </p:nvPr>
        </p:nvSpPr>
        <p:spPr>
          <a:xfrm>
            <a:off x="1265425" y="915275"/>
            <a:ext cx="7505700" cy="6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lphaUcPeriod" startAt="3"/>
            </a:pPr>
            <a:r>
              <a:rPr lang="fr" sz="2500"/>
              <a:t>Stockage des données des composants du jeu</a:t>
            </a:r>
            <a:endParaRPr sz="2500"/>
          </a:p>
        </p:txBody>
      </p:sp>
      <p:sp>
        <p:nvSpPr>
          <p:cNvPr id="190" name="Google Shape;190;g22d173558f3_0_7"/>
          <p:cNvSpPr txBox="1"/>
          <p:nvPr/>
        </p:nvSpPr>
        <p:spPr>
          <a:xfrm>
            <a:off x="1263175" y="2208675"/>
            <a:ext cx="4356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Format du stockage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Elements stockés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eriod"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Cartes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eriod"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Données des cartes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eriod"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Profils joueurs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eriod"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Plateaux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d173558f3_0_13"/>
          <p:cNvSpPr txBox="1"/>
          <p:nvPr>
            <p:ph type="title"/>
          </p:nvPr>
        </p:nvSpPr>
        <p:spPr>
          <a:xfrm>
            <a:off x="856975" y="210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333"/>
              <a:t>Cahier des charges</a:t>
            </a:r>
            <a:endParaRPr sz="33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2d173558f3_0_13"/>
          <p:cNvSpPr txBox="1"/>
          <p:nvPr>
            <p:ph idx="1" type="body"/>
          </p:nvPr>
        </p:nvSpPr>
        <p:spPr>
          <a:xfrm>
            <a:off x="3040725" y="1164825"/>
            <a:ext cx="46668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lphaUcPeriod" startAt="4"/>
            </a:pPr>
            <a:r>
              <a:rPr lang="fr" sz="2500"/>
              <a:t>Hébergement site</a:t>
            </a:r>
            <a:endParaRPr sz="2500"/>
          </a:p>
        </p:txBody>
      </p:sp>
      <p:sp>
        <p:nvSpPr>
          <p:cNvPr id="197" name="Google Shape;197;g22d173558f3_0_13"/>
          <p:cNvSpPr txBox="1"/>
          <p:nvPr/>
        </p:nvSpPr>
        <p:spPr>
          <a:xfrm>
            <a:off x="3040725" y="1694300"/>
            <a:ext cx="43569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fr" sz="1800">
                <a:latin typeface="Calibri"/>
                <a:ea typeface="Calibri"/>
                <a:cs typeface="Calibri"/>
                <a:sym typeface="Calibri"/>
              </a:rPr>
              <a:t>Hébergement interne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-Serveur dédié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-Administration /maintenance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-Dépannage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-Spécificités du serveur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22d173558f3_0_13"/>
          <p:cNvSpPr/>
          <p:nvPr/>
        </p:nvSpPr>
        <p:spPr>
          <a:xfrm>
            <a:off x="3123900" y="3055750"/>
            <a:ext cx="3411300" cy="1618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Bande passante privée 1 Gbit/s garantis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CPU : Intel Xeon-E 2386G -6c/12t - 3,5 GHz/4,7 GHz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Mémoire : de 32 à 128 Go DDR4 ECC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Stockage : SSD NVMe, HDD SATA jusqu’à 1To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d173558f3_0_19"/>
          <p:cNvSpPr txBox="1"/>
          <p:nvPr>
            <p:ph type="title"/>
          </p:nvPr>
        </p:nvSpPr>
        <p:spPr>
          <a:xfrm>
            <a:off x="819150" y="217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333"/>
              <a:t>Cahier des charges</a:t>
            </a:r>
            <a:endParaRPr sz="33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22d173558f3_0_19"/>
          <p:cNvSpPr txBox="1"/>
          <p:nvPr>
            <p:ph idx="1" type="body"/>
          </p:nvPr>
        </p:nvSpPr>
        <p:spPr>
          <a:xfrm>
            <a:off x="2957525" y="786650"/>
            <a:ext cx="53673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lphaUcPeriod" startAt="4"/>
            </a:pPr>
            <a:r>
              <a:rPr lang="fr" sz="2500"/>
              <a:t>Hébergement site</a:t>
            </a:r>
            <a:endParaRPr/>
          </a:p>
        </p:txBody>
      </p:sp>
      <p:sp>
        <p:nvSpPr>
          <p:cNvPr id="205" name="Google Shape;205;g22d173558f3_0_19"/>
          <p:cNvSpPr txBox="1"/>
          <p:nvPr/>
        </p:nvSpPr>
        <p:spPr>
          <a:xfrm>
            <a:off x="2957525" y="1414550"/>
            <a:ext cx="390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 startAt="2"/>
            </a:pPr>
            <a:r>
              <a:rPr lang="fr" sz="1800">
                <a:latin typeface="Calibri"/>
                <a:ea typeface="Calibri"/>
                <a:cs typeface="Calibri"/>
                <a:sym typeface="Calibri"/>
              </a:rPr>
              <a:t>Gestion hébergement externe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22d173558f3_0_19"/>
          <p:cNvSpPr txBox="1"/>
          <p:nvPr/>
        </p:nvSpPr>
        <p:spPr>
          <a:xfrm>
            <a:off x="3025600" y="2995325"/>
            <a:ext cx="435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22d173558f3_0_19"/>
          <p:cNvSpPr txBox="1"/>
          <p:nvPr/>
        </p:nvSpPr>
        <p:spPr>
          <a:xfrm>
            <a:off x="2390225" y="1917875"/>
            <a:ext cx="5650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Recevoir les requêtes et demandes du client.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Répercuter les requêtes et demandes du client auprès de l’hébergeur.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Effectuer le suivi des tickets support.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S’engager à traiter les demandes dans les meilleurs délais.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Faire un retour au client sur le suivi et l’avancée de ses demandes.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Cette gestion sera facturée 50 euros/HT par mois.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2d173558f3_2_5"/>
          <p:cNvSpPr txBox="1"/>
          <p:nvPr>
            <p:ph type="title"/>
          </p:nvPr>
        </p:nvSpPr>
        <p:spPr>
          <a:xfrm>
            <a:off x="673300" y="217600"/>
            <a:ext cx="7505700" cy="5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Hostinger start up:</a:t>
            </a:r>
            <a:endParaRPr/>
          </a:p>
        </p:txBody>
      </p:sp>
      <p:pic>
        <p:nvPicPr>
          <p:cNvPr descr="https://lh3.googleusercontent.com/teFei3VohFY1ksseL_5Naottug35QjegUNh0hbtfuqVkz-i8nmbGKYZivD6sxsC-m1ReIRHN9CpPCSdcSYJJkz5kauLJVgGJ_7Iq3ZtVaL0dXBMRDbUl7T3pGkk3iXk-KKkLT_gzCSah" id="213" name="Google Shape;213;g22d173558f3_2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3550" y="747800"/>
            <a:ext cx="3025200" cy="4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2d173558f3_2_12"/>
          <p:cNvSpPr txBox="1"/>
          <p:nvPr>
            <p:ph type="title"/>
          </p:nvPr>
        </p:nvSpPr>
        <p:spPr>
          <a:xfrm>
            <a:off x="916350" y="471800"/>
            <a:ext cx="7505700" cy="5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Hostinger professionnel:</a:t>
            </a:r>
            <a:endParaRPr/>
          </a:p>
        </p:txBody>
      </p:sp>
      <p:pic>
        <p:nvPicPr>
          <p:cNvPr id="219" name="Google Shape;219;g22d173558f3_2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0825" y="1069100"/>
            <a:ext cx="2403750" cy="36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2d173558f3_2_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OVH:</a:t>
            </a:r>
            <a:endParaRPr/>
          </a:p>
        </p:txBody>
      </p:sp>
      <p:sp>
        <p:nvSpPr>
          <p:cNvPr id="225" name="Google Shape;225;g22d173558f3_2_18"/>
          <p:cNvSpPr txBox="1"/>
          <p:nvPr>
            <p:ph idx="1" type="body"/>
          </p:nvPr>
        </p:nvSpPr>
        <p:spPr>
          <a:xfrm>
            <a:off x="819150" y="525150"/>
            <a:ext cx="7505700" cy="39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g22d173558f3_2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100" y="572775"/>
            <a:ext cx="3933825" cy="39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2d173558f3_2_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OVH:</a:t>
            </a:r>
            <a:endParaRPr/>
          </a:p>
        </p:txBody>
      </p:sp>
      <p:sp>
        <p:nvSpPr>
          <p:cNvPr id="232" name="Google Shape;232;g22d173558f3_2_24"/>
          <p:cNvSpPr txBox="1"/>
          <p:nvPr>
            <p:ph idx="1" type="body"/>
          </p:nvPr>
        </p:nvSpPr>
        <p:spPr>
          <a:xfrm>
            <a:off x="819150" y="471000"/>
            <a:ext cx="7505700" cy="3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g22d173558f3_2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0825" y="672850"/>
            <a:ext cx="3762375" cy="370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2d173558f3_0_38"/>
          <p:cNvSpPr txBox="1"/>
          <p:nvPr>
            <p:ph type="title"/>
          </p:nvPr>
        </p:nvSpPr>
        <p:spPr>
          <a:xfrm>
            <a:off x="819150" y="25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33"/>
              <a:t>Cahier des charges</a:t>
            </a:r>
            <a:endParaRPr sz="2700"/>
          </a:p>
        </p:txBody>
      </p:sp>
      <p:sp>
        <p:nvSpPr>
          <p:cNvPr id="239" name="Google Shape;239;g22d173558f3_0_38"/>
          <p:cNvSpPr txBox="1"/>
          <p:nvPr>
            <p:ph idx="1" type="body"/>
          </p:nvPr>
        </p:nvSpPr>
        <p:spPr>
          <a:xfrm>
            <a:off x="3283500" y="810750"/>
            <a:ext cx="2577000" cy="8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lphaUcPeriod" startAt="5"/>
            </a:pPr>
            <a:r>
              <a:rPr lang="fr" sz="2500"/>
              <a:t>Formations</a:t>
            </a:r>
            <a:endParaRPr sz="2500"/>
          </a:p>
        </p:txBody>
      </p:sp>
      <p:sp>
        <p:nvSpPr>
          <p:cNvPr id="240" name="Google Shape;240;g22d173558f3_0_38"/>
          <p:cNvSpPr txBox="1"/>
          <p:nvPr/>
        </p:nvSpPr>
        <p:spPr>
          <a:xfrm>
            <a:off x="2779350" y="1838050"/>
            <a:ext cx="3585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Formation à l’utilisation du back-office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Gestion de la base de donnée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2d173558f3_0_72"/>
          <p:cNvSpPr txBox="1"/>
          <p:nvPr>
            <p:ph type="title"/>
          </p:nvPr>
        </p:nvSpPr>
        <p:spPr>
          <a:xfrm>
            <a:off x="887225" y="209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/>
              <a:t>Rétroplanning</a:t>
            </a:r>
            <a:endParaRPr sz="4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2d173558f3_0_58"/>
          <p:cNvSpPr txBox="1"/>
          <p:nvPr>
            <p:ph type="title"/>
          </p:nvPr>
        </p:nvSpPr>
        <p:spPr>
          <a:xfrm>
            <a:off x="872100" y="2162550"/>
            <a:ext cx="75057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/>
              <a:t>Devis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"/>
          <p:cNvSpPr txBox="1"/>
          <p:nvPr>
            <p:ph type="title"/>
          </p:nvPr>
        </p:nvSpPr>
        <p:spPr>
          <a:xfrm>
            <a:off x="819150" y="537025"/>
            <a:ext cx="75057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135" name="Google Shape;135;p2"/>
          <p:cNvSpPr txBox="1"/>
          <p:nvPr>
            <p:ph idx="1" type="body"/>
          </p:nvPr>
        </p:nvSpPr>
        <p:spPr>
          <a:xfrm>
            <a:off x="955250" y="1429625"/>
            <a:ext cx="7505700" cy="17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fr" sz="2300"/>
              <a:t>Cahier des charges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fr" sz="2300"/>
              <a:t>Rétro planning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fr" sz="2300"/>
              <a:t>Devis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fr" sz="2300"/>
              <a:t>Contrat de prestation</a:t>
            </a:r>
            <a:endParaRPr sz="2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g22d173558f3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200" y="215850"/>
            <a:ext cx="4681000" cy="471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2d173558f3_0_87"/>
          <p:cNvSpPr txBox="1"/>
          <p:nvPr>
            <p:ph type="title"/>
          </p:nvPr>
        </p:nvSpPr>
        <p:spPr>
          <a:xfrm>
            <a:off x="819150" y="2146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Contrat de prestation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2d173558f3_0_92"/>
          <p:cNvSpPr txBox="1"/>
          <p:nvPr>
            <p:ph type="title"/>
          </p:nvPr>
        </p:nvSpPr>
        <p:spPr>
          <a:xfrm>
            <a:off x="819150" y="1942375"/>
            <a:ext cx="7505700" cy="6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Merci d’avoir le temps de nous écouter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/>
          <p:nvPr>
            <p:ph type="title"/>
          </p:nvPr>
        </p:nvSpPr>
        <p:spPr>
          <a:xfrm>
            <a:off x="879675" y="3614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Cahier des Charges</a:t>
            </a:r>
            <a:endParaRPr/>
          </a:p>
        </p:txBody>
      </p:sp>
      <p:sp>
        <p:nvSpPr>
          <p:cNvPr id="141" name="Google Shape;141;p3"/>
          <p:cNvSpPr txBox="1"/>
          <p:nvPr>
            <p:ph idx="1" type="body"/>
          </p:nvPr>
        </p:nvSpPr>
        <p:spPr>
          <a:xfrm>
            <a:off x="1490100" y="1514200"/>
            <a:ext cx="6834900" cy="16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fr" sz="2600"/>
              <a:t>Partie réalisation</a:t>
            </a:r>
            <a:endParaRPr sz="2600"/>
          </a:p>
          <a:p>
            <a:pPr indent="-3937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romanUcPeriod"/>
            </a:pPr>
            <a:r>
              <a:rPr lang="fr" sz="2600"/>
              <a:t>Le contexte</a:t>
            </a:r>
            <a:endParaRPr sz="2600"/>
          </a:p>
          <a:p>
            <a:pPr indent="-3937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romanUcPeriod"/>
            </a:pPr>
            <a:r>
              <a:rPr lang="fr" sz="2600"/>
              <a:t>Les besoins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/>
          <p:nvPr>
            <p:ph type="title"/>
          </p:nvPr>
        </p:nvSpPr>
        <p:spPr>
          <a:xfrm>
            <a:off x="819150" y="396425"/>
            <a:ext cx="75057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Cahier des charges</a:t>
            </a:r>
            <a:endParaRPr/>
          </a:p>
        </p:txBody>
      </p:sp>
      <p:sp>
        <p:nvSpPr>
          <p:cNvPr id="147" name="Google Shape;147;p4"/>
          <p:cNvSpPr txBox="1"/>
          <p:nvPr>
            <p:ph idx="1" type="body"/>
          </p:nvPr>
        </p:nvSpPr>
        <p:spPr>
          <a:xfrm>
            <a:off x="819150" y="1294925"/>
            <a:ext cx="75057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fr" sz="2500"/>
              <a:t>Partie Réalisation</a:t>
            </a:r>
            <a:endParaRPr sz="2500"/>
          </a:p>
        </p:txBody>
      </p:sp>
      <p:sp>
        <p:nvSpPr>
          <p:cNvPr id="148" name="Google Shape;148;p4"/>
          <p:cNvSpPr txBox="1"/>
          <p:nvPr/>
        </p:nvSpPr>
        <p:spPr>
          <a:xfrm>
            <a:off x="423575" y="1876025"/>
            <a:ext cx="8290200" cy="20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f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Client: Objectif 3W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f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Prestataire: JKJ DEV Section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f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Interlocuteur: M. Guignabaudet Damien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/>
          <p:nvPr>
            <p:ph type="title"/>
          </p:nvPr>
        </p:nvSpPr>
        <p:spPr>
          <a:xfrm>
            <a:off x="819150" y="290700"/>
            <a:ext cx="7505700" cy="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/>
              <a:t>Cahier des charges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154" name="Google Shape;154;p5"/>
          <p:cNvSpPr txBox="1"/>
          <p:nvPr>
            <p:ph idx="1" type="body"/>
          </p:nvPr>
        </p:nvSpPr>
        <p:spPr>
          <a:xfrm>
            <a:off x="819150" y="1109975"/>
            <a:ext cx="7505700" cy="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AutoNum type="romanUcPeriod"/>
            </a:pPr>
            <a:r>
              <a:rPr lang="fr" sz="2500"/>
              <a:t>LE CONTEXTE</a:t>
            </a:r>
            <a:endParaRPr sz="2500"/>
          </a:p>
        </p:txBody>
      </p:sp>
      <p:sp>
        <p:nvSpPr>
          <p:cNvPr id="155" name="Google Shape;155;p5"/>
          <p:cNvSpPr txBox="1"/>
          <p:nvPr/>
        </p:nvSpPr>
        <p:spPr>
          <a:xfrm>
            <a:off x="515350" y="1929250"/>
            <a:ext cx="7571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f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Rachat de blizzard par Objectif 3W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f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Fond illimité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f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Développement d’un jeu de carte sur le thème de HEARTHSTONE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b="0" i="0" lang="f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support physique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b="0" i="0" lang="f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support digital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f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Thème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b="0" i="0" lang="f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REIKI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b="0" i="0" lang="f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HUMAN BEATBOX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 txBox="1"/>
          <p:nvPr>
            <p:ph type="title"/>
          </p:nvPr>
        </p:nvSpPr>
        <p:spPr>
          <a:xfrm>
            <a:off x="819150" y="310125"/>
            <a:ext cx="75057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/>
              <a:t>Cahier des charges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161" name="Google Shape;161;p6"/>
          <p:cNvSpPr txBox="1"/>
          <p:nvPr>
            <p:ph idx="1" type="body"/>
          </p:nvPr>
        </p:nvSpPr>
        <p:spPr>
          <a:xfrm>
            <a:off x="781325" y="1036125"/>
            <a:ext cx="75057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AutoNum type="romanUcPeriod" startAt="2"/>
            </a:pPr>
            <a:r>
              <a:rPr lang="fr" sz="2500"/>
              <a:t>LES BESOINS</a:t>
            </a:r>
            <a:endParaRPr sz="2500"/>
          </a:p>
        </p:txBody>
      </p:sp>
      <p:sp>
        <p:nvSpPr>
          <p:cNvPr id="162" name="Google Shape;162;p6"/>
          <p:cNvSpPr txBox="1"/>
          <p:nvPr/>
        </p:nvSpPr>
        <p:spPr>
          <a:xfrm>
            <a:off x="1081650" y="1966650"/>
            <a:ext cx="7505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UcPeriod"/>
            </a:pPr>
            <a:r>
              <a:rPr b="0" i="0" lang="f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RÉALISATION DU DÉVELOPPEMENT DU JEU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UcPeriod"/>
            </a:pPr>
            <a:r>
              <a:rPr b="0" i="0" lang="f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RÉALISATION DE LA BASE DE DONNÉES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UcPeriod"/>
            </a:pPr>
            <a:r>
              <a:rPr b="0" i="0" lang="f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STOCKAGE DES DONNÉES DES COMPOSANTS DU JEU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UcPeriod"/>
            </a:pPr>
            <a:r>
              <a:rPr b="0" i="0" lang="f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HÉBERGEMENT SITE/SERVEUR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UcPeriod"/>
            </a:pPr>
            <a:r>
              <a:rPr b="0" i="0" lang="f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FORMATIONS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/>
          <p:nvPr>
            <p:ph type="title"/>
          </p:nvPr>
        </p:nvSpPr>
        <p:spPr>
          <a:xfrm>
            <a:off x="819150" y="370625"/>
            <a:ext cx="75057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/>
              <a:t>Cahier des charges</a:t>
            </a:r>
            <a:endParaRPr/>
          </a:p>
        </p:txBody>
      </p:sp>
      <p:sp>
        <p:nvSpPr>
          <p:cNvPr id="168" name="Google Shape;168;p7"/>
          <p:cNvSpPr txBox="1"/>
          <p:nvPr>
            <p:ph idx="1" type="body"/>
          </p:nvPr>
        </p:nvSpPr>
        <p:spPr>
          <a:xfrm>
            <a:off x="675425" y="1172425"/>
            <a:ext cx="75057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AutoNum type="alphaUcPeriod"/>
            </a:pPr>
            <a:r>
              <a:rPr lang="fr" sz="2500"/>
              <a:t>Réalisation du développement du jeu</a:t>
            </a:r>
            <a:endParaRPr sz="2500"/>
          </a:p>
        </p:txBody>
      </p:sp>
      <p:sp>
        <p:nvSpPr>
          <p:cNvPr id="169" name="Google Shape;169;p7"/>
          <p:cNvSpPr txBox="1"/>
          <p:nvPr/>
        </p:nvSpPr>
        <p:spPr>
          <a:xfrm>
            <a:off x="2249825" y="2133050"/>
            <a:ext cx="4356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Technologies retenues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HTML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CSS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PHP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/>
          <p:nvPr>
            <p:ph type="title"/>
          </p:nvPr>
        </p:nvSpPr>
        <p:spPr>
          <a:xfrm>
            <a:off x="667875" y="346375"/>
            <a:ext cx="75057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fr"/>
              <a:t>Cahier des charges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 sz="2700"/>
          </a:p>
        </p:txBody>
      </p:sp>
      <p:sp>
        <p:nvSpPr>
          <p:cNvPr id="175" name="Google Shape;175;p8"/>
          <p:cNvSpPr txBox="1"/>
          <p:nvPr>
            <p:ph idx="1" type="body"/>
          </p:nvPr>
        </p:nvSpPr>
        <p:spPr>
          <a:xfrm>
            <a:off x="751075" y="975775"/>
            <a:ext cx="75057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1371600" rtl="0" algn="l">
              <a:spcBef>
                <a:spcPts val="0"/>
              </a:spcBef>
              <a:spcAft>
                <a:spcPts val="0"/>
              </a:spcAft>
              <a:buSzPts val="2500"/>
              <a:buAutoNum type="alphaUcPeriod"/>
            </a:pPr>
            <a:r>
              <a:rPr lang="fr" sz="2500"/>
              <a:t>Réalisation du développement du jeu</a:t>
            </a:r>
            <a:endParaRPr/>
          </a:p>
        </p:txBody>
      </p:sp>
      <p:sp>
        <p:nvSpPr>
          <p:cNvPr id="176" name="Google Shape;176;p8"/>
          <p:cNvSpPr txBox="1"/>
          <p:nvPr/>
        </p:nvSpPr>
        <p:spPr>
          <a:xfrm>
            <a:off x="2579300" y="1573375"/>
            <a:ext cx="43569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fr" sz="1600">
                <a:latin typeface="Calibri"/>
                <a:ea typeface="Calibri"/>
                <a:cs typeface="Calibri"/>
                <a:sym typeface="Calibri"/>
              </a:rPr>
              <a:t>Le format souhaité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fr" sz="1600">
                <a:latin typeface="Calibri"/>
                <a:ea typeface="Calibri"/>
                <a:cs typeface="Calibri"/>
                <a:sym typeface="Calibri"/>
              </a:rPr>
              <a:t>Le délai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fr" sz="1600">
                <a:latin typeface="Calibri"/>
                <a:ea typeface="Calibri"/>
                <a:cs typeface="Calibri"/>
                <a:sym typeface="Calibri"/>
              </a:rPr>
              <a:t>Types de profil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lphaLcPeriod"/>
            </a:pPr>
            <a:r>
              <a:rPr lang="fr" sz="1600">
                <a:latin typeface="Calibri"/>
                <a:ea typeface="Calibri"/>
                <a:cs typeface="Calibri"/>
                <a:sym typeface="Calibri"/>
              </a:rPr>
              <a:t>Administrateur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lphaLcPeriod"/>
            </a:pPr>
            <a:r>
              <a:rPr lang="fr" sz="1600">
                <a:latin typeface="Calibri"/>
                <a:ea typeface="Calibri"/>
                <a:cs typeface="Calibri"/>
                <a:sym typeface="Calibri"/>
              </a:rPr>
              <a:t>Modérateur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lphaLcPeriod"/>
            </a:pPr>
            <a:r>
              <a:rPr lang="fr" sz="1600">
                <a:latin typeface="Calibri"/>
                <a:ea typeface="Calibri"/>
                <a:cs typeface="Calibri"/>
                <a:sym typeface="Calibri"/>
              </a:rPr>
              <a:t>Caster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lphaLcPeriod"/>
            </a:pPr>
            <a:r>
              <a:rPr lang="fr" sz="1600">
                <a:latin typeface="Calibri"/>
                <a:ea typeface="Calibri"/>
                <a:cs typeface="Calibri"/>
                <a:sym typeface="Calibri"/>
              </a:rPr>
              <a:t>Joueur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fr" sz="1600">
                <a:latin typeface="Calibri"/>
                <a:ea typeface="Calibri"/>
                <a:cs typeface="Calibri"/>
                <a:sym typeface="Calibri"/>
              </a:rPr>
              <a:t>Eléments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lphaLcPeriod"/>
            </a:pPr>
            <a:r>
              <a:rPr lang="fr" sz="1600">
                <a:latin typeface="Calibri"/>
                <a:ea typeface="Calibri"/>
                <a:cs typeface="Calibri"/>
                <a:sym typeface="Calibri"/>
              </a:rPr>
              <a:t>Login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lphaLcPeriod"/>
            </a:pPr>
            <a:r>
              <a:rPr lang="fr" sz="1600">
                <a:latin typeface="Calibri"/>
                <a:ea typeface="Calibri"/>
                <a:cs typeface="Calibri"/>
                <a:sym typeface="Calibri"/>
              </a:rPr>
              <a:t>Mot de passe oublié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lphaLcPeriod"/>
            </a:pPr>
            <a:r>
              <a:rPr lang="fr" sz="1600">
                <a:latin typeface="Calibri"/>
                <a:ea typeface="Calibri"/>
                <a:cs typeface="Calibri"/>
                <a:sym typeface="Calibri"/>
              </a:rPr>
              <a:t>Inscription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lphaLcPeriod"/>
            </a:pPr>
            <a:r>
              <a:rPr lang="fr" sz="1600">
                <a:latin typeface="Calibri"/>
                <a:ea typeface="Calibri"/>
                <a:cs typeface="Calibri"/>
                <a:sym typeface="Calibri"/>
              </a:rPr>
              <a:t>Profil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d173558f3_0_1"/>
          <p:cNvSpPr txBox="1"/>
          <p:nvPr>
            <p:ph type="title"/>
          </p:nvPr>
        </p:nvSpPr>
        <p:spPr>
          <a:xfrm>
            <a:off x="766200" y="308550"/>
            <a:ext cx="7505700" cy="6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9700"/>
              <a:buFont typeface="Arial"/>
              <a:buNone/>
            </a:pPr>
            <a:r>
              <a:rPr lang="fr" sz="3333"/>
              <a:t>Cahier des charges</a:t>
            </a:r>
            <a:endParaRPr sz="33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2d173558f3_0_1"/>
          <p:cNvSpPr txBox="1"/>
          <p:nvPr>
            <p:ph idx="1" type="body"/>
          </p:nvPr>
        </p:nvSpPr>
        <p:spPr>
          <a:xfrm>
            <a:off x="1817600" y="1006050"/>
            <a:ext cx="6124500" cy="6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lphaUcPeriod" startAt="2"/>
            </a:pPr>
            <a:r>
              <a:rPr lang="fr" sz="2500"/>
              <a:t>Réalisation de la base de données</a:t>
            </a:r>
            <a:endParaRPr sz="2500"/>
          </a:p>
        </p:txBody>
      </p:sp>
      <p:sp>
        <p:nvSpPr>
          <p:cNvPr id="183" name="Google Shape;183;g22d173558f3_0_1"/>
          <p:cNvSpPr txBox="1"/>
          <p:nvPr/>
        </p:nvSpPr>
        <p:spPr>
          <a:xfrm>
            <a:off x="1626250" y="2163300"/>
            <a:ext cx="4356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fr" sz="1600">
                <a:latin typeface="Calibri"/>
                <a:ea typeface="Calibri"/>
                <a:cs typeface="Calibri"/>
                <a:sym typeface="Calibri"/>
              </a:rPr>
              <a:t>Type de données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fr" sz="1600">
                <a:latin typeface="Calibri"/>
                <a:ea typeface="Calibri"/>
                <a:cs typeface="Calibri"/>
                <a:sym typeface="Calibri"/>
              </a:rPr>
              <a:t>Quantité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fr" sz="1600">
                <a:latin typeface="Calibri"/>
                <a:ea typeface="Calibri"/>
                <a:cs typeface="Calibri"/>
                <a:sym typeface="Calibri"/>
              </a:rPr>
              <a:t>Exploitation de la base de données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fr" sz="1600">
                <a:latin typeface="Calibri"/>
                <a:ea typeface="Calibri"/>
                <a:cs typeface="Calibri"/>
                <a:sym typeface="Calibri"/>
              </a:rPr>
              <a:t>Type de requêtes nécessaires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