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61" autoAdjust="0"/>
    <p:restoredTop sz="94660"/>
  </p:normalViewPr>
  <p:slideViewPr>
    <p:cSldViewPr snapToGrid="0">
      <p:cViewPr varScale="1">
        <p:scale>
          <a:sx n="86" d="100"/>
          <a:sy n="86" d="100"/>
        </p:scale>
        <p:origin x="81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13EA5B-EE8D-4EF2-AB68-8FE7CAB76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1F4CADC-7DA8-48E9-9E5A-CB21DCB1D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FB3DBA-5F92-4D73-87C0-E4656A834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F56A-9D23-449F-85AA-931C390A6DBF}" type="datetimeFigureOut">
              <a:rPr lang="fr-FR" smtClean="0"/>
              <a:t>29/10/2018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EF6CBA-3694-4416-B957-8B42A903E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8321DD-2BFD-4E5B-B826-EB78ECF63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F75D-2477-45BE-B57F-68DC85B4E2A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9323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5BDABB-76B4-4BA5-A64D-58B7F501E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4876EEA-563E-422A-A641-FAECEC05A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E38F84-D403-4DBA-9B21-0D20B821A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F56A-9D23-449F-85AA-931C390A6DBF}" type="datetimeFigureOut">
              <a:rPr lang="fr-FR" smtClean="0"/>
              <a:t>29/10/2018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0D3982-5CD7-49BA-94BD-9A638A0CF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B5CF0F-20EC-4254-B526-1E7DAF045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F75D-2477-45BE-B57F-68DC85B4E2A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308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5DFC993-865D-4D38-914F-303EC55A1E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3AEEF75-DC7E-438D-828E-FD07142A0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269A90-57FB-43A5-9A7C-68F260B36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F56A-9D23-449F-85AA-931C390A6DBF}" type="datetimeFigureOut">
              <a:rPr lang="fr-FR" smtClean="0"/>
              <a:t>29/10/2018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2D3B12-7BB8-47D5-8006-CAAF01375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2BB21C-BE90-40CC-ACE5-E291B4497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F75D-2477-45BE-B57F-68DC85B4E2A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018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10B6D8-AFA0-4FAA-995D-25F9FCAEC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55BE03-D0A3-44C1-ABA0-F54CF384B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FAD261-2F90-422E-B8EF-F1071E518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F56A-9D23-449F-85AA-931C390A6DBF}" type="datetimeFigureOut">
              <a:rPr lang="fr-FR" smtClean="0"/>
              <a:t>29/10/2018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83B8DD-E6F9-4E0F-8809-B93B5B057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F8E8E2-3408-4DBC-889F-4D19863F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F75D-2477-45BE-B57F-68DC85B4E2A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331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76ADA1-D54B-4B2B-A712-8823F2E05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E657FC-5B03-4A83-83F0-656C93218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F7EEB6-BD73-46AD-B26D-0CDFFD47B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F56A-9D23-449F-85AA-931C390A6DBF}" type="datetimeFigureOut">
              <a:rPr lang="fr-FR" smtClean="0"/>
              <a:t>29/10/2018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0A5658-F63B-41F3-BB0F-76F727D36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0C98FB-6D5C-452A-9AF1-A66EC799C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F75D-2477-45BE-B57F-68DC85B4E2A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760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9D8AC2-E86B-41BD-9997-1A276724C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122094-7232-4464-95A3-D8CF123B77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D7C5A32-E308-4963-AC0E-0333F5A95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ADBC741-7148-4721-99C2-FF7EB5604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F56A-9D23-449F-85AA-931C390A6DBF}" type="datetimeFigureOut">
              <a:rPr lang="fr-FR" smtClean="0"/>
              <a:t>29/10/2018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DC9FEEE-75C9-458C-A887-64CFC2704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14B5CDF-8226-4752-8911-3238E3ED4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F75D-2477-45BE-B57F-68DC85B4E2A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462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405072-EDDD-4EF4-8FBA-FD61A29E6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C4AE0B-CEBC-4C73-9E51-DFF453E16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8C4EC4-F162-46F3-BCBC-6C17C2AAF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EF6F94F-8B1D-4843-B6A5-E7A1B29A0C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EA1E7A9-0924-4E8B-8FBD-7D1480F94F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1E4B4F7-DB8C-4766-A801-8FF3FDC07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F56A-9D23-449F-85AA-931C390A6DBF}" type="datetimeFigureOut">
              <a:rPr lang="fr-FR" smtClean="0"/>
              <a:t>29/10/2018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23BEAFA-0375-4C54-BD12-F8B6559D5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D38970A-FF5B-4C73-A7E8-BCAEC86D9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F75D-2477-45BE-B57F-68DC85B4E2A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808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2DCC6A-E424-4214-80CD-80C372217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012D475-B73B-407F-9763-BBB6978E4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F56A-9D23-449F-85AA-931C390A6DBF}" type="datetimeFigureOut">
              <a:rPr lang="fr-FR" smtClean="0"/>
              <a:t>29/10/2018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BA0C72E-D126-4592-976A-33FAFAD4E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01696F2-7221-4094-AFD8-399C610F3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F75D-2477-45BE-B57F-68DC85B4E2A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7460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40E0D7A-7A0E-4548-B352-1D82EAE81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F56A-9D23-449F-85AA-931C390A6DBF}" type="datetimeFigureOut">
              <a:rPr lang="fr-FR" smtClean="0"/>
              <a:t>29/10/2018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E91FBBA-EFB7-4B79-B4B1-A7600E820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16F24F-6A6E-4C8D-87E4-E2834837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F75D-2477-45BE-B57F-68DC85B4E2A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5763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BC62A9-0AA9-4F0B-BE66-97442657B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534758-4BE4-4DE9-BAFF-887C925C5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1A95CB6-44CE-4B38-B411-A42B5908D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8011ED-F85D-40E9-9CAF-B88942E21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F56A-9D23-449F-85AA-931C390A6DBF}" type="datetimeFigureOut">
              <a:rPr lang="fr-FR" smtClean="0"/>
              <a:t>29/10/2018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CD7DE6-29A5-4B9A-A504-89701D282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27D177-2D8D-4DA4-90C6-74143DA9F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F75D-2477-45BE-B57F-68DC85B4E2A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130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CD5752-560A-4871-BD7F-74A88A472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DA4C816-3609-4B8C-BBF3-36C4679CB7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9BE9208-4A89-4F07-9E5E-FDBA8CD70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CBB9DCA-BC3F-4A92-8289-009DE641A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F56A-9D23-449F-85AA-931C390A6DBF}" type="datetimeFigureOut">
              <a:rPr lang="fr-FR" smtClean="0"/>
              <a:t>29/10/2018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C14E868-D59C-4EAA-80B6-3AAB973B1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482445-84C2-4974-9380-2FFC9D52B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AF75D-2477-45BE-B57F-68DC85B4E2A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2585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6D2F1AA-4722-447F-B297-39CBADC6D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90BA266-8DD5-4CD5-8940-97B841D45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67CE0D-8A79-43B6-9623-88F3D6080E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1F56A-9D23-449F-85AA-931C390A6DBF}" type="datetimeFigureOut">
              <a:rPr lang="fr-FR" smtClean="0"/>
              <a:t>29/10/2018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C5F59E-AA18-46DD-BB30-B259F5B11E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5114D1-53EB-4091-A440-1449DBD9D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AF75D-2477-45BE-B57F-68DC85B4E2A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2201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8526AEE1-854C-4D57-802D-7B5A62A79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655834"/>
              </p:ext>
            </p:extLst>
          </p:nvPr>
        </p:nvGraphicFramePr>
        <p:xfrm>
          <a:off x="4587106" y="533557"/>
          <a:ext cx="3017787" cy="12319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4336">
                  <a:extLst>
                    <a:ext uri="{9D8B030D-6E8A-4147-A177-3AD203B41FA5}">
                      <a16:colId xmlns:a16="http://schemas.microsoft.com/office/drawing/2014/main" val="255561638"/>
                    </a:ext>
                  </a:extLst>
                </a:gridCol>
                <a:gridCol w="2273451">
                  <a:extLst>
                    <a:ext uri="{9D8B030D-6E8A-4147-A177-3AD203B41FA5}">
                      <a16:colId xmlns:a16="http://schemas.microsoft.com/office/drawing/2014/main" val="30784165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Jeu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22743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Enquêteur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Enquêtes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061580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Nouvelle enquête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Rapport d’enquête / sauvegarder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Continuer l’enquête / charger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Abandonner l’enquête / supprimer ()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6473151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3F428DD3-4B77-4C36-A08B-A333A2A7B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721825"/>
              </p:ext>
            </p:extLst>
          </p:nvPr>
        </p:nvGraphicFramePr>
        <p:xfrm>
          <a:off x="8048499" y="623250"/>
          <a:ext cx="1740094" cy="10525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5825">
                  <a:extLst>
                    <a:ext uri="{9D8B030D-6E8A-4147-A177-3AD203B41FA5}">
                      <a16:colId xmlns:a16="http://schemas.microsoft.com/office/drawing/2014/main" val="2152911599"/>
                    </a:ext>
                  </a:extLst>
                </a:gridCol>
                <a:gridCol w="964269">
                  <a:extLst>
                    <a:ext uri="{9D8B030D-6E8A-4147-A177-3AD203B41FA5}">
                      <a16:colId xmlns:a16="http://schemas.microsoft.com/office/drawing/2014/main" val="265315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Enquêteur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52085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Nom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Trait de caractère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Compétences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6583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?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981131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1591A107-4B94-4EE5-8525-52FE1E6DA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230692"/>
              </p:ext>
            </p:extLst>
          </p:nvPr>
        </p:nvGraphicFramePr>
        <p:xfrm>
          <a:off x="4532244" y="2185193"/>
          <a:ext cx="3127509" cy="24876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5560">
                  <a:extLst>
                    <a:ext uri="{9D8B030D-6E8A-4147-A177-3AD203B41FA5}">
                      <a16:colId xmlns:a16="http://schemas.microsoft.com/office/drawing/2014/main" val="1447325505"/>
                    </a:ext>
                  </a:extLst>
                </a:gridCol>
                <a:gridCol w="2391949">
                  <a:extLst>
                    <a:ext uri="{9D8B030D-6E8A-4147-A177-3AD203B41FA5}">
                      <a16:colId xmlns:a16="http://schemas.microsoft.com/office/drawing/2014/main" val="24090601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Enquête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13607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Scène de crime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Victime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Suspects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Indices relevés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Avancement / théorie /ce qu’il s’est passé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52883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Etudier (scène de crime)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Interroger (suspect)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Innocenter (suspect)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Arrêter (suspect)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Afficher indices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Croiser indices / reconstituer meurtre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Afficher théorie ()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140069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2255303C-8D76-4CA3-8667-9269E308C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909044"/>
              </p:ext>
            </p:extLst>
          </p:nvPr>
        </p:nvGraphicFramePr>
        <p:xfrm>
          <a:off x="2103120" y="2555874"/>
          <a:ext cx="1959098" cy="5143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3459">
                  <a:extLst>
                    <a:ext uri="{9D8B030D-6E8A-4147-A177-3AD203B41FA5}">
                      <a16:colId xmlns:a16="http://schemas.microsoft.com/office/drawing/2014/main" val="3921986590"/>
                    </a:ext>
                  </a:extLst>
                </a:gridCol>
                <a:gridCol w="1155639">
                  <a:extLst>
                    <a:ext uri="{9D8B030D-6E8A-4147-A177-3AD203B41FA5}">
                      <a16:colId xmlns:a16="http://schemas.microsoft.com/office/drawing/2014/main" val="42592352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Scène de crime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9375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Indices à relever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40345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?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973428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62A006F0-F2B2-436D-8CE8-38EEAD610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244703"/>
              </p:ext>
            </p:extLst>
          </p:nvPr>
        </p:nvGraphicFramePr>
        <p:xfrm>
          <a:off x="2105537" y="3645297"/>
          <a:ext cx="1954264" cy="5143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1400">
                  <a:extLst>
                    <a:ext uri="{9D8B030D-6E8A-4147-A177-3AD203B41FA5}">
                      <a16:colId xmlns:a16="http://schemas.microsoft.com/office/drawing/2014/main" val="2376306464"/>
                    </a:ext>
                  </a:extLst>
                </a:gridCol>
                <a:gridCol w="1142864">
                  <a:extLst>
                    <a:ext uri="{9D8B030D-6E8A-4147-A177-3AD203B41FA5}">
                      <a16:colId xmlns:a16="http://schemas.microsoft.com/office/drawing/2014/main" val="11229047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Victime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3944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Indices à relever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32669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?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967052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3BAA9A4B-DE30-49D0-AE49-96F487CFF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075655"/>
              </p:ext>
            </p:extLst>
          </p:nvPr>
        </p:nvGraphicFramePr>
        <p:xfrm>
          <a:off x="8129779" y="2813049"/>
          <a:ext cx="1740094" cy="12319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1545">
                  <a:extLst>
                    <a:ext uri="{9D8B030D-6E8A-4147-A177-3AD203B41FA5}">
                      <a16:colId xmlns:a16="http://schemas.microsoft.com/office/drawing/2014/main" val="1829954222"/>
                    </a:ext>
                  </a:extLst>
                </a:gridCol>
                <a:gridCol w="968549">
                  <a:extLst>
                    <a:ext uri="{9D8B030D-6E8A-4147-A177-3AD203B41FA5}">
                      <a16:colId xmlns:a16="http://schemas.microsoft.com/office/drawing/2014/main" val="2835937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Suspect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0254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Nom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Suspect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Trait de caractère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Compétences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75507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?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5599764"/>
                  </a:ext>
                </a:extLst>
              </a:tr>
            </a:tbl>
          </a:graphicData>
        </a:graphic>
      </p:graphicFrame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D644C9A5-AAA3-47A5-AB59-FED466C339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264018"/>
              </p:ext>
            </p:extLst>
          </p:nvPr>
        </p:nvGraphicFramePr>
        <p:xfrm>
          <a:off x="8673659" y="4330064"/>
          <a:ext cx="1740094" cy="5143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1545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968549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Coupable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Aveux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Afficher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CE91A3E6-C2F9-4843-A948-B29DC42B7EDE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H="1" flipV="1">
            <a:off x="8999826" y="4044949"/>
            <a:ext cx="543880" cy="2851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D8EEAC0B-A292-43B3-B1E9-85347A5F8CBD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7604893" y="1149506"/>
            <a:ext cx="443606" cy="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C9464252-501F-4827-939F-4AFC1024A245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6095998" y="1765458"/>
            <a:ext cx="1" cy="419735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DD23485E-2529-4B95-8EBA-423811AEE534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4062218" y="2813049"/>
            <a:ext cx="470026" cy="61595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>
            <a:extLst>
              <a:ext uri="{FF2B5EF4-FFF2-40B4-BE49-F238E27FC236}">
                <a16:creationId xmlns:a16="http://schemas.microsoft.com/office/drawing/2014/main" id="{F4F22B3E-7008-4CBE-8C6A-F4F5B37EE046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>
            <a:off x="4059801" y="3428999"/>
            <a:ext cx="472443" cy="47347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avec flèche 89">
            <a:extLst>
              <a:ext uri="{FF2B5EF4-FFF2-40B4-BE49-F238E27FC236}">
                <a16:creationId xmlns:a16="http://schemas.microsoft.com/office/drawing/2014/main" id="{C5A78FE4-CDB4-47B9-A786-3C3B2DFAB2BF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7659753" y="3428999"/>
            <a:ext cx="470026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2B3342B7-125D-43E7-8C46-299F1A27D1D7}"/>
              </a:ext>
            </a:extLst>
          </p:cNvPr>
          <p:cNvCxnSpPr>
            <a:cxnSpLocks/>
          </p:cNvCxnSpPr>
          <p:nvPr/>
        </p:nvCxnSpPr>
        <p:spPr>
          <a:xfrm flipV="1">
            <a:off x="2103120" y="4844414"/>
            <a:ext cx="360000" cy="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avec flèche 94">
            <a:extLst>
              <a:ext uri="{FF2B5EF4-FFF2-40B4-BE49-F238E27FC236}">
                <a16:creationId xmlns:a16="http://schemas.microsoft.com/office/drawing/2014/main" id="{529BE4AC-20F0-476F-AC53-0DB4B1521108}"/>
              </a:ext>
            </a:extLst>
          </p:cNvPr>
          <p:cNvCxnSpPr>
            <a:cxnSpLocks/>
          </p:cNvCxnSpPr>
          <p:nvPr/>
        </p:nvCxnSpPr>
        <p:spPr>
          <a:xfrm flipH="1">
            <a:off x="2103120" y="5162549"/>
            <a:ext cx="36000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ZoneTexte 96">
            <a:extLst>
              <a:ext uri="{FF2B5EF4-FFF2-40B4-BE49-F238E27FC236}">
                <a16:creationId xmlns:a16="http://schemas.microsoft.com/office/drawing/2014/main" id="{2D2E167A-786F-4417-97B2-D32171BDEC00}"/>
              </a:ext>
            </a:extLst>
          </p:cNvPr>
          <p:cNvSpPr txBox="1"/>
          <p:nvPr/>
        </p:nvSpPr>
        <p:spPr>
          <a:xfrm>
            <a:off x="2515653" y="4672806"/>
            <a:ext cx="1367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Instance</a:t>
            </a:r>
          </a:p>
          <a:p>
            <a:r>
              <a:rPr lang="fr-FR" dirty="0"/>
              <a:t>Héritage</a:t>
            </a:r>
          </a:p>
        </p:txBody>
      </p:sp>
    </p:spTree>
    <p:extLst>
      <p:ext uri="{BB962C8B-B14F-4D97-AF65-F5344CB8AC3E}">
        <p14:creationId xmlns:p14="http://schemas.microsoft.com/office/powerpoint/2010/main" val="1892278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CB1C64BC-2153-439D-B4A5-F9FA1AD38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427931"/>
              </p:ext>
            </p:extLst>
          </p:nvPr>
        </p:nvGraphicFramePr>
        <p:xfrm>
          <a:off x="4487329" y="2870125"/>
          <a:ext cx="2657027" cy="1735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716">
                  <a:extLst>
                    <a:ext uri="{9D8B030D-6E8A-4147-A177-3AD203B41FA5}">
                      <a16:colId xmlns:a16="http://schemas.microsoft.com/office/drawing/2014/main" val="2152911599"/>
                    </a:ext>
                  </a:extLst>
                </a:gridCol>
                <a:gridCol w="1864311">
                  <a:extLst>
                    <a:ext uri="{9D8B030D-6E8A-4147-A177-3AD203B41FA5}">
                      <a16:colId xmlns:a16="http://schemas.microsoft.com/office/drawing/2014/main" val="265315960"/>
                    </a:ext>
                  </a:extLst>
                </a:gridCol>
              </a:tblGrid>
              <a:tr h="1106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Enquêteur (joueur)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5208560"/>
                  </a:ext>
                </a:extLst>
              </a:tr>
              <a:tr h="92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niveauManipulation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niveauIntelligence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niveauPopularité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Indice[] </a:t>
                      </a:r>
                      <a:r>
                        <a:rPr lang="fr-FR" sz="1200" dirty="0" err="1">
                          <a:effectLst/>
                        </a:rPr>
                        <a:t>listeIndices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String avancement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6583800"/>
                  </a:ext>
                </a:extLst>
              </a:tr>
              <a:tr h="4052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Methods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consulterIndices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String </a:t>
                      </a:r>
                      <a:r>
                        <a:rPr lang="fr-FR" sz="1200" dirty="0" err="1">
                          <a:effectLst/>
                        </a:rPr>
                        <a:t>croiserIndices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afficherAvancement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981131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87C26F7-81FF-4254-B50A-DD01B487314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2204288"/>
          <a:ext cx="2387283" cy="9612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447325505"/>
                    </a:ext>
                  </a:extLst>
                </a:gridCol>
                <a:gridCol w="1595283">
                  <a:extLst>
                    <a:ext uri="{9D8B030D-6E8A-4147-A177-3AD203B41FA5}">
                      <a16:colId xmlns:a16="http://schemas.microsoft.com/office/drawing/2014/main" val="2409060149"/>
                    </a:ext>
                  </a:extLst>
                </a:gridCol>
              </a:tblGrid>
              <a:tr h="1767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Enquête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13607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Enquêteur joueur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Suspect[] </a:t>
                      </a:r>
                      <a:r>
                        <a:rPr lang="fr-FR" sz="1200" dirty="0" err="1">
                          <a:effectLst/>
                        </a:rPr>
                        <a:t>listeSuspects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Victime corps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effectLst/>
                        </a:rPr>
                        <a:t>EltEnquete</a:t>
                      </a:r>
                      <a:r>
                        <a:rPr lang="fr-FR" sz="1200" dirty="0">
                          <a:effectLst/>
                        </a:rPr>
                        <a:t>[] éléments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2883665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979175B1-A52A-4727-9E13-EA2C0FD38C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182"/>
              </p:ext>
            </p:extLst>
          </p:nvPr>
        </p:nvGraphicFramePr>
        <p:xfrm>
          <a:off x="7109600" y="1412771"/>
          <a:ext cx="1901710" cy="374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3921986590"/>
                    </a:ext>
                  </a:extLst>
                </a:gridCol>
                <a:gridCol w="1109710">
                  <a:extLst>
                    <a:ext uri="{9D8B030D-6E8A-4147-A177-3AD203B41FA5}">
                      <a16:colId xmlns:a16="http://schemas.microsoft.com/office/drawing/2014/main" val="4259235297"/>
                    </a:ext>
                  </a:extLst>
                </a:gridCol>
              </a:tblGrid>
              <a:tr h="1188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ScèneCrime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9375694"/>
                  </a:ext>
                </a:extLst>
              </a:tr>
              <a:tr h="1152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 malus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345286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4227CF12-680D-45A9-B9A3-1076E0180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594780"/>
              </p:ext>
            </p:extLst>
          </p:nvPr>
        </p:nvGraphicFramePr>
        <p:xfrm>
          <a:off x="4487329" y="1976115"/>
          <a:ext cx="2075831" cy="7655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2376306464"/>
                    </a:ext>
                  </a:extLst>
                </a:gridCol>
                <a:gridCol w="1283831">
                  <a:extLst>
                    <a:ext uri="{9D8B030D-6E8A-4147-A177-3AD203B41FA5}">
                      <a16:colId xmlns:a16="http://schemas.microsoft.com/office/drawing/2014/main" val="1122904736"/>
                    </a:ext>
                  </a:extLst>
                </a:gridCol>
              </a:tblGrid>
              <a:tr h="1093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Victime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3944556"/>
                  </a:ext>
                </a:extLst>
              </a:tr>
              <a:tr h="5199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dateDécès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causeDécès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Int[] </a:t>
                      </a:r>
                      <a:r>
                        <a:rPr lang="fr-FR" sz="1200" dirty="0" err="1">
                          <a:effectLst/>
                        </a:rPr>
                        <a:t>refPreuve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669248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860AE44D-0487-4384-BFBE-6264C1E4F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562968"/>
              </p:ext>
            </p:extLst>
          </p:nvPr>
        </p:nvGraphicFramePr>
        <p:xfrm>
          <a:off x="7231024" y="5410623"/>
          <a:ext cx="2176916" cy="756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1384916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Coupable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mobile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Methods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avouer 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estInterrogé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82593091-8AB3-4322-9614-DFA264E65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503471"/>
              </p:ext>
            </p:extLst>
          </p:nvPr>
        </p:nvGraphicFramePr>
        <p:xfrm>
          <a:off x="0" y="3515083"/>
          <a:ext cx="2340000" cy="114833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3936488884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2847600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Abstract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Personnage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44279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String nom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Bool sexe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 âge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58688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Methods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présenterPerso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afficherInfos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()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58101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ADD69E38-AC7B-4940-830B-182D73084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201540"/>
              </p:ext>
            </p:extLst>
          </p:nvPr>
        </p:nvGraphicFramePr>
        <p:xfrm>
          <a:off x="7508660" y="3176385"/>
          <a:ext cx="2091397" cy="888747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299397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Abstract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Indice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String contenu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Bool </a:t>
                      </a:r>
                      <a:r>
                        <a:rPr lang="fr-FR" sz="1100" dirty="0" err="1">
                          <a:effectLst/>
                        </a:rPr>
                        <a:t>estTrouvé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Methods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err="1">
                          <a:effectLst/>
                        </a:rPr>
                        <a:t>Void</a:t>
                      </a:r>
                      <a:r>
                        <a:rPr lang="fr-FR" sz="1100" dirty="0">
                          <a:effectLst/>
                        </a:rPr>
                        <a:t> trouvé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chemeClr val="accent6"/>
                          </a:solidFill>
                          <a:effectLst/>
                        </a:rPr>
                        <a:t>Abs </a:t>
                      </a:r>
                      <a:r>
                        <a:rPr lang="fr-FR" sz="1100" dirty="0" err="1">
                          <a:solidFill>
                            <a:schemeClr val="accent6"/>
                          </a:solidFill>
                          <a:effectLst/>
                        </a:rPr>
                        <a:t>Void</a:t>
                      </a:r>
                      <a:r>
                        <a:rPr lang="fr-FR" sz="1100" dirty="0">
                          <a:solidFill>
                            <a:schemeClr val="accent6"/>
                          </a:solidFill>
                          <a:effectLst/>
                        </a:rPr>
                        <a:t> attribuer ()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A4E9C5C7-21AD-4AB6-92FE-2518EF26E79F}"/>
              </a:ext>
            </a:extLst>
          </p:cNvPr>
          <p:cNvCxnSpPr>
            <a:cxnSpLocks/>
            <a:stCxn id="8" idx="1"/>
            <a:endCxn id="27" idx="3"/>
          </p:cNvCxnSpPr>
          <p:nvPr/>
        </p:nvCxnSpPr>
        <p:spPr>
          <a:xfrm flipH="1">
            <a:off x="6899329" y="5789083"/>
            <a:ext cx="331695" cy="548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2A42E4C0-FAB6-4705-B828-488E4FD1CB09}"/>
              </a:ext>
            </a:extLst>
          </p:cNvPr>
          <p:cNvCxnSpPr>
            <a:cxnSpLocks/>
            <a:stCxn id="4" idx="1"/>
            <a:endCxn id="71" idx="3"/>
          </p:cNvCxnSpPr>
          <p:nvPr/>
        </p:nvCxnSpPr>
        <p:spPr>
          <a:xfrm flipH="1">
            <a:off x="3625930" y="3737852"/>
            <a:ext cx="861399" cy="147463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09EDFC3E-DB02-4B12-BDC3-EE9C0AE469AE}"/>
              </a:ext>
            </a:extLst>
          </p:cNvPr>
          <p:cNvCxnSpPr>
            <a:cxnSpLocks/>
            <a:stCxn id="71" idx="0"/>
            <a:endCxn id="9" idx="3"/>
          </p:cNvCxnSpPr>
          <p:nvPr/>
        </p:nvCxnSpPr>
        <p:spPr>
          <a:xfrm flipH="1" flipV="1">
            <a:off x="2340000" y="4089250"/>
            <a:ext cx="367930" cy="93616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ED63448E-A79E-4230-9FA5-075086A71459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>
            <a:off x="2340000" y="2358893"/>
            <a:ext cx="2147329" cy="173035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au 14">
            <a:extLst>
              <a:ext uri="{FF2B5EF4-FFF2-40B4-BE49-F238E27FC236}">
                <a16:creationId xmlns:a16="http://schemas.microsoft.com/office/drawing/2014/main" id="{ACF6DE6F-9AC1-4CA0-ADC2-2C04205506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960061"/>
              </p:ext>
            </p:extLst>
          </p:nvPr>
        </p:nvGraphicFramePr>
        <p:xfrm>
          <a:off x="7231024" y="4725830"/>
          <a:ext cx="2193288" cy="5612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0617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1402671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Innocent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Alibi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Methods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estInterrogé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9E6DEC02-D18F-4177-8BD0-0B9B74BF6195}"/>
              </a:ext>
            </a:extLst>
          </p:cNvPr>
          <p:cNvCxnSpPr>
            <a:cxnSpLocks/>
            <a:stCxn id="15" idx="1"/>
            <a:endCxn id="27" idx="3"/>
          </p:cNvCxnSpPr>
          <p:nvPr/>
        </p:nvCxnSpPr>
        <p:spPr>
          <a:xfrm flipH="1">
            <a:off x="6899329" y="5006436"/>
            <a:ext cx="331695" cy="78812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4E9DA33-1749-4535-BEE7-E5469669AC61}"/>
              </a:ext>
            </a:extLst>
          </p:cNvPr>
          <p:cNvCxnSpPr>
            <a:cxnSpLocks/>
            <a:stCxn id="36" idx="1"/>
            <a:endCxn id="27" idx="3"/>
          </p:cNvCxnSpPr>
          <p:nvPr/>
        </p:nvCxnSpPr>
        <p:spPr>
          <a:xfrm flipH="1" flipV="1">
            <a:off x="6899329" y="5794565"/>
            <a:ext cx="331695" cy="78663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au 17">
            <a:extLst>
              <a:ext uri="{FF2B5EF4-FFF2-40B4-BE49-F238E27FC236}">
                <a16:creationId xmlns:a16="http://schemas.microsoft.com/office/drawing/2014/main" id="{0AF658F6-1D8E-4A3A-8DC5-083B0549F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946718"/>
              </p:ext>
            </p:extLst>
          </p:nvPr>
        </p:nvGraphicFramePr>
        <p:xfrm>
          <a:off x="9600057" y="5579980"/>
          <a:ext cx="2590320" cy="1174826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79832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2135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Interface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Mensonge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1538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Final int CREDIBILITE_MIN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Final int COHERENCE_MIN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1890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Methods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Bool </a:t>
                      </a:r>
                      <a:r>
                        <a:rPr lang="fr-FR" sz="1200" dirty="0" err="1">
                          <a:effectLst/>
                        </a:rPr>
                        <a:t>SeContredire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CréerFaussePiste</a:t>
                      </a:r>
                      <a:r>
                        <a:rPr lang="fr-FR" sz="1200" dirty="0">
                          <a:effectLst/>
                        </a:rPr>
                        <a:t> ()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AjouterTemoignage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B28209A0-8207-44FE-9CC8-2A923163F8D5}"/>
              </a:ext>
            </a:extLst>
          </p:cNvPr>
          <p:cNvCxnSpPr>
            <a:cxnSpLocks/>
            <a:stCxn id="36" idx="3"/>
            <a:endCxn id="18" idx="1"/>
          </p:cNvCxnSpPr>
          <p:nvPr/>
        </p:nvCxnSpPr>
        <p:spPr>
          <a:xfrm flipV="1">
            <a:off x="9394337" y="6167393"/>
            <a:ext cx="205720" cy="413802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EA5C5377-70B9-4DD3-95C9-C5F29FDC2951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9407940" y="5789083"/>
            <a:ext cx="192117" cy="37831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au 24">
            <a:extLst>
              <a:ext uri="{FF2B5EF4-FFF2-40B4-BE49-F238E27FC236}">
                <a16:creationId xmlns:a16="http://schemas.microsoft.com/office/drawing/2014/main" id="{6CCC3F50-FF6D-4FCF-BA66-E415A5EE3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052543"/>
              </p:ext>
            </p:extLst>
          </p:nvPr>
        </p:nvGraphicFramePr>
        <p:xfrm>
          <a:off x="7109600" y="837192"/>
          <a:ext cx="1981689" cy="3798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3921986590"/>
                    </a:ext>
                  </a:extLst>
                </a:gridCol>
                <a:gridCol w="1189689">
                  <a:extLst>
                    <a:ext uri="{9D8B030D-6E8A-4147-A177-3AD203B41FA5}">
                      <a16:colId xmlns:a16="http://schemas.microsoft.com/office/drawing/2014/main" val="4259235297"/>
                    </a:ext>
                  </a:extLst>
                </a:gridCol>
              </a:tblGrid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ArmeCrime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9375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typeArme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345286"/>
                  </a:ext>
                </a:extLst>
              </a:tr>
            </a:tbl>
          </a:graphicData>
        </a:graphic>
      </p:graphicFrame>
      <p:graphicFrame>
        <p:nvGraphicFramePr>
          <p:cNvPr id="27" name="Tableau 26">
            <a:extLst>
              <a:ext uri="{FF2B5EF4-FFF2-40B4-BE49-F238E27FC236}">
                <a16:creationId xmlns:a16="http://schemas.microsoft.com/office/drawing/2014/main" id="{DF70907C-1451-4D69-9EF4-626E9F568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833923"/>
              </p:ext>
            </p:extLst>
          </p:nvPr>
        </p:nvGraphicFramePr>
        <p:xfrm>
          <a:off x="4487329" y="4731131"/>
          <a:ext cx="2412000" cy="212686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829954222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835937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Abstract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Suspect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0254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niveauStress</a:t>
                      </a:r>
                      <a:endParaRPr lang="fr-F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niveauCoopération</a:t>
                      </a:r>
                      <a:endParaRPr lang="fr-F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String caractère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String style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String carrure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Bool innocenté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Int[] </a:t>
                      </a:r>
                      <a:r>
                        <a:rPr lang="fr-FR" sz="1200" dirty="0" err="1">
                          <a:effectLst/>
                        </a:rPr>
                        <a:t>refTémoignage</a:t>
                      </a:r>
                      <a:endParaRPr lang="fr-FR" sz="1200" dirty="0">
                        <a:effectLst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75507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Methods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accent6"/>
                          </a:solidFill>
                          <a:effectLst/>
                        </a:rPr>
                        <a:t>Abs </a:t>
                      </a:r>
                      <a:r>
                        <a:rPr lang="fr-FR" sz="1200" dirty="0" err="1">
                          <a:solidFill>
                            <a:schemeClr val="accent6"/>
                          </a:solidFill>
                          <a:effectLst/>
                        </a:rPr>
                        <a:t>Void</a:t>
                      </a:r>
                      <a:r>
                        <a:rPr lang="fr-FR" sz="1200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fr-FR" sz="1200" dirty="0" err="1">
                          <a:solidFill>
                            <a:schemeClr val="accent6"/>
                          </a:solidFill>
                          <a:effectLst/>
                        </a:rPr>
                        <a:t>estInterrogé</a:t>
                      </a:r>
                      <a:r>
                        <a:rPr lang="fr-FR" sz="1200" dirty="0">
                          <a:solidFill>
                            <a:schemeClr val="accent6"/>
                          </a:solidFill>
                          <a:effectLst/>
                        </a:rPr>
                        <a:t> ()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estInnocenté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estArrêté</a:t>
                      </a:r>
                      <a:r>
                        <a:rPr lang="fr-FR" sz="1200" dirty="0">
                          <a:effectLst/>
                        </a:rPr>
                        <a:t> () 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5599764"/>
                  </a:ext>
                </a:extLst>
              </a:tr>
            </a:tbl>
          </a:graphicData>
        </a:graphic>
      </p:graphicFrame>
      <p:graphicFrame>
        <p:nvGraphicFramePr>
          <p:cNvPr id="29" name="Tableau 28">
            <a:extLst>
              <a:ext uri="{FF2B5EF4-FFF2-40B4-BE49-F238E27FC236}">
                <a16:creationId xmlns:a16="http://schemas.microsoft.com/office/drawing/2014/main" id="{2C923D6F-3344-4FE4-A9B8-8F006A59EB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890299"/>
              </p:ext>
            </p:extLst>
          </p:nvPr>
        </p:nvGraphicFramePr>
        <p:xfrm>
          <a:off x="9756008" y="4132033"/>
          <a:ext cx="2434369" cy="756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642369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Témoignage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Personnage perso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Bool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estMensonge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Methods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attribuer (Suspect)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graphicFrame>
        <p:nvGraphicFramePr>
          <p:cNvPr id="30" name="Tableau 29">
            <a:extLst>
              <a:ext uri="{FF2B5EF4-FFF2-40B4-BE49-F238E27FC236}">
                <a16:creationId xmlns:a16="http://schemas.microsoft.com/office/drawing/2014/main" id="{308A3138-70E8-4017-AC60-90DF024A8C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907557"/>
              </p:ext>
            </p:extLst>
          </p:nvPr>
        </p:nvGraphicFramePr>
        <p:xfrm>
          <a:off x="9222792" y="2290196"/>
          <a:ext cx="2967585" cy="756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1275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217631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Preuve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EltEnquête élément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Methods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attribuerIndice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(EltEnquête)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attribuerIndice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(Victime)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48DE2EBE-497C-4FD3-910F-EA0A7ED65FCA}"/>
              </a:ext>
            </a:extLst>
          </p:cNvPr>
          <p:cNvCxnSpPr>
            <a:cxnSpLocks/>
            <a:stCxn id="30" idx="2"/>
            <a:endCxn id="10" idx="3"/>
          </p:cNvCxnSpPr>
          <p:nvPr/>
        </p:nvCxnSpPr>
        <p:spPr>
          <a:xfrm flipH="1">
            <a:off x="9600057" y="3047116"/>
            <a:ext cx="1106527" cy="57364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03DA3AEC-618B-468A-9577-5A333CA7540E}"/>
              </a:ext>
            </a:extLst>
          </p:cNvPr>
          <p:cNvCxnSpPr>
            <a:cxnSpLocks/>
            <a:stCxn id="29" idx="0"/>
            <a:endCxn id="10" idx="3"/>
          </p:cNvCxnSpPr>
          <p:nvPr/>
        </p:nvCxnSpPr>
        <p:spPr>
          <a:xfrm flipH="1" flipV="1">
            <a:off x="9600057" y="3620758"/>
            <a:ext cx="1373135" cy="51127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au 32">
            <a:extLst>
              <a:ext uri="{FF2B5EF4-FFF2-40B4-BE49-F238E27FC236}">
                <a16:creationId xmlns:a16="http://schemas.microsoft.com/office/drawing/2014/main" id="{2CF83F68-62BA-400A-BACE-ADEAF643F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824589"/>
              </p:ext>
            </p:extLst>
          </p:nvPr>
        </p:nvGraphicFramePr>
        <p:xfrm>
          <a:off x="7106696" y="1947612"/>
          <a:ext cx="1874771" cy="596341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154771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2135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Interface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ReleverIndices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1890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Methods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  <a:effectLst/>
                        </a:rPr>
                        <a:t>[Enquêteur]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solidFill>
                            <a:schemeClr val="tx1"/>
                          </a:solidFill>
                          <a:effectLst/>
                        </a:rPr>
                        <a:t>Void</a:t>
                      </a:r>
                      <a:r>
                        <a:rPr lang="fr-FR" sz="1200" dirty="0">
                          <a:solidFill>
                            <a:schemeClr val="tx1"/>
                          </a:solidFill>
                          <a:effectLst/>
                        </a:rPr>
                        <a:t> Analyser ()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10F139A4-C9F4-49DC-BBE7-D6802BCD7A8A}"/>
              </a:ext>
            </a:extLst>
          </p:cNvPr>
          <p:cNvCxnSpPr>
            <a:cxnSpLocks/>
            <a:stCxn id="439" idx="3"/>
            <a:endCxn id="33" idx="1"/>
          </p:cNvCxnSpPr>
          <p:nvPr/>
        </p:nvCxnSpPr>
        <p:spPr>
          <a:xfrm>
            <a:off x="6444232" y="1663493"/>
            <a:ext cx="662464" cy="582289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au 35">
            <a:extLst>
              <a:ext uri="{FF2B5EF4-FFF2-40B4-BE49-F238E27FC236}">
                <a16:creationId xmlns:a16="http://schemas.microsoft.com/office/drawing/2014/main" id="{6587C221-4456-4FAD-BFB9-737ABA814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036938"/>
              </p:ext>
            </p:extLst>
          </p:nvPr>
        </p:nvGraphicFramePr>
        <p:xfrm>
          <a:off x="7231024" y="6300589"/>
          <a:ext cx="2163313" cy="5612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1371313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Complice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Alibi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Methods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estInterrogé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cxnSp>
        <p:nvCxnSpPr>
          <p:cNvPr id="97" name="Connecteur droit avec flèche 96">
            <a:extLst>
              <a:ext uri="{FF2B5EF4-FFF2-40B4-BE49-F238E27FC236}">
                <a16:creationId xmlns:a16="http://schemas.microsoft.com/office/drawing/2014/main" id="{B5EE647E-6AD1-45D5-925C-0EAB74C89406}"/>
              </a:ext>
            </a:extLst>
          </p:cNvPr>
          <p:cNvCxnSpPr>
            <a:cxnSpLocks/>
            <a:stCxn id="7" idx="3"/>
            <a:endCxn id="33" idx="1"/>
          </p:cNvCxnSpPr>
          <p:nvPr/>
        </p:nvCxnSpPr>
        <p:spPr>
          <a:xfrm flipV="1">
            <a:off x="6563160" y="2245782"/>
            <a:ext cx="543536" cy="113111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Connecteur droit avec flèche 370">
            <a:extLst>
              <a:ext uri="{FF2B5EF4-FFF2-40B4-BE49-F238E27FC236}">
                <a16:creationId xmlns:a16="http://schemas.microsoft.com/office/drawing/2014/main" id="{79CFAF4D-421C-4EE3-A2C7-29615CD2A096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2387283" y="2684919"/>
            <a:ext cx="2100046" cy="10529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Connecteur droit avec flèche 375">
            <a:extLst>
              <a:ext uri="{FF2B5EF4-FFF2-40B4-BE49-F238E27FC236}">
                <a16:creationId xmlns:a16="http://schemas.microsoft.com/office/drawing/2014/main" id="{EDA5EDAD-67D9-4BB1-9289-DE4F84169B33}"/>
              </a:ext>
            </a:extLst>
          </p:cNvPr>
          <p:cNvCxnSpPr>
            <a:cxnSpLocks/>
            <a:stCxn id="5" idx="3"/>
            <a:endCxn id="27" idx="1"/>
          </p:cNvCxnSpPr>
          <p:nvPr/>
        </p:nvCxnSpPr>
        <p:spPr>
          <a:xfrm>
            <a:off x="2387283" y="2684919"/>
            <a:ext cx="2100046" cy="3109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Connecteur droit avec flèche 379">
            <a:extLst>
              <a:ext uri="{FF2B5EF4-FFF2-40B4-BE49-F238E27FC236}">
                <a16:creationId xmlns:a16="http://schemas.microsoft.com/office/drawing/2014/main" id="{F8449B8A-B4F3-4553-A940-CC9D7DBACA1B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7144356" y="3620758"/>
            <a:ext cx="364304" cy="1170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Connecteur droit avec flèche 382">
            <a:extLst>
              <a:ext uri="{FF2B5EF4-FFF2-40B4-BE49-F238E27FC236}">
                <a16:creationId xmlns:a16="http://schemas.microsoft.com/office/drawing/2014/main" id="{5FF8572E-3DFC-45E8-8A74-0B70D9FC6384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2387283" y="2358893"/>
            <a:ext cx="2100046" cy="3260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Connecteur droit avec flèche 386">
            <a:extLst>
              <a:ext uri="{FF2B5EF4-FFF2-40B4-BE49-F238E27FC236}">
                <a16:creationId xmlns:a16="http://schemas.microsoft.com/office/drawing/2014/main" id="{7F62450C-DE85-46E0-9EE0-B95A367DF8E4}"/>
              </a:ext>
            </a:extLst>
          </p:cNvPr>
          <p:cNvCxnSpPr>
            <a:cxnSpLocks/>
            <a:stCxn id="5" idx="3"/>
            <a:endCxn id="439" idx="1"/>
          </p:cNvCxnSpPr>
          <p:nvPr/>
        </p:nvCxnSpPr>
        <p:spPr>
          <a:xfrm flipV="1">
            <a:off x="2387283" y="1663493"/>
            <a:ext cx="2100046" cy="10214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9" name="Tableau 438">
            <a:extLst>
              <a:ext uri="{FF2B5EF4-FFF2-40B4-BE49-F238E27FC236}">
                <a16:creationId xmlns:a16="http://schemas.microsoft.com/office/drawing/2014/main" id="{F710FD42-E2EE-451B-BA3C-2D21ABA66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560457"/>
              </p:ext>
            </p:extLst>
          </p:nvPr>
        </p:nvGraphicFramePr>
        <p:xfrm>
          <a:off x="4487329" y="1476422"/>
          <a:ext cx="1956903" cy="37414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3921986590"/>
                    </a:ext>
                  </a:extLst>
                </a:gridCol>
                <a:gridCol w="1164903">
                  <a:extLst>
                    <a:ext uri="{9D8B030D-6E8A-4147-A177-3AD203B41FA5}">
                      <a16:colId xmlns:a16="http://schemas.microsoft.com/office/drawing/2014/main" val="4259235297"/>
                    </a:ext>
                  </a:extLst>
                </a:gridCol>
              </a:tblGrid>
              <a:tr h="1827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Abstract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EltEnquête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9375694"/>
                  </a:ext>
                </a:extLst>
              </a:tr>
              <a:tr h="1772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Int[] </a:t>
                      </a:r>
                      <a:r>
                        <a:rPr lang="fr-FR" sz="1200" dirty="0" err="1">
                          <a:effectLst/>
                        </a:rPr>
                        <a:t>refPreuve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345286"/>
                  </a:ext>
                </a:extLst>
              </a:tr>
            </a:tbl>
          </a:graphicData>
        </a:graphic>
      </p:graphicFrame>
      <p:cxnSp>
        <p:nvCxnSpPr>
          <p:cNvPr id="442" name="Connecteur droit avec flèche 441">
            <a:extLst>
              <a:ext uri="{FF2B5EF4-FFF2-40B4-BE49-F238E27FC236}">
                <a16:creationId xmlns:a16="http://schemas.microsoft.com/office/drawing/2014/main" id="{6DC28EDC-4896-4DAE-BAD7-8AFC121DEE47}"/>
              </a:ext>
            </a:extLst>
          </p:cNvPr>
          <p:cNvCxnSpPr>
            <a:cxnSpLocks/>
            <a:stCxn id="25" idx="1"/>
            <a:endCxn id="439" idx="3"/>
          </p:cNvCxnSpPr>
          <p:nvPr/>
        </p:nvCxnSpPr>
        <p:spPr>
          <a:xfrm flipH="1">
            <a:off x="6444232" y="1027128"/>
            <a:ext cx="665368" cy="63636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Connecteur droit avec flèche 444">
            <a:extLst>
              <a:ext uri="{FF2B5EF4-FFF2-40B4-BE49-F238E27FC236}">
                <a16:creationId xmlns:a16="http://schemas.microsoft.com/office/drawing/2014/main" id="{02561A2A-08B1-4923-83E5-0650D2867DF6}"/>
              </a:ext>
            </a:extLst>
          </p:cNvPr>
          <p:cNvCxnSpPr>
            <a:cxnSpLocks/>
            <a:stCxn id="6" idx="1"/>
            <a:endCxn id="439" idx="3"/>
          </p:cNvCxnSpPr>
          <p:nvPr/>
        </p:nvCxnSpPr>
        <p:spPr>
          <a:xfrm flipH="1">
            <a:off x="6444232" y="1599842"/>
            <a:ext cx="665368" cy="6365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56" name="Tableau 755">
            <a:extLst>
              <a:ext uri="{FF2B5EF4-FFF2-40B4-BE49-F238E27FC236}">
                <a16:creationId xmlns:a16="http://schemas.microsoft.com/office/drawing/2014/main" id="{9F6C7CF5-686C-43C8-8016-F6B4D558EDA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108" y="0"/>
          <a:ext cx="2622271" cy="1735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447325505"/>
                    </a:ext>
                  </a:extLst>
                </a:gridCol>
                <a:gridCol w="1830271">
                  <a:extLst>
                    <a:ext uri="{9D8B030D-6E8A-4147-A177-3AD203B41FA5}">
                      <a16:colId xmlns:a16="http://schemas.microsoft.com/office/drawing/2014/main" val="2409060149"/>
                    </a:ext>
                  </a:extLst>
                </a:gridCol>
              </a:tblGrid>
              <a:tr h="1767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Jeu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13607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Enquête </a:t>
                      </a:r>
                      <a:r>
                        <a:rPr lang="fr-FR" sz="1200" dirty="0" err="1">
                          <a:effectLst/>
                        </a:rPr>
                        <a:t>partieEnCours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Enum difficulté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Interface fenêtre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52883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Methods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nouvelleEnquête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déposerRapport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reprendreAffaire</a:t>
                      </a:r>
                      <a:r>
                        <a:rPr lang="fr-FR" sz="1200" dirty="0">
                          <a:effectLst/>
                        </a:rPr>
                        <a:t> ()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abandonnerDossier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règlesJeu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140069"/>
                  </a:ext>
                </a:extLst>
              </a:tr>
            </a:tbl>
          </a:graphicData>
        </a:graphic>
      </p:graphicFrame>
      <p:cxnSp>
        <p:nvCxnSpPr>
          <p:cNvPr id="757" name="Connecteur droit avec flèche 756">
            <a:extLst>
              <a:ext uri="{FF2B5EF4-FFF2-40B4-BE49-F238E27FC236}">
                <a16:creationId xmlns:a16="http://schemas.microsoft.com/office/drawing/2014/main" id="{A83630D0-9B22-441C-8426-59DBDE644067}"/>
              </a:ext>
            </a:extLst>
          </p:cNvPr>
          <p:cNvCxnSpPr>
            <a:cxnSpLocks/>
            <a:stCxn id="756" idx="3"/>
            <a:endCxn id="821" idx="1"/>
          </p:cNvCxnSpPr>
          <p:nvPr/>
        </p:nvCxnSpPr>
        <p:spPr>
          <a:xfrm flipV="1">
            <a:off x="2627379" y="642462"/>
            <a:ext cx="314157" cy="2252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1" name="Tableau 820">
            <a:extLst>
              <a:ext uri="{FF2B5EF4-FFF2-40B4-BE49-F238E27FC236}">
                <a16:creationId xmlns:a16="http://schemas.microsoft.com/office/drawing/2014/main" id="{A97D030B-5FA0-4D4B-81E9-16C8CB6F5CD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41536" y="-30984"/>
          <a:ext cx="2133157" cy="13468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2376306464"/>
                    </a:ext>
                  </a:extLst>
                </a:gridCol>
                <a:gridCol w="1341157">
                  <a:extLst>
                    <a:ext uri="{9D8B030D-6E8A-4147-A177-3AD203B41FA5}">
                      <a16:colId xmlns:a16="http://schemas.microsoft.com/office/drawing/2014/main" val="1122904736"/>
                    </a:ext>
                  </a:extLst>
                </a:gridCol>
              </a:tblGrid>
              <a:tr h="1899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Console / Interface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3944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texte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choix[]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 réponse[]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Bool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choixMultiple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32669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Methods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afficher ()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Int[] choix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967052"/>
                  </a:ext>
                </a:extLst>
              </a:tr>
            </a:tbl>
          </a:graphicData>
        </a:graphic>
      </p:graphicFrame>
      <p:cxnSp>
        <p:nvCxnSpPr>
          <p:cNvPr id="854" name="Connecteur droit avec flèche 853">
            <a:extLst>
              <a:ext uri="{FF2B5EF4-FFF2-40B4-BE49-F238E27FC236}">
                <a16:creationId xmlns:a16="http://schemas.microsoft.com/office/drawing/2014/main" id="{0E4FCF03-F9A1-413B-92B7-97D1D6B5A4A7}"/>
              </a:ext>
            </a:extLst>
          </p:cNvPr>
          <p:cNvCxnSpPr>
            <a:cxnSpLocks/>
            <a:stCxn id="756" idx="2"/>
            <a:endCxn id="5" idx="0"/>
          </p:cNvCxnSpPr>
          <p:nvPr/>
        </p:nvCxnSpPr>
        <p:spPr>
          <a:xfrm flipH="1">
            <a:off x="1193641" y="1735455"/>
            <a:ext cx="122602" cy="468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Tableau 70">
            <a:extLst>
              <a:ext uri="{FF2B5EF4-FFF2-40B4-BE49-F238E27FC236}">
                <a16:creationId xmlns:a16="http://schemas.microsoft.com/office/drawing/2014/main" id="{8CF03BE1-F86D-45E4-9FF7-F2ADFC76514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89930" y="5025418"/>
          <a:ext cx="1836000" cy="37414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3936488884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22847600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Abstract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Vivant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44279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Methods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lancerDés</a:t>
                      </a:r>
                      <a:r>
                        <a:rPr lang="fr-FR" sz="1200" dirty="0">
                          <a:effectLst/>
                        </a:rPr>
                        <a:t>()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58101"/>
                  </a:ext>
                </a:extLst>
              </a:tr>
            </a:tbl>
          </a:graphicData>
        </a:graphic>
      </p:graphicFrame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5533E9DE-7688-4BA5-AA83-63CBA6E5F37E}"/>
              </a:ext>
            </a:extLst>
          </p:cNvPr>
          <p:cNvCxnSpPr>
            <a:cxnSpLocks/>
            <a:stCxn id="27" idx="1"/>
            <a:endCxn id="71" idx="3"/>
          </p:cNvCxnSpPr>
          <p:nvPr/>
        </p:nvCxnSpPr>
        <p:spPr>
          <a:xfrm flipH="1" flipV="1">
            <a:off x="3625930" y="5212489"/>
            <a:ext cx="861399" cy="58207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" name="ZoneTexte 433">
            <a:extLst>
              <a:ext uri="{FF2B5EF4-FFF2-40B4-BE49-F238E27FC236}">
                <a16:creationId xmlns:a16="http://schemas.microsoft.com/office/drawing/2014/main" id="{12ACFEFF-38F9-418A-86A4-2D5B4F0781AF}"/>
              </a:ext>
            </a:extLst>
          </p:cNvPr>
          <p:cNvSpPr txBox="1"/>
          <p:nvPr/>
        </p:nvSpPr>
        <p:spPr>
          <a:xfrm>
            <a:off x="925527" y="5657671"/>
            <a:ext cx="1782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Composé de</a:t>
            </a:r>
          </a:p>
          <a:p>
            <a:r>
              <a:rPr lang="fr-FR" dirty="0"/>
              <a:t>A pour interface</a:t>
            </a:r>
          </a:p>
          <a:p>
            <a:r>
              <a:rPr lang="fr-FR" dirty="0"/>
              <a:t>Fille abstraite de</a:t>
            </a:r>
          </a:p>
          <a:p>
            <a:r>
              <a:rPr lang="fr-FR" dirty="0"/>
              <a:t>Fille de</a:t>
            </a:r>
          </a:p>
        </p:txBody>
      </p:sp>
      <p:sp>
        <p:nvSpPr>
          <p:cNvPr id="438" name="Rectangle : coins arrondis 437">
            <a:extLst>
              <a:ext uri="{FF2B5EF4-FFF2-40B4-BE49-F238E27FC236}">
                <a16:creationId xmlns:a16="http://schemas.microsoft.com/office/drawing/2014/main" id="{DF054535-3C2C-4119-ABF9-AA24FE37099B}"/>
              </a:ext>
            </a:extLst>
          </p:cNvPr>
          <p:cNvSpPr/>
          <p:nvPr/>
        </p:nvSpPr>
        <p:spPr>
          <a:xfrm>
            <a:off x="38888" y="5692717"/>
            <a:ext cx="2669042" cy="113023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48" name="Connecteur droit avec flèche 447">
            <a:extLst>
              <a:ext uri="{FF2B5EF4-FFF2-40B4-BE49-F238E27FC236}">
                <a16:creationId xmlns:a16="http://schemas.microsoft.com/office/drawing/2014/main" id="{B015ED78-4112-410A-A47A-FFF3D41250BD}"/>
              </a:ext>
            </a:extLst>
          </p:cNvPr>
          <p:cNvCxnSpPr>
            <a:cxnSpLocks/>
          </p:cNvCxnSpPr>
          <p:nvPr/>
        </p:nvCxnSpPr>
        <p:spPr>
          <a:xfrm>
            <a:off x="552696" y="5872823"/>
            <a:ext cx="28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Connecteur droit avec flèche 448">
            <a:extLst>
              <a:ext uri="{FF2B5EF4-FFF2-40B4-BE49-F238E27FC236}">
                <a16:creationId xmlns:a16="http://schemas.microsoft.com/office/drawing/2014/main" id="{EA9F0BC7-EA07-4013-BD44-7308A2863909}"/>
              </a:ext>
            </a:extLst>
          </p:cNvPr>
          <p:cNvCxnSpPr>
            <a:cxnSpLocks/>
          </p:cNvCxnSpPr>
          <p:nvPr/>
        </p:nvCxnSpPr>
        <p:spPr>
          <a:xfrm>
            <a:off x="552696" y="6126678"/>
            <a:ext cx="288000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0" name="Connecteur droit avec flèche 449">
            <a:extLst>
              <a:ext uri="{FF2B5EF4-FFF2-40B4-BE49-F238E27FC236}">
                <a16:creationId xmlns:a16="http://schemas.microsoft.com/office/drawing/2014/main" id="{E1D5B245-5FB7-42A0-86DD-CA0F1F7324B2}"/>
              </a:ext>
            </a:extLst>
          </p:cNvPr>
          <p:cNvCxnSpPr>
            <a:cxnSpLocks/>
          </p:cNvCxnSpPr>
          <p:nvPr/>
        </p:nvCxnSpPr>
        <p:spPr>
          <a:xfrm>
            <a:off x="552696" y="6380533"/>
            <a:ext cx="28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1" name="Connecteur droit avec flèche 450">
            <a:extLst>
              <a:ext uri="{FF2B5EF4-FFF2-40B4-BE49-F238E27FC236}">
                <a16:creationId xmlns:a16="http://schemas.microsoft.com/office/drawing/2014/main" id="{8D4BAB70-E234-4432-B881-7AF850866425}"/>
              </a:ext>
            </a:extLst>
          </p:cNvPr>
          <p:cNvCxnSpPr>
            <a:cxnSpLocks/>
          </p:cNvCxnSpPr>
          <p:nvPr/>
        </p:nvCxnSpPr>
        <p:spPr>
          <a:xfrm>
            <a:off x="552696" y="6634388"/>
            <a:ext cx="28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8" name="ZoneTexte 867">
            <a:extLst>
              <a:ext uri="{FF2B5EF4-FFF2-40B4-BE49-F238E27FC236}">
                <a16:creationId xmlns:a16="http://schemas.microsoft.com/office/drawing/2014/main" id="{AA0E41C5-59AE-4159-AEBB-B5202DFD5D77}"/>
              </a:ext>
            </a:extLst>
          </p:cNvPr>
          <p:cNvSpPr txBox="1"/>
          <p:nvPr/>
        </p:nvSpPr>
        <p:spPr>
          <a:xfrm rot="16200000">
            <a:off x="-350613" y="6064123"/>
            <a:ext cx="114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/>
              <a:t>Légende</a:t>
            </a:r>
          </a:p>
        </p:txBody>
      </p:sp>
    </p:spTree>
    <p:extLst>
      <p:ext uri="{BB962C8B-B14F-4D97-AF65-F5344CB8AC3E}">
        <p14:creationId xmlns:p14="http://schemas.microsoft.com/office/powerpoint/2010/main" val="4250948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CB1C64BC-2153-439D-B4A5-F9FA1AD38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482301"/>
              </p:ext>
            </p:extLst>
          </p:nvPr>
        </p:nvGraphicFramePr>
        <p:xfrm>
          <a:off x="4926198" y="2950463"/>
          <a:ext cx="2052716" cy="15397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716">
                  <a:extLst>
                    <a:ext uri="{9D8B030D-6E8A-4147-A177-3AD203B41FA5}">
                      <a16:colId xmlns:a16="http://schemas.microsoft.com/office/drawing/2014/main" val="2152911599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65315960"/>
                    </a:ext>
                  </a:extLst>
                </a:gridCol>
              </a:tblGrid>
              <a:tr h="505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Investigator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5208560"/>
                  </a:ext>
                </a:extLst>
              </a:tr>
              <a:tr h="1033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clueList : Clue[]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intelligence : int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manipulation : int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popularity : int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progress : String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6583800"/>
                  </a:ext>
                </a:extLst>
              </a:tr>
              <a:tr h="1033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Methods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displayProgress 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lookForClues ()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981131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87C26F7-81FF-4254-B50A-DD01B4873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673716"/>
              </p:ext>
            </p:extLst>
          </p:nvPr>
        </p:nvGraphicFramePr>
        <p:xfrm>
          <a:off x="454916" y="2262666"/>
          <a:ext cx="2592000" cy="9612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447325505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409060149"/>
                    </a:ext>
                  </a:extLst>
                </a:gridCol>
              </a:tblGrid>
              <a:tr h="1767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Investigation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13607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corpse : Victim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elements :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investElement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player : Investigator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suspectsList : Suspect[]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2883665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979175B1-A52A-4727-9E13-EA2C0FD38C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665584"/>
              </p:ext>
            </p:extLst>
          </p:nvPr>
        </p:nvGraphicFramePr>
        <p:xfrm>
          <a:off x="8259995" y="1491516"/>
          <a:ext cx="1728000" cy="374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3921986590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4259235297"/>
                    </a:ext>
                  </a:extLst>
                </a:gridCol>
              </a:tblGrid>
              <a:tr h="1188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CrimeScene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9375694"/>
                  </a:ext>
                </a:extLst>
              </a:tr>
              <a:tr h="1152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penality : int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345286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4227CF12-680D-45A9-B9A3-1076E0180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084394"/>
              </p:ext>
            </p:extLst>
          </p:nvPr>
        </p:nvGraphicFramePr>
        <p:xfrm>
          <a:off x="5104284" y="2036159"/>
          <a:ext cx="2160000" cy="7655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2376306464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1122904736"/>
                    </a:ext>
                  </a:extLst>
                </a:gridCol>
              </a:tblGrid>
              <a:tr h="1093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Victim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3944556"/>
                  </a:ext>
                </a:extLst>
              </a:tr>
              <a:tr h="5199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deathCause : String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deathDate : String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refProof : int[]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669248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860AE44D-0487-4384-BFBE-6264C1E4F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286587"/>
              </p:ext>
            </p:extLst>
          </p:nvPr>
        </p:nvGraphicFramePr>
        <p:xfrm>
          <a:off x="7585655" y="5411275"/>
          <a:ext cx="1836000" cy="5612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Murderer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motive : String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Methods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confess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82593091-8AB3-4322-9614-DFA264E65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048312"/>
              </p:ext>
            </p:extLst>
          </p:nvPr>
        </p:nvGraphicFramePr>
        <p:xfrm>
          <a:off x="41892" y="3523041"/>
          <a:ext cx="2160000" cy="114833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3936488884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22847600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Abstract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Character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44279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age : int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name : String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sexe : bool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58688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Methods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accent6"/>
                          </a:solidFill>
                          <a:effectLst/>
                        </a:rPr>
                        <a:t>displayInfos ()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presentCharacter ()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58101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ADD69E38-AC7B-4940-830B-182D73084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203417"/>
              </p:ext>
            </p:extLst>
          </p:nvPr>
        </p:nvGraphicFramePr>
        <p:xfrm>
          <a:off x="7549655" y="3283005"/>
          <a:ext cx="1872000" cy="888747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Abstract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Clue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content : String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isFounded : bool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Methods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chemeClr val="tx1"/>
                          </a:solidFill>
                          <a:effectLst/>
                        </a:rPr>
                        <a:t>beFounded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chemeClr val="accent6"/>
                          </a:solidFill>
                          <a:effectLst/>
                        </a:rPr>
                        <a:t>assign ()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A4E9C5C7-21AD-4AB6-92FE-2518EF26E79F}"/>
              </a:ext>
            </a:extLst>
          </p:cNvPr>
          <p:cNvCxnSpPr>
            <a:cxnSpLocks/>
            <a:stCxn id="8" idx="1"/>
            <a:endCxn id="27" idx="3"/>
          </p:cNvCxnSpPr>
          <p:nvPr/>
        </p:nvCxnSpPr>
        <p:spPr>
          <a:xfrm flipH="1" flipV="1">
            <a:off x="7122557" y="5598676"/>
            <a:ext cx="463098" cy="9320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2A42E4C0-FAB6-4705-B828-488E4FD1CB09}"/>
              </a:ext>
            </a:extLst>
          </p:cNvPr>
          <p:cNvCxnSpPr>
            <a:cxnSpLocks/>
            <a:stCxn id="4" idx="1"/>
            <a:endCxn id="71" idx="3"/>
          </p:cNvCxnSpPr>
          <p:nvPr/>
        </p:nvCxnSpPr>
        <p:spPr>
          <a:xfrm flipH="1">
            <a:off x="3759634" y="3720337"/>
            <a:ext cx="1166564" cy="135568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09EDFC3E-DB02-4B12-BDC3-EE9C0AE469AE}"/>
              </a:ext>
            </a:extLst>
          </p:cNvPr>
          <p:cNvCxnSpPr>
            <a:cxnSpLocks/>
            <a:stCxn id="71" idx="0"/>
            <a:endCxn id="9" idx="3"/>
          </p:cNvCxnSpPr>
          <p:nvPr/>
        </p:nvCxnSpPr>
        <p:spPr>
          <a:xfrm flipH="1" flipV="1">
            <a:off x="2201892" y="4097208"/>
            <a:ext cx="549742" cy="791745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ED63448E-A79E-4230-9FA5-075086A71459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>
            <a:off x="2201892" y="2418937"/>
            <a:ext cx="2902392" cy="167827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au 14">
            <a:extLst>
              <a:ext uri="{FF2B5EF4-FFF2-40B4-BE49-F238E27FC236}">
                <a16:creationId xmlns:a16="http://schemas.microsoft.com/office/drawing/2014/main" id="{ACF6DE6F-9AC1-4CA0-ADC2-2C04205506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670001"/>
              </p:ext>
            </p:extLst>
          </p:nvPr>
        </p:nvGraphicFramePr>
        <p:xfrm>
          <a:off x="7567554" y="4609927"/>
          <a:ext cx="1978617" cy="5698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0617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Innocent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effectLst/>
                        </a:rPr>
                        <a:t>cooperation</a:t>
                      </a:r>
                      <a:r>
                        <a:rPr lang="fr-FR" sz="1200" dirty="0">
                          <a:effectLst/>
                        </a:rPr>
                        <a:t> : </a:t>
                      </a:r>
                      <a:r>
                        <a:rPr lang="fr-FR" sz="1200" dirty="0" err="1">
                          <a:effectLst/>
                        </a:rPr>
                        <a:t>int</a:t>
                      </a:r>
                      <a:endParaRPr lang="fr-F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alibi : String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</a:tbl>
          </a:graphicData>
        </a:graphic>
      </p:graphicFrame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9E6DEC02-D18F-4177-8BD0-0B9B74BF6195}"/>
              </a:ext>
            </a:extLst>
          </p:cNvPr>
          <p:cNvCxnSpPr>
            <a:cxnSpLocks/>
            <a:stCxn id="15" idx="1"/>
            <a:endCxn id="27" idx="3"/>
          </p:cNvCxnSpPr>
          <p:nvPr/>
        </p:nvCxnSpPr>
        <p:spPr>
          <a:xfrm flipH="1">
            <a:off x="7122557" y="4894851"/>
            <a:ext cx="444997" cy="70382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4E9DA33-1749-4535-BEE7-E5469669AC61}"/>
              </a:ext>
            </a:extLst>
          </p:cNvPr>
          <p:cNvCxnSpPr>
            <a:cxnSpLocks/>
            <a:stCxn id="36" idx="1"/>
            <a:endCxn id="27" idx="3"/>
          </p:cNvCxnSpPr>
          <p:nvPr/>
        </p:nvCxnSpPr>
        <p:spPr>
          <a:xfrm flipH="1" flipV="1">
            <a:off x="7122557" y="5598676"/>
            <a:ext cx="463098" cy="84148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au 17">
            <a:extLst>
              <a:ext uri="{FF2B5EF4-FFF2-40B4-BE49-F238E27FC236}">
                <a16:creationId xmlns:a16="http://schemas.microsoft.com/office/drawing/2014/main" id="{0AF658F6-1D8E-4A3A-8DC5-083B0549F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27969"/>
              </p:ext>
            </p:extLst>
          </p:nvPr>
        </p:nvGraphicFramePr>
        <p:xfrm>
          <a:off x="9797387" y="5469480"/>
          <a:ext cx="2340000" cy="1174826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2135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Interface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Lie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1538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COHERENCE_MIN : int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CREDIBILITY_MIN : int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1890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Methods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addTestimony ()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correctLie () : bool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createFalseLead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B28209A0-8207-44FE-9CC8-2A923163F8D5}"/>
              </a:ext>
            </a:extLst>
          </p:cNvPr>
          <p:cNvCxnSpPr>
            <a:cxnSpLocks/>
            <a:stCxn id="36" idx="3"/>
            <a:endCxn id="18" idx="1"/>
          </p:cNvCxnSpPr>
          <p:nvPr/>
        </p:nvCxnSpPr>
        <p:spPr>
          <a:xfrm flipV="1">
            <a:off x="9385655" y="6056893"/>
            <a:ext cx="411732" cy="383272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EA5C5377-70B9-4DD3-95C9-C5F29FDC2951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9421655" y="5691881"/>
            <a:ext cx="375732" cy="365012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au 24">
            <a:extLst>
              <a:ext uri="{FF2B5EF4-FFF2-40B4-BE49-F238E27FC236}">
                <a16:creationId xmlns:a16="http://schemas.microsoft.com/office/drawing/2014/main" id="{6CCC3F50-FF6D-4FCF-BA66-E415A5EE3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192504"/>
              </p:ext>
            </p:extLst>
          </p:nvPr>
        </p:nvGraphicFramePr>
        <p:xfrm>
          <a:off x="8259995" y="915937"/>
          <a:ext cx="2196000" cy="3798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3921986590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4259235297"/>
                    </a:ext>
                  </a:extLst>
                </a:gridCol>
              </a:tblGrid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CrimeWeapon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9375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weaponType : String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345286"/>
                  </a:ext>
                </a:extLst>
              </a:tr>
            </a:tbl>
          </a:graphicData>
        </a:graphic>
      </p:graphicFrame>
      <p:graphicFrame>
        <p:nvGraphicFramePr>
          <p:cNvPr id="27" name="Tableau 26">
            <a:extLst>
              <a:ext uri="{FF2B5EF4-FFF2-40B4-BE49-F238E27FC236}">
                <a16:creationId xmlns:a16="http://schemas.microsoft.com/office/drawing/2014/main" id="{DF70907C-1451-4D69-9EF4-626E9F568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503797"/>
              </p:ext>
            </p:extLst>
          </p:nvPr>
        </p:nvGraphicFramePr>
        <p:xfrm>
          <a:off x="4782557" y="4633095"/>
          <a:ext cx="2340000" cy="193116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829954222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835937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Abstract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Suspect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0254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findedInnocent</a:t>
                      </a:r>
                      <a:r>
                        <a:rPr lang="fr-FR" sz="1200" dirty="0">
                          <a:effectLst/>
                        </a:rPr>
                        <a:t> : bool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look : String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personality : String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physicalAspect : String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stress : int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testimonyRef : int[]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75507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Methods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beArrested 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deDisculped ()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solidFill>
                            <a:schemeClr val="accent6"/>
                          </a:solidFill>
                          <a:effectLst/>
                        </a:rPr>
                        <a:t>beInterrogated ()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5599764"/>
                  </a:ext>
                </a:extLst>
              </a:tr>
            </a:tbl>
          </a:graphicData>
        </a:graphic>
      </p:graphicFrame>
      <p:graphicFrame>
        <p:nvGraphicFramePr>
          <p:cNvPr id="29" name="Tableau 28">
            <a:extLst>
              <a:ext uri="{FF2B5EF4-FFF2-40B4-BE49-F238E27FC236}">
                <a16:creationId xmlns:a16="http://schemas.microsoft.com/office/drawing/2014/main" id="{2C923D6F-3344-4FE4-A9B8-8F006A59EB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41633"/>
              </p:ext>
            </p:extLst>
          </p:nvPr>
        </p:nvGraphicFramePr>
        <p:xfrm>
          <a:off x="9815143" y="3772385"/>
          <a:ext cx="2016000" cy="5698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Testimony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isLie : bool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suspect : Suspect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</a:tbl>
          </a:graphicData>
        </a:graphic>
      </p:graphicFrame>
      <p:graphicFrame>
        <p:nvGraphicFramePr>
          <p:cNvPr id="30" name="Tableau 29">
            <a:extLst>
              <a:ext uri="{FF2B5EF4-FFF2-40B4-BE49-F238E27FC236}">
                <a16:creationId xmlns:a16="http://schemas.microsoft.com/office/drawing/2014/main" id="{308A3138-70E8-4017-AC60-90DF024A8C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005097"/>
              </p:ext>
            </p:extLst>
          </p:nvPr>
        </p:nvGraphicFramePr>
        <p:xfrm>
          <a:off x="9815143" y="3140941"/>
          <a:ext cx="2375275" cy="374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1275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Proof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InvestElement element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</a:tbl>
          </a:graphicData>
        </a:graphic>
      </p:graphicFrame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48DE2EBE-497C-4FD3-910F-EA0A7ED65FCA}"/>
              </a:ext>
            </a:extLst>
          </p:cNvPr>
          <p:cNvCxnSpPr>
            <a:cxnSpLocks/>
            <a:stCxn id="30" idx="1"/>
            <a:endCxn id="10" idx="3"/>
          </p:cNvCxnSpPr>
          <p:nvPr/>
        </p:nvCxnSpPr>
        <p:spPr>
          <a:xfrm flipH="1">
            <a:off x="9421655" y="3328012"/>
            <a:ext cx="393488" cy="39936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03DA3AEC-618B-468A-9577-5A333CA7540E}"/>
              </a:ext>
            </a:extLst>
          </p:cNvPr>
          <p:cNvCxnSpPr>
            <a:cxnSpLocks/>
            <a:stCxn id="29" idx="1"/>
            <a:endCxn id="10" idx="3"/>
          </p:cNvCxnSpPr>
          <p:nvPr/>
        </p:nvCxnSpPr>
        <p:spPr>
          <a:xfrm flipH="1" flipV="1">
            <a:off x="9421655" y="3727378"/>
            <a:ext cx="393488" cy="32993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au 32">
            <a:extLst>
              <a:ext uri="{FF2B5EF4-FFF2-40B4-BE49-F238E27FC236}">
                <a16:creationId xmlns:a16="http://schemas.microsoft.com/office/drawing/2014/main" id="{2CF83F68-62BA-400A-BACE-ADEAF643F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722639"/>
              </p:ext>
            </p:extLst>
          </p:nvPr>
        </p:nvGraphicFramePr>
        <p:xfrm>
          <a:off x="8257091" y="2061365"/>
          <a:ext cx="2592000" cy="402603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2135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Interface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NoticeClues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1890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Methods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  <a:effectLst/>
                        </a:rPr>
                        <a:t>analyse (Investigator player)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10F139A4-C9F4-49DC-BBE7-D6802BCD7A8A}"/>
              </a:ext>
            </a:extLst>
          </p:cNvPr>
          <p:cNvCxnSpPr>
            <a:cxnSpLocks/>
            <a:stCxn id="439" idx="3"/>
            <a:endCxn id="33" idx="1"/>
          </p:cNvCxnSpPr>
          <p:nvPr/>
        </p:nvCxnSpPr>
        <p:spPr>
          <a:xfrm>
            <a:off x="7102284" y="1706204"/>
            <a:ext cx="1154807" cy="556462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au 35">
            <a:extLst>
              <a:ext uri="{FF2B5EF4-FFF2-40B4-BE49-F238E27FC236}">
                <a16:creationId xmlns:a16="http://schemas.microsoft.com/office/drawing/2014/main" id="{6587C221-4456-4FAD-BFB9-737ABA814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777894"/>
              </p:ext>
            </p:extLst>
          </p:nvPr>
        </p:nvGraphicFramePr>
        <p:xfrm>
          <a:off x="7585655" y="6253094"/>
          <a:ext cx="1800000" cy="374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CrimePartner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alibi : String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</a:tbl>
          </a:graphicData>
        </a:graphic>
      </p:graphicFrame>
      <p:cxnSp>
        <p:nvCxnSpPr>
          <p:cNvPr id="97" name="Connecteur droit avec flèche 96">
            <a:extLst>
              <a:ext uri="{FF2B5EF4-FFF2-40B4-BE49-F238E27FC236}">
                <a16:creationId xmlns:a16="http://schemas.microsoft.com/office/drawing/2014/main" id="{B5EE647E-6AD1-45D5-925C-0EAB74C89406}"/>
              </a:ext>
            </a:extLst>
          </p:cNvPr>
          <p:cNvCxnSpPr>
            <a:cxnSpLocks/>
            <a:stCxn id="7" idx="3"/>
            <a:endCxn id="33" idx="1"/>
          </p:cNvCxnSpPr>
          <p:nvPr/>
        </p:nvCxnSpPr>
        <p:spPr>
          <a:xfrm flipV="1">
            <a:off x="7264284" y="2262666"/>
            <a:ext cx="992807" cy="156271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Connecteur droit avec flèche 370">
            <a:extLst>
              <a:ext uri="{FF2B5EF4-FFF2-40B4-BE49-F238E27FC236}">
                <a16:creationId xmlns:a16="http://schemas.microsoft.com/office/drawing/2014/main" id="{79CFAF4D-421C-4EE3-A2C7-29615CD2A096}"/>
              </a:ext>
            </a:extLst>
          </p:cNvPr>
          <p:cNvCxnSpPr>
            <a:cxnSpLocks/>
            <a:stCxn id="27" idx="1"/>
            <a:endCxn id="5" idx="3"/>
          </p:cNvCxnSpPr>
          <p:nvPr/>
        </p:nvCxnSpPr>
        <p:spPr>
          <a:xfrm flipH="1" flipV="1">
            <a:off x="3046916" y="2743297"/>
            <a:ext cx="1735641" cy="2855379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Connecteur droit avec flèche 375">
            <a:extLst>
              <a:ext uri="{FF2B5EF4-FFF2-40B4-BE49-F238E27FC236}">
                <a16:creationId xmlns:a16="http://schemas.microsoft.com/office/drawing/2014/main" id="{EDA5EDAD-67D9-4BB1-9289-DE4F84169B33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flipH="1" flipV="1">
            <a:off x="3046916" y="2743297"/>
            <a:ext cx="1879282" cy="97704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Connecteur droit avec flèche 379">
            <a:extLst>
              <a:ext uri="{FF2B5EF4-FFF2-40B4-BE49-F238E27FC236}">
                <a16:creationId xmlns:a16="http://schemas.microsoft.com/office/drawing/2014/main" id="{F8449B8A-B4F3-4553-A940-CC9D7DBACA1B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flipH="1" flipV="1">
            <a:off x="6978914" y="3720337"/>
            <a:ext cx="570741" cy="7041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Connecteur droit avec flèche 382">
            <a:extLst>
              <a:ext uri="{FF2B5EF4-FFF2-40B4-BE49-F238E27FC236}">
                <a16:creationId xmlns:a16="http://schemas.microsoft.com/office/drawing/2014/main" id="{5FF8572E-3DFC-45E8-8A74-0B70D9FC6384}"/>
              </a:ext>
            </a:extLst>
          </p:cNvPr>
          <p:cNvCxnSpPr>
            <a:cxnSpLocks/>
            <a:stCxn id="439" idx="1"/>
            <a:endCxn id="5" idx="3"/>
          </p:cNvCxnSpPr>
          <p:nvPr/>
        </p:nvCxnSpPr>
        <p:spPr>
          <a:xfrm flipH="1">
            <a:off x="3046916" y="1706204"/>
            <a:ext cx="2219368" cy="1037093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Connecteur droit avec flèche 386">
            <a:extLst>
              <a:ext uri="{FF2B5EF4-FFF2-40B4-BE49-F238E27FC236}">
                <a16:creationId xmlns:a16="http://schemas.microsoft.com/office/drawing/2014/main" id="{7F62450C-DE85-46E0-9EE0-B95A367DF8E4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flipH="1">
            <a:off x="3046916" y="2418937"/>
            <a:ext cx="2057368" cy="32436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9" name="Tableau 438">
            <a:extLst>
              <a:ext uri="{FF2B5EF4-FFF2-40B4-BE49-F238E27FC236}">
                <a16:creationId xmlns:a16="http://schemas.microsoft.com/office/drawing/2014/main" id="{F710FD42-E2EE-451B-BA3C-2D21ABA66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807459"/>
              </p:ext>
            </p:extLst>
          </p:nvPr>
        </p:nvGraphicFramePr>
        <p:xfrm>
          <a:off x="5266284" y="1519133"/>
          <a:ext cx="1836000" cy="37414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3921986590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4259235297"/>
                    </a:ext>
                  </a:extLst>
                </a:gridCol>
              </a:tblGrid>
              <a:tr h="1827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Abstract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InvestElement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9375694"/>
                  </a:ext>
                </a:extLst>
              </a:tr>
              <a:tr h="1772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refProof : int[]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345286"/>
                  </a:ext>
                </a:extLst>
              </a:tr>
            </a:tbl>
          </a:graphicData>
        </a:graphic>
      </p:graphicFrame>
      <p:cxnSp>
        <p:nvCxnSpPr>
          <p:cNvPr id="442" name="Connecteur droit avec flèche 441">
            <a:extLst>
              <a:ext uri="{FF2B5EF4-FFF2-40B4-BE49-F238E27FC236}">
                <a16:creationId xmlns:a16="http://schemas.microsoft.com/office/drawing/2014/main" id="{6DC28EDC-4896-4DAE-BAD7-8AFC121DEE47}"/>
              </a:ext>
            </a:extLst>
          </p:cNvPr>
          <p:cNvCxnSpPr>
            <a:cxnSpLocks/>
            <a:stCxn id="25" idx="1"/>
            <a:endCxn id="439" idx="3"/>
          </p:cNvCxnSpPr>
          <p:nvPr/>
        </p:nvCxnSpPr>
        <p:spPr>
          <a:xfrm flipH="1">
            <a:off x="7102284" y="1105873"/>
            <a:ext cx="1157711" cy="60033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Connecteur droit avec flèche 444">
            <a:extLst>
              <a:ext uri="{FF2B5EF4-FFF2-40B4-BE49-F238E27FC236}">
                <a16:creationId xmlns:a16="http://schemas.microsoft.com/office/drawing/2014/main" id="{02561A2A-08B1-4923-83E5-0650D2867DF6}"/>
              </a:ext>
            </a:extLst>
          </p:cNvPr>
          <p:cNvCxnSpPr>
            <a:cxnSpLocks/>
            <a:stCxn id="6" idx="1"/>
            <a:endCxn id="439" idx="3"/>
          </p:cNvCxnSpPr>
          <p:nvPr/>
        </p:nvCxnSpPr>
        <p:spPr>
          <a:xfrm flipH="1">
            <a:off x="7102284" y="1678587"/>
            <a:ext cx="1157711" cy="2761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56" name="Tableau 755">
            <a:extLst>
              <a:ext uri="{FF2B5EF4-FFF2-40B4-BE49-F238E27FC236}">
                <a16:creationId xmlns:a16="http://schemas.microsoft.com/office/drawing/2014/main" id="{9F6C7CF5-686C-43C8-8016-F6B4D558E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242355"/>
              </p:ext>
            </p:extLst>
          </p:nvPr>
        </p:nvGraphicFramePr>
        <p:xfrm>
          <a:off x="40620" y="35512"/>
          <a:ext cx="2664000" cy="19311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447325505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2409060149"/>
                    </a:ext>
                  </a:extLst>
                </a:gridCol>
              </a:tblGrid>
              <a:tr h="1767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Game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13607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currentGame : Investigation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levelChoice : Difficulties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window : Console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52883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Methods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continueInvestigation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dropInvestigation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gameRules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main (String[] args)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newInvestigation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submitReport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140069"/>
                  </a:ext>
                </a:extLst>
              </a:tr>
            </a:tbl>
          </a:graphicData>
        </a:graphic>
      </p:graphicFrame>
      <p:cxnSp>
        <p:nvCxnSpPr>
          <p:cNvPr id="757" name="Connecteur droit avec flèche 756">
            <a:extLst>
              <a:ext uri="{FF2B5EF4-FFF2-40B4-BE49-F238E27FC236}">
                <a16:creationId xmlns:a16="http://schemas.microsoft.com/office/drawing/2014/main" id="{A83630D0-9B22-441C-8426-59DBDE644067}"/>
              </a:ext>
            </a:extLst>
          </p:cNvPr>
          <p:cNvCxnSpPr>
            <a:cxnSpLocks/>
            <a:stCxn id="821" idx="1"/>
            <a:endCxn id="756" idx="3"/>
          </p:cNvCxnSpPr>
          <p:nvPr/>
        </p:nvCxnSpPr>
        <p:spPr>
          <a:xfrm flipH="1">
            <a:off x="2704620" y="487264"/>
            <a:ext cx="475662" cy="513829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1" name="Tableau 820">
            <a:extLst>
              <a:ext uri="{FF2B5EF4-FFF2-40B4-BE49-F238E27FC236}">
                <a16:creationId xmlns:a16="http://schemas.microsoft.com/office/drawing/2014/main" id="{A97D030B-5FA0-4D4B-81E9-16C8CB6F5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253644"/>
              </p:ext>
            </p:extLst>
          </p:nvPr>
        </p:nvGraphicFramePr>
        <p:xfrm>
          <a:off x="3180282" y="9525"/>
          <a:ext cx="2448000" cy="9554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2376306464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1122904736"/>
                    </a:ext>
                  </a:extLst>
                </a:gridCol>
              </a:tblGrid>
              <a:tr h="1899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Console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3944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Attributes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multipleChoice : bool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32669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Methods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addChoice (String[] text)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display (String text)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PlayerChoices() : int[]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967052"/>
                  </a:ext>
                </a:extLst>
              </a:tr>
            </a:tbl>
          </a:graphicData>
        </a:graphic>
      </p:graphicFrame>
      <p:cxnSp>
        <p:nvCxnSpPr>
          <p:cNvPr id="854" name="Connecteur droit avec flèche 853">
            <a:extLst>
              <a:ext uri="{FF2B5EF4-FFF2-40B4-BE49-F238E27FC236}">
                <a16:creationId xmlns:a16="http://schemas.microsoft.com/office/drawing/2014/main" id="{0E4FCF03-F9A1-413B-92B7-97D1D6B5A4A7}"/>
              </a:ext>
            </a:extLst>
          </p:cNvPr>
          <p:cNvCxnSpPr>
            <a:cxnSpLocks/>
            <a:stCxn id="5" idx="0"/>
            <a:endCxn id="756" idx="2"/>
          </p:cNvCxnSpPr>
          <p:nvPr/>
        </p:nvCxnSpPr>
        <p:spPr>
          <a:xfrm flipH="1" flipV="1">
            <a:off x="1372620" y="1966674"/>
            <a:ext cx="378296" cy="295992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Tableau 70">
            <a:extLst>
              <a:ext uri="{FF2B5EF4-FFF2-40B4-BE49-F238E27FC236}">
                <a16:creationId xmlns:a16="http://schemas.microsoft.com/office/drawing/2014/main" id="{8CF03BE1-F86D-45E4-9FF7-F2ADFC765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829401"/>
              </p:ext>
            </p:extLst>
          </p:nvPr>
        </p:nvGraphicFramePr>
        <p:xfrm>
          <a:off x="1743634" y="4888953"/>
          <a:ext cx="2016000" cy="37414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3936488884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2847600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Abstract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LiveCharacter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44279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Methods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diceThrow () : int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58101"/>
                  </a:ext>
                </a:extLst>
              </a:tr>
            </a:tbl>
          </a:graphicData>
        </a:graphic>
      </p:graphicFrame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5533E9DE-7688-4BA5-AA83-63CBA6E5F37E}"/>
              </a:ext>
            </a:extLst>
          </p:cNvPr>
          <p:cNvCxnSpPr>
            <a:cxnSpLocks/>
            <a:stCxn id="27" idx="1"/>
            <a:endCxn id="71" idx="3"/>
          </p:cNvCxnSpPr>
          <p:nvPr/>
        </p:nvCxnSpPr>
        <p:spPr>
          <a:xfrm flipH="1" flipV="1">
            <a:off x="3759634" y="5076024"/>
            <a:ext cx="1022923" cy="52265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" name="ZoneTexte 433">
            <a:extLst>
              <a:ext uri="{FF2B5EF4-FFF2-40B4-BE49-F238E27FC236}">
                <a16:creationId xmlns:a16="http://schemas.microsoft.com/office/drawing/2014/main" id="{12ACFEFF-38F9-418A-86A4-2D5B4F0781AF}"/>
              </a:ext>
            </a:extLst>
          </p:cNvPr>
          <p:cNvSpPr txBox="1"/>
          <p:nvPr/>
        </p:nvSpPr>
        <p:spPr>
          <a:xfrm>
            <a:off x="928531" y="5334031"/>
            <a:ext cx="208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Composition</a:t>
            </a:r>
          </a:p>
          <a:p>
            <a:r>
              <a:rPr lang="fr-FR" dirty="0"/>
              <a:t>Interface</a:t>
            </a:r>
          </a:p>
          <a:p>
            <a:r>
              <a:rPr lang="fr-FR" dirty="0"/>
              <a:t>Abstract inheritance</a:t>
            </a:r>
          </a:p>
          <a:p>
            <a:r>
              <a:rPr lang="fr-FR" dirty="0"/>
              <a:t>Inheritance</a:t>
            </a:r>
          </a:p>
          <a:p>
            <a:r>
              <a:rPr lang="fr-FR" dirty="0"/>
              <a:t>Abstract method</a:t>
            </a:r>
          </a:p>
        </p:txBody>
      </p:sp>
      <p:sp>
        <p:nvSpPr>
          <p:cNvPr id="438" name="Rectangle : coins arrondis 437">
            <a:extLst>
              <a:ext uri="{FF2B5EF4-FFF2-40B4-BE49-F238E27FC236}">
                <a16:creationId xmlns:a16="http://schemas.microsoft.com/office/drawing/2014/main" id="{DF054535-3C2C-4119-ABF9-AA24FE37099B}"/>
              </a:ext>
            </a:extLst>
          </p:cNvPr>
          <p:cNvSpPr/>
          <p:nvPr/>
        </p:nvSpPr>
        <p:spPr>
          <a:xfrm>
            <a:off x="41892" y="5350982"/>
            <a:ext cx="2904665" cy="146037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48" name="Connecteur droit avec flèche 447">
            <a:extLst>
              <a:ext uri="{FF2B5EF4-FFF2-40B4-BE49-F238E27FC236}">
                <a16:creationId xmlns:a16="http://schemas.microsoft.com/office/drawing/2014/main" id="{B015ED78-4112-410A-A47A-FFF3D41250BD}"/>
              </a:ext>
            </a:extLst>
          </p:cNvPr>
          <p:cNvCxnSpPr>
            <a:cxnSpLocks/>
          </p:cNvCxnSpPr>
          <p:nvPr/>
        </p:nvCxnSpPr>
        <p:spPr>
          <a:xfrm>
            <a:off x="555700" y="5549183"/>
            <a:ext cx="288000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Connecteur droit avec flèche 448">
            <a:extLst>
              <a:ext uri="{FF2B5EF4-FFF2-40B4-BE49-F238E27FC236}">
                <a16:creationId xmlns:a16="http://schemas.microsoft.com/office/drawing/2014/main" id="{EA9F0BC7-EA07-4013-BD44-7308A2863909}"/>
              </a:ext>
            </a:extLst>
          </p:cNvPr>
          <p:cNvCxnSpPr>
            <a:cxnSpLocks/>
          </p:cNvCxnSpPr>
          <p:nvPr/>
        </p:nvCxnSpPr>
        <p:spPr>
          <a:xfrm>
            <a:off x="555700" y="5803038"/>
            <a:ext cx="288000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0" name="Connecteur droit avec flèche 449">
            <a:extLst>
              <a:ext uri="{FF2B5EF4-FFF2-40B4-BE49-F238E27FC236}">
                <a16:creationId xmlns:a16="http://schemas.microsoft.com/office/drawing/2014/main" id="{E1D5B245-5FB7-42A0-86DD-CA0F1F7324B2}"/>
              </a:ext>
            </a:extLst>
          </p:cNvPr>
          <p:cNvCxnSpPr>
            <a:cxnSpLocks/>
          </p:cNvCxnSpPr>
          <p:nvPr/>
        </p:nvCxnSpPr>
        <p:spPr>
          <a:xfrm>
            <a:off x="555700" y="6056893"/>
            <a:ext cx="28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1" name="Connecteur droit avec flèche 450">
            <a:extLst>
              <a:ext uri="{FF2B5EF4-FFF2-40B4-BE49-F238E27FC236}">
                <a16:creationId xmlns:a16="http://schemas.microsoft.com/office/drawing/2014/main" id="{8D4BAB70-E234-4432-B881-7AF850866425}"/>
              </a:ext>
            </a:extLst>
          </p:cNvPr>
          <p:cNvCxnSpPr>
            <a:cxnSpLocks/>
          </p:cNvCxnSpPr>
          <p:nvPr/>
        </p:nvCxnSpPr>
        <p:spPr>
          <a:xfrm>
            <a:off x="555700" y="6310748"/>
            <a:ext cx="28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8" name="ZoneTexte 867">
            <a:extLst>
              <a:ext uri="{FF2B5EF4-FFF2-40B4-BE49-F238E27FC236}">
                <a16:creationId xmlns:a16="http://schemas.microsoft.com/office/drawing/2014/main" id="{AA0E41C5-59AE-4159-AEBB-B5202DFD5D77}"/>
              </a:ext>
            </a:extLst>
          </p:cNvPr>
          <p:cNvSpPr txBox="1"/>
          <p:nvPr/>
        </p:nvSpPr>
        <p:spPr>
          <a:xfrm rot="16200000">
            <a:off x="-512106" y="5904980"/>
            <a:ext cx="147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/>
              <a:t>Legend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DD6432C3-C732-4A60-AA61-4452F75D1B7E}"/>
              </a:ext>
            </a:extLst>
          </p:cNvPr>
          <p:cNvSpPr txBox="1"/>
          <p:nvPr/>
        </p:nvSpPr>
        <p:spPr>
          <a:xfrm>
            <a:off x="483700" y="6429514"/>
            <a:ext cx="4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6"/>
                </a:solidFill>
              </a:rPr>
              <a:t>Aa</a:t>
            </a:r>
          </a:p>
        </p:txBody>
      </p:sp>
      <p:graphicFrame>
        <p:nvGraphicFramePr>
          <p:cNvPr id="60" name="Tableau 59">
            <a:extLst>
              <a:ext uri="{FF2B5EF4-FFF2-40B4-BE49-F238E27FC236}">
                <a16:creationId xmlns:a16="http://schemas.microsoft.com/office/drawing/2014/main" id="{C46C00B9-94FB-486B-84B4-B3B8A6E1D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619003"/>
              </p:ext>
            </p:extLst>
          </p:nvPr>
        </p:nvGraphicFramePr>
        <p:xfrm>
          <a:off x="3180282" y="1103344"/>
          <a:ext cx="1404000" cy="768407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376306464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122904736"/>
                    </a:ext>
                  </a:extLst>
                </a:gridCol>
              </a:tblGrid>
              <a:tr h="1899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Enum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Difficulties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3944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Values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SIMPLE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MEDIUM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DIFFICULT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669248"/>
                  </a:ext>
                </a:extLst>
              </a:tr>
            </a:tbl>
          </a:graphicData>
        </a:graphic>
      </p:graphicFrame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4400D669-503E-4669-94D9-EA91B33EDFF2}"/>
              </a:ext>
            </a:extLst>
          </p:cNvPr>
          <p:cNvCxnSpPr>
            <a:cxnSpLocks/>
            <a:stCxn id="60" idx="1"/>
            <a:endCxn id="756" idx="3"/>
          </p:cNvCxnSpPr>
          <p:nvPr/>
        </p:nvCxnSpPr>
        <p:spPr>
          <a:xfrm flipH="1" flipV="1">
            <a:off x="2704620" y="1001093"/>
            <a:ext cx="475662" cy="486454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531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0DB17D-799E-44CB-BFBB-65B09AC5AB7C}"/>
              </a:ext>
            </a:extLst>
          </p:cNvPr>
          <p:cNvSpPr/>
          <p:nvPr/>
        </p:nvSpPr>
        <p:spPr>
          <a:xfrm>
            <a:off x="2246049" y="518603"/>
            <a:ext cx="7048870" cy="5651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F508E6-EAFD-420A-BBD0-8B90CE4957A9}"/>
              </a:ext>
            </a:extLst>
          </p:cNvPr>
          <p:cNvSpPr/>
          <p:nvPr/>
        </p:nvSpPr>
        <p:spPr>
          <a:xfrm>
            <a:off x="2897081" y="1103052"/>
            <a:ext cx="5788241" cy="14026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Zone de texte (</a:t>
            </a:r>
            <a:r>
              <a:rPr lang="fr-FR" dirty="0" err="1"/>
              <a:t>JLabel</a:t>
            </a:r>
            <a:r>
              <a:rPr lang="fr-FR" dirty="0"/>
              <a:t> + code html)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D5CE1C-8C1E-4082-98E0-F36EEA467770}"/>
              </a:ext>
            </a:extLst>
          </p:cNvPr>
          <p:cNvSpPr/>
          <p:nvPr/>
        </p:nvSpPr>
        <p:spPr>
          <a:xfrm>
            <a:off x="3701987" y="2795726"/>
            <a:ext cx="4136995" cy="5770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Choix 1 (</a:t>
            </a:r>
            <a:r>
              <a:rPr lang="fr-FR" dirty="0" err="1"/>
              <a:t>JButton</a:t>
            </a:r>
            <a:r>
              <a:rPr lang="fr-FR" dirty="0"/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0DAD29-9EA8-4DCD-939A-8AACB954C0AB}"/>
              </a:ext>
            </a:extLst>
          </p:cNvPr>
          <p:cNvSpPr/>
          <p:nvPr/>
        </p:nvSpPr>
        <p:spPr>
          <a:xfrm>
            <a:off x="3701987" y="4352276"/>
            <a:ext cx="4136995" cy="5770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Choix 3 (</a:t>
            </a:r>
            <a:r>
              <a:rPr lang="fr-FR" dirty="0" err="1"/>
              <a:t>JButton</a:t>
            </a:r>
            <a:r>
              <a:rPr lang="fr-FR" dirty="0"/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18246F-6F90-4107-83C0-885448D44843}"/>
              </a:ext>
            </a:extLst>
          </p:cNvPr>
          <p:cNvSpPr/>
          <p:nvPr/>
        </p:nvSpPr>
        <p:spPr>
          <a:xfrm>
            <a:off x="3701987" y="3574001"/>
            <a:ext cx="4136995" cy="5770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Choix 2 (</a:t>
            </a:r>
            <a:r>
              <a:rPr lang="fr-FR" dirty="0" err="1"/>
              <a:t>JButton</a:t>
            </a:r>
            <a:r>
              <a:rPr lang="fr-FR" dirty="0"/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1512C5-4568-4488-8B22-62F4CBC5328D}"/>
              </a:ext>
            </a:extLst>
          </p:cNvPr>
          <p:cNvSpPr/>
          <p:nvPr/>
        </p:nvSpPr>
        <p:spPr>
          <a:xfrm>
            <a:off x="2337787" y="5542625"/>
            <a:ext cx="6906827" cy="5149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Revenir au menu précédent (</a:t>
            </a:r>
            <a:r>
              <a:rPr lang="fr-FR" dirty="0" err="1"/>
              <a:t>JButton</a:t>
            </a:r>
            <a:r>
              <a:rPr lang="fr-FR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6684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D8C7FB67-0C7C-425E-B700-788CBAC4D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47523"/>
              </p:ext>
            </p:extLst>
          </p:nvPr>
        </p:nvGraphicFramePr>
        <p:xfrm>
          <a:off x="4587105" y="490220"/>
          <a:ext cx="3017787" cy="12319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4336">
                  <a:extLst>
                    <a:ext uri="{9D8B030D-6E8A-4147-A177-3AD203B41FA5}">
                      <a16:colId xmlns:a16="http://schemas.microsoft.com/office/drawing/2014/main" val="255561638"/>
                    </a:ext>
                  </a:extLst>
                </a:gridCol>
                <a:gridCol w="2273451">
                  <a:extLst>
                    <a:ext uri="{9D8B030D-6E8A-4147-A177-3AD203B41FA5}">
                      <a16:colId xmlns:a16="http://schemas.microsoft.com/office/drawing/2014/main" val="30784165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Jeu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22743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Enquêteur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Enquêtes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061580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Nouvelle enquête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Rapport d’enquête / sauvegarder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Continuer l’enquête / charger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Abandonner l’enquête / supprimer ()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6473151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CEE3A821-20F6-4354-95B9-93C29D098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097936"/>
              </p:ext>
            </p:extLst>
          </p:nvPr>
        </p:nvGraphicFramePr>
        <p:xfrm>
          <a:off x="8278433" y="853678"/>
          <a:ext cx="1633981" cy="5143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0222">
                  <a:extLst>
                    <a:ext uri="{9D8B030D-6E8A-4147-A177-3AD203B41FA5}">
                      <a16:colId xmlns:a16="http://schemas.microsoft.com/office/drawing/2014/main" val="2152911599"/>
                    </a:ext>
                  </a:extLst>
                </a:gridCol>
                <a:gridCol w="873759">
                  <a:extLst>
                    <a:ext uri="{9D8B030D-6E8A-4147-A177-3AD203B41FA5}">
                      <a16:colId xmlns:a16="http://schemas.microsoft.com/office/drawing/2014/main" val="265315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Enquêteur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52085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Fiche perso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6583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?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981131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5CD6D099-F09E-4CB6-ACC0-DA6B370BD4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456142"/>
              </p:ext>
            </p:extLst>
          </p:nvPr>
        </p:nvGraphicFramePr>
        <p:xfrm>
          <a:off x="4532244" y="2185193"/>
          <a:ext cx="3127509" cy="23082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5560">
                  <a:extLst>
                    <a:ext uri="{9D8B030D-6E8A-4147-A177-3AD203B41FA5}">
                      <a16:colId xmlns:a16="http://schemas.microsoft.com/office/drawing/2014/main" val="1447325505"/>
                    </a:ext>
                  </a:extLst>
                </a:gridCol>
                <a:gridCol w="2391949">
                  <a:extLst>
                    <a:ext uri="{9D8B030D-6E8A-4147-A177-3AD203B41FA5}">
                      <a16:colId xmlns:a16="http://schemas.microsoft.com/office/drawing/2014/main" val="24090601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Enquête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13607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Scène de crime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Victime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Suspects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Avancement / théorie /ce qu’il s’est passé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52883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Etudier (scène de crime)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Interroger (suspect)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Innocenter (suspect)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Arrêter (suspect)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Afficher indices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Croiser indices / reconstituer meurtre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Afficher théorie ()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140069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A03E674F-71E3-430F-8137-375DA199B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368367"/>
              </p:ext>
            </p:extLst>
          </p:nvPr>
        </p:nvGraphicFramePr>
        <p:xfrm>
          <a:off x="2110799" y="1928016"/>
          <a:ext cx="1801495" cy="5143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8823">
                  <a:extLst>
                    <a:ext uri="{9D8B030D-6E8A-4147-A177-3AD203B41FA5}">
                      <a16:colId xmlns:a16="http://schemas.microsoft.com/office/drawing/2014/main" val="3921986590"/>
                    </a:ext>
                  </a:extLst>
                </a:gridCol>
                <a:gridCol w="1062672">
                  <a:extLst>
                    <a:ext uri="{9D8B030D-6E8A-4147-A177-3AD203B41FA5}">
                      <a16:colId xmlns:a16="http://schemas.microsoft.com/office/drawing/2014/main" val="42592352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Scène de crime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9375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Indices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40345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?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973428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DA1A4E5B-86F5-4532-A0F0-42DCD0E112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048189"/>
              </p:ext>
            </p:extLst>
          </p:nvPr>
        </p:nvGraphicFramePr>
        <p:xfrm>
          <a:off x="2115244" y="4236243"/>
          <a:ext cx="1797050" cy="5143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6126">
                  <a:extLst>
                    <a:ext uri="{9D8B030D-6E8A-4147-A177-3AD203B41FA5}">
                      <a16:colId xmlns:a16="http://schemas.microsoft.com/office/drawing/2014/main" val="2376306464"/>
                    </a:ext>
                  </a:extLst>
                </a:gridCol>
                <a:gridCol w="1050924">
                  <a:extLst>
                    <a:ext uri="{9D8B030D-6E8A-4147-A177-3AD203B41FA5}">
                      <a16:colId xmlns:a16="http://schemas.microsoft.com/office/drawing/2014/main" val="11229047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Victime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3944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Indices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32669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?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967052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A49DDD72-E791-4439-9992-01EA22F3E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286613"/>
              </p:ext>
            </p:extLst>
          </p:nvPr>
        </p:nvGraphicFramePr>
        <p:xfrm>
          <a:off x="8278434" y="2992436"/>
          <a:ext cx="1633980" cy="6937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0381">
                  <a:extLst>
                    <a:ext uri="{9D8B030D-6E8A-4147-A177-3AD203B41FA5}">
                      <a16:colId xmlns:a16="http://schemas.microsoft.com/office/drawing/2014/main" val="1829954222"/>
                    </a:ext>
                  </a:extLst>
                </a:gridCol>
                <a:gridCol w="863599">
                  <a:extLst>
                    <a:ext uri="{9D8B030D-6E8A-4147-A177-3AD203B41FA5}">
                      <a16:colId xmlns:a16="http://schemas.microsoft.com/office/drawing/2014/main" val="2835937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Suspect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0254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Fiche perso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Suspect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75507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?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5599764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E53C5107-6690-4674-8388-E1F9F734A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963697"/>
              </p:ext>
            </p:extLst>
          </p:nvPr>
        </p:nvGraphicFramePr>
        <p:xfrm>
          <a:off x="8752904" y="4158455"/>
          <a:ext cx="1633981" cy="5143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2068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871913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Coupable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Aveux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Afficher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AC1E5C5C-3A11-4C8A-8D0F-76D0D60CF3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863300"/>
              </p:ext>
            </p:extLst>
          </p:nvPr>
        </p:nvGraphicFramePr>
        <p:xfrm>
          <a:off x="9095423" y="1753312"/>
          <a:ext cx="1943735" cy="8731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5473">
                  <a:extLst>
                    <a:ext uri="{9D8B030D-6E8A-4147-A177-3AD203B41FA5}">
                      <a16:colId xmlns:a16="http://schemas.microsoft.com/office/drawing/2014/main" val="3936488884"/>
                    </a:ext>
                  </a:extLst>
                </a:gridCol>
                <a:gridCol w="1158262">
                  <a:extLst>
                    <a:ext uri="{9D8B030D-6E8A-4147-A177-3AD203B41FA5}">
                      <a16:colId xmlns:a16="http://schemas.microsoft.com/office/drawing/2014/main" val="22847600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Fiche perso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44279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Nom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Trait de caractère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Compétences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58688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Présenter perso ()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58101"/>
                  </a:ext>
                </a:extLst>
              </a:tr>
            </a:tbl>
          </a:graphicData>
        </a:graphic>
      </p:graphicFrame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B5E02989-4982-44FD-9DE1-38F264AD51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464853"/>
              </p:ext>
            </p:extLst>
          </p:nvPr>
        </p:nvGraphicFramePr>
        <p:xfrm>
          <a:off x="1124327" y="2992435"/>
          <a:ext cx="1887220" cy="6937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13411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Indice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Contenu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Trouvé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Afficher indice ()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3BB45185-F321-4630-BE89-1506FB76E0BC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flipH="1">
            <a:off x="2067937" y="2442366"/>
            <a:ext cx="943609" cy="550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86EFD02-FB71-42F5-BA66-F8B2FACAAABC}"/>
              </a:ext>
            </a:extLst>
          </p:cNvPr>
          <p:cNvCxnSpPr>
            <a:cxnSpLocks/>
            <a:stCxn id="8" idx="0"/>
            <a:endCxn id="12" idx="2"/>
          </p:cNvCxnSpPr>
          <p:nvPr/>
        </p:nvCxnSpPr>
        <p:spPr>
          <a:xfrm flipH="1" flipV="1">
            <a:off x="2067937" y="3686173"/>
            <a:ext cx="945832" cy="550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C3F2BF37-2D1F-4D35-A8B2-89D7D30F35EE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H="1" flipV="1">
            <a:off x="9095424" y="3686174"/>
            <a:ext cx="474470" cy="4722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8FE16841-0B1F-41F7-A4B4-0E397DB3B295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9095423" y="1368028"/>
            <a:ext cx="971867" cy="3852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479BFC9F-FE59-419D-B391-1DD368F8FB06}"/>
              </a:ext>
            </a:extLst>
          </p:cNvPr>
          <p:cNvCxnSpPr>
            <a:cxnSpLocks/>
            <a:stCxn id="9" idx="0"/>
            <a:endCxn id="11" idx="2"/>
          </p:cNvCxnSpPr>
          <p:nvPr/>
        </p:nvCxnSpPr>
        <p:spPr>
          <a:xfrm flipV="1">
            <a:off x="9095424" y="2626437"/>
            <a:ext cx="971866" cy="3659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5E09BB35-49EB-4655-8E2C-560655A9AF83}"/>
              </a:ext>
            </a:extLst>
          </p:cNvPr>
          <p:cNvCxnSpPr>
            <a:cxnSpLocks/>
          </p:cNvCxnSpPr>
          <p:nvPr/>
        </p:nvCxnSpPr>
        <p:spPr>
          <a:xfrm flipV="1">
            <a:off x="1574133" y="631447"/>
            <a:ext cx="360000" cy="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avec flèche 106">
            <a:extLst>
              <a:ext uri="{FF2B5EF4-FFF2-40B4-BE49-F238E27FC236}">
                <a16:creationId xmlns:a16="http://schemas.microsoft.com/office/drawing/2014/main" id="{2F3C1963-4D36-4590-B5BA-81E197D753FB}"/>
              </a:ext>
            </a:extLst>
          </p:cNvPr>
          <p:cNvCxnSpPr>
            <a:cxnSpLocks/>
          </p:cNvCxnSpPr>
          <p:nvPr/>
        </p:nvCxnSpPr>
        <p:spPr>
          <a:xfrm flipH="1">
            <a:off x="1574133" y="949582"/>
            <a:ext cx="36000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ZoneTexte 107">
            <a:extLst>
              <a:ext uri="{FF2B5EF4-FFF2-40B4-BE49-F238E27FC236}">
                <a16:creationId xmlns:a16="http://schemas.microsoft.com/office/drawing/2014/main" id="{E99A323F-EC27-4849-A97F-EA5472AF2AB7}"/>
              </a:ext>
            </a:extLst>
          </p:cNvPr>
          <p:cNvSpPr txBox="1"/>
          <p:nvPr/>
        </p:nvSpPr>
        <p:spPr>
          <a:xfrm>
            <a:off x="1986666" y="459839"/>
            <a:ext cx="1367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Instance</a:t>
            </a:r>
          </a:p>
          <a:p>
            <a:r>
              <a:rPr lang="fr-FR" dirty="0"/>
              <a:t>Héritage</a:t>
            </a:r>
          </a:p>
        </p:txBody>
      </p:sp>
      <p:cxnSp>
        <p:nvCxnSpPr>
          <p:cNvPr id="111" name="Connecteur droit avec flèche 110">
            <a:extLst>
              <a:ext uri="{FF2B5EF4-FFF2-40B4-BE49-F238E27FC236}">
                <a16:creationId xmlns:a16="http://schemas.microsoft.com/office/drawing/2014/main" id="{42B9A8B8-02D1-49FE-91DC-EB468B1B1A79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6095998" y="1722121"/>
            <a:ext cx="0" cy="463072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4776034B-CFF6-459C-9388-839F25291004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 flipV="1">
            <a:off x="7604892" y="1106170"/>
            <a:ext cx="673541" cy="468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0F3FF8B5-9EC2-4ED2-93F3-B9BC00DA02AD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7659753" y="3339305"/>
            <a:ext cx="61868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>
            <a:extLst>
              <a:ext uri="{FF2B5EF4-FFF2-40B4-BE49-F238E27FC236}">
                <a16:creationId xmlns:a16="http://schemas.microsoft.com/office/drawing/2014/main" id="{56DE1166-546E-4B49-BC28-B17FAC0CA3DE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 flipV="1">
            <a:off x="3912294" y="2185191"/>
            <a:ext cx="619950" cy="1154114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avec flèche 122">
            <a:extLst>
              <a:ext uri="{FF2B5EF4-FFF2-40B4-BE49-F238E27FC236}">
                <a16:creationId xmlns:a16="http://schemas.microsoft.com/office/drawing/2014/main" id="{8DA0E3B6-5B6D-4C48-A204-1E464FE27C94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3912294" y="3339305"/>
            <a:ext cx="619950" cy="115411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810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Tableau 89">
            <a:extLst>
              <a:ext uri="{FF2B5EF4-FFF2-40B4-BE49-F238E27FC236}">
                <a16:creationId xmlns:a16="http://schemas.microsoft.com/office/drawing/2014/main" id="{DAF33316-ACEA-424D-8AAB-EA63A7DD1C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151184"/>
              </p:ext>
            </p:extLst>
          </p:nvPr>
        </p:nvGraphicFramePr>
        <p:xfrm>
          <a:off x="10386884" y="3224965"/>
          <a:ext cx="2519491" cy="26593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6803">
                  <a:extLst>
                    <a:ext uri="{9D8B030D-6E8A-4147-A177-3AD203B41FA5}">
                      <a16:colId xmlns:a16="http://schemas.microsoft.com/office/drawing/2014/main" val="2152911599"/>
                    </a:ext>
                  </a:extLst>
                </a:gridCol>
                <a:gridCol w="1482688">
                  <a:extLst>
                    <a:ext uri="{9D8B030D-6E8A-4147-A177-3AD203B41FA5}">
                      <a16:colId xmlns:a16="http://schemas.microsoft.com/office/drawing/2014/main" val="265315960"/>
                    </a:ext>
                  </a:extLst>
                </a:gridCol>
              </a:tblGrid>
              <a:tr h="3514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Enquêteur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5208560"/>
                  </a:ext>
                </a:extLst>
              </a:tr>
              <a:tr h="3514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6583800"/>
                  </a:ext>
                </a:extLst>
              </a:tr>
              <a:tr h="19565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Etudier (scène de crime)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Interroger (suspect)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Innocenter (suspect)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Arrêter (suspect)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Afficher indices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Croiser indices / reconstituer meurtre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Afficher théorie ()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981131"/>
                  </a:ext>
                </a:extLst>
              </a:tr>
            </a:tbl>
          </a:graphicData>
        </a:graphic>
      </p:graphicFrame>
      <p:graphicFrame>
        <p:nvGraphicFramePr>
          <p:cNvPr id="91" name="Tableau 90">
            <a:extLst>
              <a:ext uri="{FF2B5EF4-FFF2-40B4-BE49-F238E27FC236}">
                <a16:creationId xmlns:a16="http://schemas.microsoft.com/office/drawing/2014/main" id="{2B925782-940B-4A69-86B4-2A38521C3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25407"/>
              </p:ext>
            </p:extLst>
          </p:nvPr>
        </p:nvGraphicFramePr>
        <p:xfrm>
          <a:off x="4798266" y="369145"/>
          <a:ext cx="3127509" cy="19547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5560">
                  <a:extLst>
                    <a:ext uri="{9D8B030D-6E8A-4147-A177-3AD203B41FA5}">
                      <a16:colId xmlns:a16="http://schemas.microsoft.com/office/drawing/2014/main" val="1447325505"/>
                    </a:ext>
                  </a:extLst>
                </a:gridCol>
                <a:gridCol w="2391949">
                  <a:extLst>
                    <a:ext uri="{9D8B030D-6E8A-4147-A177-3AD203B41FA5}">
                      <a16:colId xmlns:a16="http://schemas.microsoft.com/office/drawing/2014/main" val="2409060149"/>
                    </a:ext>
                  </a:extLst>
                </a:gridCol>
              </a:tblGrid>
              <a:tr h="1767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Enquête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13607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Scène de crime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effectLst/>
                        </a:rPr>
                        <a:t>Enquêteur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Victime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Suspects / Coupable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Avancement / théorie /ce qu’il s’est passé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52883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Nouvelle enquête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Rapport d’enquête / sauvegarder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Continuer l’enquête / charger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Abandonner l’enquête / supprimer ()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140069"/>
                  </a:ext>
                </a:extLst>
              </a:tr>
            </a:tbl>
          </a:graphicData>
        </a:graphic>
      </p:graphicFrame>
      <p:graphicFrame>
        <p:nvGraphicFramePr>
          <p:cNvPr id="92" name="Tableau 91">
            <a:extLst>
              <a:ext uri="{FF2B5EF4-FFF2-40B4-BE49-F238E27FC236}">
                <a16:creationId xmlns:a16="http://schemas.microsoft.com/office/drawing/2014/main" id="{7EAEC347-CECA-4AE9-891C-9D6C596E6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013447"/>
              </p:ext>
            </p:extLst>
          </p:nvPr>
        </p:nvGraphicFramePr>
        <p:xfrm>
          <a:off x="2540637" y="2760901"/>
          <a:ext cx="1801495" cy="736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8823">
                  <a:extLst>
                    <a:ext uri="{9D8B030D-6E8A-4147-A177-3AD203B41FA5}">
                      <a16:colId xmlns:a16="http://schemas.microsoft.com/office/drawing/2014/main" val="3921986590"/>
                    </a:ext>
                  </a:extLst>
                </a:gridCol>
                <a:gridCol w="1062672">
                  <a:extLst>
                    <a:ext uri="{9D8B030D-6E8A-4147-A177-3AD203B41FA5}">
                      <a16:colId xmlns:a16="http://schemas.microsoft.com/office/drawing/2014/main" val="4259235297"/>
                    </a:ext>
                  </a:extLst>
                </a:gridCol>
              </a:tblGrid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Scène de crime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9375694"/>
                  </a:ext>
                </a:extLst>
              </a:tr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Indices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Effet 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40345286"/>
                  </a:ext>
                </a:extLst>
              </a:tr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?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973428"/>
                  </a:ext>
                </a:extLst>
              </a:tr>
            </a:tbl>
          </a:graphicData>
        </a:graphic>
      </p:graphicFrame>
      <p:graphicFrame>
        <p:nvGraphicFramePr>
          <p:cNvPr id="93" name="Tableau 92">
            <a:extLst>
              <a:ext uri="{FF2B5EF4-FFF2-40B4-BE49-F238E27FC236}">
                <a16:creationId xmlns:a16="http://schemas.microsoft.com/office/drawing/2014/main" id="{1F2573C4-77C2-4FD3-A05F-8FBD167C8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672504"/>
              </p:ext>
            </p:extLst>
          </p:nvPr>
        </p:nvGraphicFramePr>
        <p:xfrm>
          <a:off x="8330530" y="5415492"/>
          <a:ext cx="1797050" cy="5143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6126">
                  <a:extLst>
                    <a:ext uri="{9D8B030D-6E8A-4147-A177-3AD203B41FA5}">
                      <a16:colId xmlns:a16="http://schemas.microsoft.com/office/drawing/2014/main" val="2376306464"/>
                    </a:ext>
                  </a:extLst>
                </a:gridCol>
                <a:gridCol w="1050924">
                  <a:extLst>
                    <a:ext uri="{9D8B030D-6E8A-4147-A177-3AD203B41FA5}">
                      <a16:colId xmlns:a16="http://schemas.microsoft.com/office/drawing/2014/main" val="11229047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Victime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3944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Indices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32669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?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967052"/>
                  </a:ext>
                </a:extLst>
              </a:tr>
            </a:tbl>
          </a:graphicData>
        </a:graphic>
      </p:graphicFrame>
      <p:graphicFrame>
        <p:nvGraphicFramePr>
          <p:cNvPr id="94" name="Tableau 93">
            <a:extLst>
              <a:ext uri="{FF2B5EF4-FFF2-40B4-BE49-F238E27FC236}">
                <a16:creationId xmlns:a16="http://schemas.microsoft.com/office/drawing/2014/main" id="{7A799214-143A-47CF-8008-5CD8C6B20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928630"/>
              </p:ext>
            </p:extLst>
          </p:nvPr>
        </p:nvGraphicFramePr>
        <p:xfrm>
          <a:off x="8288930" y="3238219"/>
          <a:ext cx="2017119" cy="8731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1022">
                  <a:extLst>
                    <a:ext uri="{9D8B030D-6E8A-4147-A177-3AD203B41FA5}">
                      <a16:colId xmlns:a16="http://schemas.microsoft.com/office/drawing/2014/main" val="1829954222"/>
                    </a:ext>
                  </a:extLst>
                </a:gridCol>
                <a:gridCol w="1066097">
                  <a:extLst>
                    <a:ext uri="{9D8B030D-6E8A-4147-A177-3AD203B41FA5}">
                      <a16:colId xmlns:a16="http://schemas.microsoft.com/office/drawing/2014/main" val="2835937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Suspect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0254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Fiche perso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Suspect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Signe particulier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75507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?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5599764"/>
                  </a:ext>
                </a:extLst>
              </a:tr>
            </a:tbl>
          </a:graphicData>
        </a:graphic>
      </p:graphicFrame>
      <p:graphicFrame>
        <p:nvGraphicFramePr>
          <p:cNvPr id="95" name="Tableau 94">
            <a:extLst>
              <a:ext uri="{FF2B5EF4-FFF2-40B4-BE49-F238E27FC236}">
                <a16:creationId xmlns:a16="http://schemas.microsoft.com/office/drawing/2014/main" id="{923DE38E-27AC-4BCE-8BF8-BD4E8BDD8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065916"/>
              </p:ext>
            </p:extLst>
          </p:nvPr>
        </p:nvGraphicFramePr>
        <p:xfrm>
          <a:off x="8067104" y="4364352"/>
          <a:ext cx="1633981" cy="6937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2068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871913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Coupable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Aveux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mobile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Afficher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graphicFrame>
        <p:nvGraphicFramePr>
          <p:cNvPr id="96" name="Tableau 95">
            <a:extLst>
              <a:ext uri="{FF2B5EF4-FFF2-40B4-BE49-F238E27FC236}">
                <a16:creationId xmlns:a16="http://schemas.microsoft.com/office/drawing/2014/main" id="{702EB57C-B46C-45BF-A3F0-0999C93E58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138218"/>
              </p:ext>
            </p:extLst>
          </p:nvPr>
        </p:nvGraphicFramePr>
        <p:xfrm>
          <a:off x="9095423" y="1753312"/>
          <a:ext cx="1943735" cy="10525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5473">
                  <a:extLst>
                    <a:ext uri="{9D8B030D-6E8A-4147-A177-3AD203B41FA5}">
                      <a16:colId xmlns:a16="http://schemas.microsoft.com/office/drawing/2014/main" val="3936488884"/>
                    </a:ext>
                  </a:extLst>
                </a:gridCol>
                <a:gridCol w="1158262">
                  <a:extLst>
                    <a:ext uri="{9D8B030D-6E8A-4147-A177-3AD203B41FA5}">
                      <a16:colId xmlns:a16="http://schemas.microsoft.com/office/drawing/2014/main" val="22847600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 abstraite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Personnage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44279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Nom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Trait de caractère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Compétences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58688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Présenter perso ()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58101"/>
                  </a:ext>
                </a:extLst>
              </a:tr>
            </a:tbl>
          </a:graphicData>
        </a:graphic>
      </p:graphicFrame>
      <p:graphicFrame>
        <p:nvGraphicFramePr>
          <p:cNvPr id="97" name="Tableau 96">
            <a:extLst>
              <a:ext uri="{FF2B5EF4-FFF2-40B4-BE49-F238E27FC236}">
                <a16:creationId xmlns:a16="http://schemas.microsoft.com/office/drawing/2014/main" id="{6F47D2B1-23D6-4069-B827-81E5F7E40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871169"/>
              </p:ext>
            </p:extLst>
          </p:nvPr>
        </p:nvGraphicFramePr>
        <p:xfrm>
          <a:off x="3113918" y="4302339"/>
          <a:ext cx="1887220" cy="6937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13411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Interface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Indice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Contenu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Trouvé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Afficher indice ()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1BE9541A-E193-448E-92D5-C614E4F8ECA8}"/>
              </a:ext>
            </a:extLst>
          </p:cNvPr>
          <p:cNvCxnSpPr>
            <a:cxnSpLocks/>
            <a:stCxn id="95" idx="0"/>
            <a:endCxn id="94" idx="2"/>
          </p:cNvCxnSpPr>
          <p:nvPr/>
        </p:nvCxnSpPr>
        <p:spPr>
          <a:xfrm flipV="1">
            <a:off x="8884094" y="4111344"/>
            <a:ext cx="413395" cy="253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>
            <a:extLst>
              <a:ext uri="{FF2B5EF4-FFF2-40B4-BE49-F238E27FC236}">
                <a16:creationId xmlns:a16="http://schemas.microsoft.com/office/drawing/2014/main" id="{7044A37F-DBE9-44CA-8D09-8786AEB60B9F}"/>
              </a:ext>
            </a:extLst>
          </p:cNvPr>
          <p:cNvCxnSpPr>
            <a:cxnSpLocks/>
            <a:stCxn id="90" idx="0"/>
          </p:cNvCxnSpPr>
          <p:nvPr/>
        </p:nvCxnSpPr>
        <p:spPr>
          <a:xfrm flipH="1" flipV="1">
            <a:off x="10593204" y="2824955"/>
            <a:ext cx="1053425" cy="4000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28399505-0817-46A2-AE1A-1C645BC51E52}"/>
              </a:ext>
            </a:extLst>
          </p:cNvPr>
          <p:cNvCxnSpPr>
            <a:cxnSpLocks/>
            <a:stCxn id="94" idx="0"/>
            <a:endCxn id="96" idx="2"/>
          </p:cNvCxnSpPr>
          <p:nvPr/>
        </p:nvCxnSpPr>
        <p:spPr>
          <a:xfrm flipV="1">
            <a:off x="9297489" y="2805825"/>
            <a:ext cx="769801" cy="4323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avec flèche 102">
            <a:extLst>
              <a:ext uri="{FF2B5EF4-FFF2-40B4-BE49-F238E27FC236}">
                <a16:creationId xmlns:a16="http://schemas.microsoft.com/office/drawing/2014/main" id="{5DA3E35F-26E9-4160-B296-DEF96CC7C5A5}"/>
              </a:ext>
            </a:extLst>
          </p:cNvPr>
          <p:cNvCxnSpPr>
            <a:cxnSpLocks/>
          </p:cNvCxnSpPr>
          <p:nvPr/>
        </p:nvCxnSpPr>
        <p:spPr>
          <a:xfrm flipV="1">
            <a:off x="1574133" y="631447"/>
            <a:ext cx="360000" cy="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avec flèche 103">
            <a:extLst>
              <a:ext uri="{FF2B5EF4-FFF2-40B4-BE49-F238E27FC236}">
                <a16:creationId xmlns:a16="http://schemas.microsoft.com/office/drawing/2014/main" id="{0B0C4C93-4AD0-4F87-97EE-9F3FDD4B3AC6}"/>
              </a:ext>
            </a:extLst>
          </p:cNvPr>
          <p:cNvCxnSpPr>
            <a:cxnSpLocks/>
          </p:cNvCxnSpPr>
          <p:nvPr/>
        </p:nvCxnSpPr>
        <p:spPr>
          <a:xfrm flipH="1">
            <a:off x="1574133" y="949582"/>
            <a:ext cx="36000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ZoneTexte 104">
            <a:extLst>
              <a:ext uri="{FF2B5EF4-FFF2-40B4-BE49-F238E27FC236}">
                <a16:creationId xmlns:a16="http://schemas.microsoft.com/office/drawing/2014/main" id="{34DB8E37-1D30-4638-B574-6DE5E197C7F3}"/>
              </a:ext>
            </a:extLst>
          </p:cNvPr>
          <p:cNvSpPr txBox="1"/>
          <p:nvPr/>
        </p:nvSpPr>
        <p:spPr>
          <a:xfrm>
            <a:off x="1986666" y="459839"/>
            <a:ext cx="1367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Composition</a:t>
            </a:r>
          </a:p>
          <a:p>
            <a:r>
              <a:rPr lang="fr-FR" dirty="0"/>
              <a:t>Héritage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3B45EC72-F9B9-4544-851B-362DBAD36BF3}"/>
              </a:ext>
            </a:extLst>
          </p:cNvPr>
          <p:cNvCxnSpPr>
            <a:cxnSpLocks/>
          </p:cNvCxnSpPr>
          <p:nvPr/>
        </p:nvCxnSpPr>
        <p:spPr>
          <a:xfrm flipV="1">
            <a:off x="9733401" y="2760901"/>
            <a:ext cx="493599" cy="2654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eau 55">
            <a:extLst>
              <a:ext uri="{FF2B5EF4-FFF2-40B4-BE49-F238E27FC236}">
                <a16:creationId xmlns:a16="http://schemas.microsoft.com/office/drawing/2014/main" id="{E9875800-01B6-4193-9C24-54921C22D5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601375"/>
              </p:ext>
            </p:extLst>
          </p:nvPr>
        </p:nvGraphicFramePr>
        <p:xfrm>
          <a:off x="5810044" y="4391569"/>
          <a:ext cx="1633981" cy="6937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2068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871913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Innocents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Aveux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mobile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Afficher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graphicFrame>
        <p:nvGraphicFramePr>
          <p:cNvPr id="58" name="Tableau 57">
            <a:extLst>
              <a:ext uri="{FF2B5EF4-FFF2-40B4-BE49-F238E27FC236}">
                <a16:creationId xmlns:a16="http://schemas.microsoft.com/office/drawing/2014/main" id="{EDDB010B-BCBD-4C0F-A0D1-9C426707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382126"/>
              </p:ext>
            </p:extLst>
          </p:nvPr>
        </p:nvGraphicFramePr>
        <p:xfrm>
          <a:off x="6425529" y="5415492"/>
          <a:ext cx="1633981" cy="6937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2068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871913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Complice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Aveux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mobile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Afficher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14A38809-FEF0-45EB-B4A5-2BD1EF113C7D}"/>
              </a:ext>
            </a:extLst>
          </p:cNvPr>
          <p:cNvCxnSpPr>
            <a:cxnSpLocks/>
          </p:cNvCxnSpPr>
          <p:nvPr/>
        </p:nvCxnSpPr>
        <p:spPr>
          <a:xfrm flipV="1">
            <a:off x="6811503" y="3931957"/>
            <a:ext cx="1706387" cy="484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06A7BB50-6A3B-4F54-8DA0-13632238C244}"/>
              </a:ext>
            </a:extLst>
          </p:cNvPr>
          <p:cNvCxnSpPr>
            <a:cxnSpLocks/>
          </p:cNvCxnSpPr>
          <p:nvPr/>
        </p:nvCxnSpPr>
        <p:spPr>
          <a:xfrm flipV="1">
            <a:off x="7147227" y="3931957"/>
            <a:ext cx="1550261" cy="14893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au 62">
            <a:extLst>
              <a:ext uri="{FF2B5EF4-FFF2-40B4-BE49-F238E27FC236}">
                <a16:creationId xmlns:a16="http://schemas.microsoft.com/office/drawing/2014/main" id="{FE780CF8-E5C6-437B-9F34-AF812F691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885775"/>
              </p:ext>
            </p:extLst>
          </p:nvPr>
        </p:nvGraphicFramePr>
        <p:xfrm>
          <a:off x="3075494" y="5596467"/>
          <a:ext cx="1887220" cy="7473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13411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1043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Interface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Mensonge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3868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Contenu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Trouvé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1890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Afficher indice ()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2409FD44-95B9-4059-B395-02CBC0E46BBD}"/>
              </a:ext>
            </a:extLst>
          </p:cNvPr>
          <p:cNvCxnSpPr>
            <a:cxnSpLocks/>
            <a:stCxn id="63" idx="3"/>
            <a:endCxn id="58" idx="1"/>
          </p:cNvCxnSpPr>
          <p:nvPr/>
        </p:nvCxnSpPr>
        <p:spPr>
          <a:xfrm flipV="1">
            <a:off x="4962714" y="5762361"/>
            <a:ext cx="1462815" cy="2077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C261440C-9527-41B6-89F0-8CDE75B8BC45}"/>
              </a:ext>
            </a:extLst>
          </p:cNvPr>
          <p:cNvCxnSpPr>
            <a:cxnSpLocks/>
            <a:stCxn id="63" idx="3"/>
            <a:endCxn id="95" idx="1"/>
          </p:cNvCxnSpPr>
          <p:nvPr/>
        </p:nvCxnSpPr>
        <p:spPr>
          <a:xfrm flipV="1">
            <a:off x="4962714" y="4711221"/>
            <a:ext cx="3104390" cy="12589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7A5CD6B2-4175-49E1-A6EE-5D5351640FFD}"/>
              </a:ext>
            </a:extLst>
          </p:cNvPr>
          <p:cNvCxnSpPr>
            <a:cxnSpLocks/>
            <a:stCxn id="97" idx="3"/>
            <a:endCxn id="94" idx="1"/>
          </p:cNvCxnSpPr>
          <p:nvPr/>
        </p:nvCxnSpPr>
        <p:spPr>
          <a:xfrm flipV="1">
            <a:off x="5001138" y="3674781"/>
            <a:ext cx="3287792" cy="9744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39BEE482-45A1-4350-B755-CCF2CBCF4FCC}"/>
              </a:ext>
            </a:extLst>
          </p:cNvPr>
          <p:cNvCxnSpPr>
            <a:cxnSpLocks/>
            <a:stCxn id="97" idx="0"/>
            <a:endCxn id="92" idx="2"/>
          </p:cNvCxnSpPr>
          <p:nvPr/>
        </p:nvCxnSpPr>
        <p:spPr>
          <a:xfrm flipH="1" flipV="1">
            <a:off x="3441384" y="3497341"/>
            <a:ext cx="616144" cy="8049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CE15A872-5550-45E1-9684-3620C6FC6F95}"/>
              </a:ext>
            </a:extLst>
          </p:cNvPr>
          <p:cNvCxnSpPr>
            <a:cxnSpLocks/>
            <a:stCxn id="97" idx="3"/>
            <a:endCxn id="93" idx="1"/>
          </p:cNvCxnSpPr>
          <p:nvPr/>
        </p:nvCxnSpPr>
        <p:spPr>
          <a:xfrm>
            <a:off x="5001138" y="4649208"/>
            <a:ext cx="3329392" cy="10234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514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FA7F4306-510B-4925-A3C6-B66FF60F1B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576487"/>
              </p:ext>
            </p:extLst>
          </p:nvPr>
        </p:nvGraphicFramePr>
        <p:xfrm>
          <a:off x="9588011" y="2545646"/>
          <a:ext cx="2519491" cy="24881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6803">
                  <a:extLst>
                    <a:ext uri="{9D8B030D-6E8A-4147-A177-3AD203B41FA5}">
                      <a16:colId xmlns:a16="http://schemas.microsoft.com/office/drawing/2014/main" val="2152911599"/>
                    </a:ext>
                  </a:extLst>
                </a:gridCol>
                <a:gridCol w="1482688">
                  <a:extLst>
                    <a:ext uri="{9D8B030D-6E8A-4147-A177-3AD203B41FA5}">
                      <a16:colId xmlns:a16="http://schemas.microsoft.com/office/drawing/2014/main" val="265315960"/>
                    </a:ext>
                  </a:extLst>
                </a:gridCol>
              </a:tblGrid>
              <a:tr h="3514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Enquêteur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5208560"/>
                  </a:ext>
                </a:extLst>
              </a:tr>
              <a:tr h="3514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effectLst/>
                        </a:rPr>
                        <a:t>Niveau de (manipulation, déduction, charisme)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6583800"/>
                  </a:ext>
                </a:extLst>
              </a:tr>
              <a:tr h="5446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Etudier (scène de crime)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Interroger (suspect)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Innocenter (suspect)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Arrêter (suspect)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Afficher indices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Croiser indices / reconstituer meurtre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Afficher théorie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981131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8140E054-7E1D-448E-9023-33CC75114A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611865"/>
              </p:ext>
            </p:extLst>
          </p:nvPr>
        </p:nvGraphicFramePr>
        <p:xfrm>
          <a:off x="226266" y="129604"/>
          <a:ext cx="3127509" cy="33898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5560">
                  <a:extLst>
                    <a:ext uri="{9D8B030D-6E8A-4147-A177-3AD203B41FA5}">
                      <a16:colId xmlns:a16="http://schemas.microsoft.com/office/drawing/2014/main" val="1447325505"/>
                    </a:ext>
                  </a:extLst>
                </a:gridCol>
                <a:gridCol w="2391949">
                  <a:extLst>
                    <a:ext uri="{9D8B030D-6E8A-4147-A177-3AD203B41FA5}">
                      <a16:colId xmlns:a16="http://schemas.microsoft.com/office/drawing/2014/main" val="2409060149"/>
                    </a:ext>
                  </a:extLst>
                </a:gridCol>
              </a:tblGrid>
              <a:tr h="1767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Enquête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13607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effectLst/>
                        </a:rPr>
                        <a:t>Tableau de personnages (1 enquêteur, 1 coupable , 1 complice et 4 innocents)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effectLst/>
                        </a:rPr>
                        <a:t>Tableau éléments de l’enquête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effectLst/>
                        </a:rPr>
                        <a:t>Tableau dynamique indices (peut rajouter mensonges dedans)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Avancement = rapport d’enquête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Difficulté = énumération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52883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err="1">
                          <a:effectLst/>
                        </a:rPr>
                        <a:t>Private</a:t>
                      </a:r>
                      <a:r>
                        <a:rPr lang="fr-FR" sz="1100" dirty="0">
                          <a:effectLst/>
                        </a:rPr>
                        <a:t> : Choix difficulté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Nouvelle enquête () : génère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aléatoirement l’enquête = initialisation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Rapport d’enquête() / sauvegarder () : renouveler les données enregistrée dans le fichier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Continuer l’enquête / charger ()  ce qui a été écrit dans le fichier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Abandonner l’enquête / supprimer () : vider le fichier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Afficher règles du jeu()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140069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7378F62E-D5ED-4A5D-AAD8-B3167B2F6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690005"/>
              </p:ext>
            </p:extLst>
          </p:nvPr>
        </p:nvGraphicFramePr>
        <p:xfrm>
          <a:off x="1241220" y="5780820"/>
          <a:ext cx="1801495" cy="7150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8823">
                  <a:extLst>
                    <a:ext uri="{9D8B030D-6E8A-4147-A177-3AD203B41FA5}">
                      <a16:colId xmlns:a16="http://schemas.microsoft.com/office/drawing/2014/main" val="3921986590"/>
                    </a:ext>
                  </a:extLst>
                </a:gridCol>
                <a:gridCol w="1062672">
                  <a:extLst>
                    <a:ext uri="{9D8B030D-6E8A-4147-A177-3AD203B41FA5}">
                      <a16:colId xmlns:a16="http://schemas.microsoft.com/office/drawing/2014/main" val="4259235297"/>
                    </a:ext>
                  </a:extLst>
                </a:gridCol>
              </a:tblGrid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Classe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Scène de crime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9375694"/>
                  </a:ext>
                </a:extLst>
              </a:tr>
              <a:tr h="976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Attributs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Effet spécial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40345286"/>
                  </a:ext>
                </a:extLst>
              </a:tr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analyser() : inspecter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973428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CDFC084F-EFA9-4044-978C-3C5068DA1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112453"/>
              </p:ext>
            </p:extLst>
          </p:nvPr>
        </p:nvGraphicFramePr>
        <p:xfrm>
          <a:off x="3598968" y="5497594"/>
          <a:ext cx="1797050" cy="12319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6126">
                  <a:extLst>
                    <a:ext uri="{9D8B030D-6E8A-4147-A177-3AD203B41FA5}">
                      <a16:colId xmlns:a16="http://schemas.microsoft.com/office/drawing/2014/main" val="2376306464"/>
                    </a:ext>
                  </a:extLst>
                </a:gridCol>
                <a:gridCol w="1050924">
                  <a:extLst>
                    <a:ext uri="{9D8B030D-6E8A-4147-A177-3AD203B41FA5}">
                      <a16:colId xmlns:a16="http://schemas.microsoft.com/office/drawing/2014/main" val="11229047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Victime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3944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Attributs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 décès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Cause décès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32669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analyser () : autopsie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967052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54371521-B6EB-4A68-B32F-776D6BB5F8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093558"/>
              </p:ext>
            </p:extLst>
          </p:nvPr>
        </p:nvGraphicFramePr>
        <p:xfrm>
          <a:off x="6049984" y="4250307"/>
          <a:ext cx="1633981" cy="6937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2068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871913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Classe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Coupable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Aveux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Mobile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Afficher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D8797A99-7247-4465-A618-E41A7FDB0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170789"/>
              </p:ext>
            </p:extLst>
          </p:nvPr>
        </p:nvGraphicFramePr>
        <p:xfrm>
          <a:off x="8275709" y="180614"/>
          <a:ext cx="1943735" cy="21288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5473">
                  <a:extLst>
                    <a:ext uri="{9D8B030D-6E8A-4147-A177-3AD203B41FA5}">
                      <a16:colId xmlns:a16="http://schemas.microsoft.com/office/drawing/2014/main" val="3936488884"/>
                    </a:ext>
                  </a:extLst>
                </a:gridCol>
                <a:gridCol w="1158262">
                  <a:extLst>
                    <a:ext uri="{9D8B030D-6E8A-4147-A177-3AD203B41FA5}">
                      <a16:colId xmlns:a16="http://schemas.microsoft.com/office/drawing/2014/main" val="22847600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 abstraite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Personnage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44279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Nom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Trait de caractère = caractéristique supplémentaire : aimable, récalcitrant, occupé, influençable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58688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Se présenter ()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Lancer Dés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58101"/>
                  </a:ext>
                </a:extLst>
              </a:tr>
            </a:tbl>
          </a:graphicData>
        </a:graphic>
      </p:graphicFrame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98FBDABC-38D0-4317-BD76-514DCD185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539221"/>
              </p:ext>
            </p:extLst>
          </p:nvPr>
        </p:nvGraphicFramePr>
        <p:xfrm>
          <a:off x="3872051" y="298342"/>
          <a:ext cx="1887220" cy="8731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13411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Interface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Indice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Attributs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String Contenu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Bool Trouvé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Indice trouvé()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Abs Attribuer()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29360BF1-695B-48B4-9889-D47530CDCF2A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H="1" flipV="1">
            <a:off x="6675405" y="3631046"/>
            <a:ext cx="191569" cy="6192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095FBEE4-05FC-4525-B388-1AEED2386268}"/>
              </a:ext>
            </a:extLst>
          </p:cNvPr>
          <p:cNvCxnSpPr>
            <a:cxnSpLocks/>
            <a:stCxn id="4" idx="0"/>
            <a:endCxn id="10" idx="3"/>
          </p:cNvCxnSpPr>
          <p:nvPr/>
        </p:nvCxnSpPr>
        <p:spPr>
          <a:xfrm flipH="1" flipV="1">
            <a:off x="10219444" y="1245033"/>
            <a:ext cx="628312" cy="13006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648F448B-67B6-413C-AEA1-6283A8EEDE2A}"/>
              </a:ext>
            </a:extLst>
          </p:cNvPr>
          <p:cNvCxnSpPr>
            <a:cxnSpLocks/>
            <a:stCxn id="8" idx="3"/>
            <a:endCxn id="10" idx="2"/>
          </p:cNvCxnSpPr>
          <p:nvPr/>
        </p:nvCxnSpPr>
        <p:spPr>
          <a:xfrm flipV="1">
            <a:off x="7683965" y="2309453"/>
            <a:ext cx="1563611" cy="3468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C7034BAF-3792-4327-A7B5-7FFFAB7D71D0}"/>
              </a:ext>
            </a:extLst>
          </p:cNvPr>
          <p:cNvCxnSpPr>
            <a:cxnSpLocks/>
            <a:stCxn id="7" idx="0"/>
            <a:endCxn id="96" idx="2"/>
          </p:cNvCxnSpPr>
          <p:nvPr/>
        </p:nvCxnSpPr>
        <p:spPr>
          <a:xfrm flipH="1" flipV="1">
            <a:off x="2349219" y="4882870"/>
            <a:ext cx="2148274" cy="614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au 18">
            <a:extLst>
              <a:ext uri="{FF2B5EF4-FFF2-40B4-BE49-F238E27FC236}">
                <a16:creationId xmlns:a16="http://schemas.microsoft.com/office/drawing/2014/main" id="{CF3C122E-1ED7-418A-8B56-F4615EED6E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855653"/>
              </p:ext>
            </p:extLst>
          </p:nvPr>
        </p:nvGraphicFramePr>
        <p:xfrm>
          <a:off x="4026147" y="4099438"/>
          <a:ext cx="1633981" cy="8731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2068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871913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Classe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Innocents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Attributs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Aveux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Alibi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témoigner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graphicFrame>
        <p:nvGraphicFramePr>
          <p:cNvPr id="20" name="Tableau 19">
            <a:extLst>
              <a:ext uri="{FF2B5EF4-FFF2-40B4-BE49-F238E27FC236}">
                <a16:creationId xmlns:a16="http://schemas.microsoft.com/office/drawing/2014/main" id="{111F334D-49FD-4C79-BB90-8C34A207B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303859"/>
              </p:ext>
            </p:extLst>
          </p:nvPr>
        </p:nvGraphicFramePr>
        <p:xfrm>
          <a:off x="7837954" y="4015117"/>
          <a:ext cx="1633981" cy="5143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2068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871913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Classe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Complice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Attributs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Alibi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Afficher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E0ECF2DD-B636-4462-869E-376E5620B89D}"/>
              </a:ext>
            </a:extLst>
          </p:cNvPr>
          <p:cNvCxnSpPr>
            <a:cxnSpLocks/>
            <a:stCxn id="19" idx="0"/>
            <a:endCxn id="8" idx="2"/>
          </p:cNvCxnSpPr>
          <p:nvPr/>
        </p:nvCxnSpPr>
        <p:spPr>
          <a:xfrm flipV="1">
            <a:off x="4843137" y="3631046"/>
            <a:ext cx="1832268" cy="468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BA041774-446D-4F66-9051-C5EB057FD3A0}"/>
              </a:ext>
            </a:extLst>
          </p:cNvPr>
          <p:cNvCxnSpPr>
            <a:cxnSpLocks/>
            <a:stCxn id="20" idx="0"/>
            <a:endCxn id="8" idx="2"/>
          </p:cNvCxnSpPr>
          <p:nvPr/>
        </p:nvCxnSpPr>
        <p:spPr>
          <a:xfrm flipH="1" flipV="1">
            <a:off x="6675405" y="3631046"/>
            <a:ext cx="1979539" cy="384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au 22">
            <a:extLst>
              <a:ext uri="{FF2B5EF4-FFF2-40B4-BE49-F238E27FC236}">
                <a16:creationId xmlns:a16="http://schemas.microsoft.com/office/drawing/2014/main" id="{633AA41D-BCCD-436B-B121-59942EF40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184637"/>
              </p:ext>
            </p:extLst>
          </p:nvPr>
        </p:nvGraphicFramePr>
        <p:xfrm>
          <a:off x="6645767" y="5567710"/>
          <a:ext cx="1887220" cy="12740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13411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2135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Interface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Mensonge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1538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Attributs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Constante : Taux de crédibilité, cohérence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1890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Emmener vers de fausses pistes ()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 contredire()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E0FF2CF1-197D-4330-9FE8-756972DAF4AB}"/>
              </a:ext>
            </a:extLst>
          </p:cNvPr>
          <p:cNvCxnSpPr>
            <a:cxnSpLocks/>
            <a:stCxn id="23" idx="0"/>
            <a:endCxn id="20" idx="2"/>
          </p:cNvCxnSpPr>
          <p:nvPr/>
        </p:nvCxnSpPr>
        <p:spPr>
          <a:xfrm flipV="1">
            <a:off x="7589377" y="4529467"/>
            <a:ext cx="1065567" cy="103824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4D1446C7-29BA-44DD-BECC-54CDED86662C}"/>
              </a:ext>
            </a:extLst>
          </p:cNvPr>
          <p:cNvCxnSpPr>
            <a:cxnSpLocks/>
            <a:stCxn id="23" idx="0"/>
            <a:endCxn id="9" idx="2"/>
          </p:cNvCxnSpPr>
          <p:nvPr/>
        </p:nvCxnSpPr>
        <p:spPr>
          <a:xfrm flipH="1" flipV="1">
            <a:off x="6866974" y="4944045"/>
            <a:ext cx="722403" cy="623665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471A3676-F7D5-4F8A-BDF0-B3E4E15D7492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3353775" y="1245033"/>
            <a:ext cx="4921934" cy="57947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1AAF61D3-E71A-476C-AE1E-966AAC72829A}"/>
              </a:ext>
            </a:extLst>
          </p:cNvPr>
          <p:cNvCxnSpPr>
            <a:cxnSpLocks/>
            <a:stCxn id="5" idx="2"/>
            <a:endCxn id="96" idx="0"/>
          </p:cNvCxnSpPr>
          <p:nvPr/>
        </p:nvCxnSpPr>
        <p:spPr>
          <a:xfrm>
            <a:off x="1790020" y="3519410"/>
            <a:ext cx="559199" cy="4903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6" name="Tableau 95">
            <a:extLst>
              <a:ext uri="{FF2B5EF4-FFF2-40B4-BE49-F238E27FC236}">
                <a16:creationId xmlns:a16="http://schemas.microsoft.com/office/drawing/2014/main" id="{AFC832F5-41FC-41B4-A474-F1677D697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256744"/>
              </p:ext>
            </p:extLst>
          </p:nvPr>
        </p:nvGraphicFramePr>
        <p:xfrm>
          <a:off x="1405609" y="4009744"/>
          <a:ext cx="1887220" cy="8731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13411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Classe abstraite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Eléments de l’enquête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Attributs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Ref</a:t>
                      </a: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Indice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Afficher indice ()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Analyser()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97" name="Connecteur droit avec flèche 96">
            <a:extLst>
              <a:ext uri="{FF2B5EF4-FFF2-40B4-BE49-F238E27FC236}">
                <a16:creationId xmlns:a16="http://schemas.microsoft.com/office/drawing/2014/main" id="{E0ADA090-213D-4C08-8688-8D6D23E019AA}"/>
              </a:ext>
            </a:extLst>
          </p:cNvPr>
          <p:cNvCxnSpPr>
            <a:cxnSpLocks/>
            <a:stCxn id="6" idx="0"/>
            <a:endCxn id="96" idx="2"/>
          </p:cNvCxnSpPr>
          <p:nvPr/>
        </p:nvCxnSpPr>
        <p:spPr>
          <a:xfrm flipV="1">
            <a:off x="2141967" y="4882870"/>
            <a:ext cx="207252" cy="8979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8" name="Tableau 97">
            <a:extLst>
              <a:ext uri="{FF2B5EF4-FFF2-40B4-BE49-F238E27FC236}">
                <a16:creationId xmlns:a16="http://schemas.microsoft.com/office/drawing/2014/main" id="{F90C2731-A1C9-49F3-845E-0E1253C9F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608292"/>
              </p:ext>
            </p:extLst>
          </p:nvPr>
        </p:nvGraphicFramePr>
        <p:xfrm>
          <a:off x="-631514" y="5527159"/>
          <a:ext cx="1801495" cy="736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8823">
                  <a:extLst>
                    <a:ext uri="{9D8B030D-6E8A-4147-A177-3AD203B41FA5}">
                      <a16:colId xmlns:a16="http://schemas.microsoft.com/office/drawing/2014/main" val="3921986590"/>
                    </a:ext>
                  </a:extLst>
                </a:gridCol>
                <a:gridCol w="1062672">
                  <a:extLst>
                    <a:ext uri="{9D8B030D-6E8A-4147-A177-3AD203B41FA5}">
                      <a16:colId xmlns:a16="http://schemas.microsoft.com/office/drawing/2014/main" val="4259235297"/>
                    </a:ext>
                  </a:extLst>
                </a:gridCol>
              </a:tblGrid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Classe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Arme du crime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9375694"/>
                  </a:ext>
                </a:extLst>
              </a:tr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Attributs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40345286"/>
                  </a:ext>
                </a:extLst>
              </a:tr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analyser() : analyse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973428"/>
                  </a:ext>
                </a:extLst>
              </a:tr>
            </a:tbl>
          </a:graphicData>
        </a:graphic>
      </p:graphicFrame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89AD8711-108A-4148-9336-25A7BDE396F3}"/>
              </a:ext>
            </a:extLst>
          </p:cNvPr>
          <p:cNvCxnSpPr>
            <a:cxnSpLocks/>
            <a:stCxn id="98" idx="0"/>
            <a:endCxn id="96" idx="2"/>
          </p:cNvCxnSpPr>
          <p:nvPr/>
        </p:nvCxnSpPr>
        <p:spPr>
          <a:xfrm flipV="1">
            <a:off x="269233" y="4882870"/>
            <a:ext cx="2079986" cy="6442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B0E841F6-35AC-41FA-8D8C-BA78CEBAEE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976300"/>
              </p:ext>
            </p:extLst>
          </p:nvPr>
        </p:nvGraphicFramePr>
        <p:xfrm>
          <a:off x="5666846" y="1681595"/>
          <a:ext cx="2017119" cy="19494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1022">
                  <a:extLst>
                    <a:ext uri="{9D8B030D-6E8A-4147-A177-3AD203B41FA5}">
                      <a16:colId xmlns:a16="http://schemas.microsoft.com/office/drawing/2014/main" val="1829954222"/>
                    </a:ext>
                  </a:extLst>
                </a:gridCol>
                <a:gridCol w="1066097">
                  <a:extLst>
                    <a:ext uri="{9D8B030D-6E8A-4147-A177-3AD203B41FA5}">
                      <a16:colId xmlns:a16="http://schemas.microsoft.com/office/drawing/2014/main" val="2835937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 abstraite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Suspect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0254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Fiche perso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Niveau  de (coopération, stress)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Sexe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Style vestimentaire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Carrure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75507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Témoigner()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5599764"/>
                  </a:ext>
                </a:extLst>
              </a:tr>
            </a:tbl>
          </a:graphicData>
        </a:graphic>
      </p:graphicFrame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A516A7FD-13B6-48F6-A7AA-91C0628DB5F0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3353775" y="734905"/>
            <a:ext cx="518276" cy="10896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eau 55">
            <a:extLst>
              <a:ext uri="{FF2B5EF4-FFF2-40B4-BE49-F238E27FC236}">
                <a16:creationId xmlns:a16="http://schemas.microsoft.com/office/drawing/2014/main" id="{0501F81D-3499-4CAC-A898-E5FA9A57FB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227069"/>
              </p:ext>
            </p:extLst>
          </p:nvPr>
        </p:nvGraphicFramePr>
        <p:xfrm>
          <a:off x="5950733" y="392143"/>
          <a:ext cx="2097892" cy="6937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7180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260712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Interface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Témoignage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Attributs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Personnage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Bool </a:t>
                      </a:r>
                      <a:r>
                        <a:rPr lang="fr-FR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estMensonge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Attribuer (suspect)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graphicFrame>
        <p:nvGraphicFramePr>
          <p:cNvPr id="57" name="Tableau 56">
            <a:extLst>
              <a:ext uri="{FF2B5EF4-FFF2-40B4-BE49-F238E27FC236}">
                <a16:creationId xmlns:a16="http://schemas.microsoft.com/office/drawing/2014/main" id="{7A0EE56B-A766-487A-867F-93F3B0C5C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459987"/>
              </p:ext>
            </p:extLst>
          </p:nvPr>
        </p:nvGraphicFramePr>
        <p:xfrm>
          <a:off x="3508797" y="1914201"/>
          <a:ext cx="2017119" cy="8731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4947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212172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Interface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Preuve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Attributs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Élément de l’enquête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Attribuer (élément enquête)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236DEB84-F15A-44DF-BBF2-9434B8297EEC}"/>
              </a:ext>
            </a:extLst>
          </p:cNvPr>
          <p:cNvCxnSpPr>
            <a:cxnSpLocks/>
            <a:stCxn id="57" idx="0"/>
            <a:endCxn id="11" idx="2"/>
          </p:cNvCxnSpPr>
          <p:nvPr/>
        </p:nvCxnSpPr>
        <p:spPr>
          <a:xfrm flipV="1">
            <a:off x="4517356" y="1171468"/>
            <a:ext cx="298305" cy="742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A2232AC8-CD38-491E-89E5-A93DABD1B4A9}"/>
              </a:ext>
            </a:extLst>
          </p:cNvPr>
          <p:cNvCxnSpPr>
            <a:cxnSpLocks/>
            <a:stCxn id="56" idx="1"/>
            <a:endCxn id="11" idx="3"/>
          </p:cNvCxnSpPr>
          <p:nvPr/>
        </p:nvCxnSpPr>
        <p:spPr>
          <a:xfrm flipH="1" flipV="1">
            <a:off x="5759271" y="734905"/>
            <a:ext cx="191462" cy="41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937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B5FB282A-3BC0-4BB3-9E11-4343F16A3A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562664"/>
              </p:ext>
            </p:extLst>
          </p:nvPr>
        </p:nvGraphicFramePr>
        <p:xfrm>
          <a:off x="8807671" y="182691"/>
          <a:ext cx="3366094" cy="24881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2511">
                  <a:extLst>
                    <a:ext uri="{9D8B030D-6E8A-4147-A177-3AD203B41FA5}">
                      <a16:colId xmlns:a16="http://schemas.microsoft.com/office/drawing/2014/main" val="2152911599"/>
                    </a:ext>
                  </a:extLst>
                </a:gridCol>
                <a:gridCol w="2283583">
                  <a:extLst>
                    <a:ext uri="{9D8B030D-6E8A-4147-A177-3AD203B41FA5}">
                      <a16:colId xmlns:a16="http://schemas.microsoft.com/office/drawing/2014/main" val="265315960"/>
                    </a:ext>
                  </a:extLst>
                </a:gridCol>
              </a:tblGrid>
              <a:tr h="3514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Enquêteur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5208560"/>
                  </a:ext>
                </a:extLst>
              </a:tr>
              <a:tr h="3514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effectLst/>
                        </a:rPr>
                        <a:t>Int </a:t>
                      </a:r>
                      <a:r>
                        <a:rPr lang="fr-FR" sz="1100" dirty="0" err="1">
                          <a:effectLst/>
                        </a:rPr>
                        <a:t>niveauManipulation</a:t>
                      </a:r>
                      <a:r>
                        <a:rPr lang="fr-FR" sz="1100" dirty="0">
                          <a:effectLst/>
                        </a:rPr>
                        <a:t> (aveux)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effectLst/>
                        </a:rPr>
                        <a:t>Int </a:t>
                      </a:r>
                      <a:r>
                        <a:rPr lang="fr-FR" sz="1100" dirty="0" err="1">
                          <a:effectLst/>
                        </a:rPr>
                        <a:t>niveauIntelligence</a:t>
                      </a:r>
                      <a:r>
                        <a:rPr lang="fr-FR" sz="1100" dirty="0">
                          <a:effectLst/>
                        </a:rPr>
                        <a:t> (déduction, autopsie, analyse)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effectLst/>
                        </a:rPr>
                        <a:t>Int </a:t>
                      </a:r>
                      <a:r>
                        <a:rPr lang="fr-FR" sz="1100" dirty="0" err="1">
                          <a:effectLst/>
                        </a:rPr>
                        <a:t>niveauPopularité</a:t>
                      </a:r>
                      <a:r>
                        <a:rPr lang="fr-FR" sz="1100" dirty="0">
                          <a:effectLst/>
                        </a:rPr>
                        <a:t> (interroger)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6583800"/>
                  </a:ext>
                </a:extLst>
              </a:tr>
              <a:tr h="5446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Etudier (scène de crime)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Interroger (suspect)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Innocenter (suspect)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Arrêter (suspect)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Afficher indices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Croiser indices / reconstituer meurtre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Afficher théorie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981131"/>
                  </a:ext>
                </a:extLst>
              </a:tr>
            </a:tbl>
          </a:graphicData>
        </a:graphic>
      </p:graphicFrame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D8AEDC32-6383-4EE6-8C5D-D1F0A4DA4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266211"/>
              </p:ext>
            </p:extLst>
          </p:nvPr>
        </p:nvGraphicFramePr>
        <p:xfrm>
          <a:off x="0" y="0"/>
          <a:ext cx="3127509" cy="33898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5560">
                  <a:extLst>
                    <a:ext uri="{9D8B030D-6E8A-4147-A177-3AD203B41FA5}">
                      <a16:colId xmlns:a16="http://schemas.microsoft.com/office/drawing/2014/main" val="1447325505"/>
                    </a:ext>
                  </a:extLst>
                </a:gridCol>
                <a:gridCol w="2391949">
                  <a:extLst>
                    <a:ext uri="{9D8B030D-6E8A-4147-A177-3AD203B41FA5}">
                      <a16:colId xmlns:a16="http://schemas.microsoft.com/office/drawing/2014/main" val="2409060149"/>
                    </a:ext>
                  </a:extLst>
                </a:gridCol>
              </a:tblGrid>
              <a:tr h="1767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Classe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Enquête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13607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Attributs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effectLst/>
                        </a:rPr>
                        <a:t>Tableau de personnages (1 enquêteur, 1 coupable , 1 complice et 4 innocents)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effectLst/>
                        </a:rPr>
                        <a:t>Tableau éléments de l’enquête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effectLst/>
                        </a:rPr>
                        <a:t>Tableau dynamique indices (peut rajouter mensonges dedans)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Avancement = rapport d’enquête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Difficulté = énumération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52883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err="1">
                          <a:effectLst/>
                        </a:rPr>
                        <a:t>Private</a:t>
                      </a:r>
                      <a:r>
                        <a:rPr lang="fr-FR" sz="1100" dirty="0">
                          <a:effectLst/>
                        </a:rPr>
                        <a:t> : Choix difficulté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Nouvelle enquête () : génère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aléatoirement l’enquête = initialisation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Rapport d’enquête() / sauvegarder () : renouveler les données enregistrée dans le fichier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Continuer l’enquête / charger ()  ce qui a été écrit dans le fichier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Abandonner l’enquête / supprimer () : vider le fichier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Afficher règles du jeu()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140069"/>
                  </a:ext>
                </a:extLst>
              </a:tr>
            </a:tbl>
          </a:graphicData>
        </a:graphic>
      </p:graphicFrame>
      <p:graphicFrame>
        <p:nvGraphicFramePr>
          <p:cNvPr id="13" name="Tableau 12">
            <a:extLst>
              <a:ext uri="{FF2B5EF4-FFF2-40B4-BE49-F238E27FC236}">
                <a16:creationId xmlns:a16="http://schemas.microsoft.com/office/drawing/2014/main" id="{D69F0F21-EEDC-489D-BA19-BDACE80AE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019545"/>
              </p:ext>
            </p:extLst>
          </p:nvPr>
        </p:nvGraphicFramePr>
        <p:xfrm>
          <a:off x="903516" y="5865002"/>
          <a:ext cx="1801495" cy="7150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8823">
                  <a:extLst>
                    <a:ext uri="{9D8B030D-6E8A-4147-A177-3AD203B41FA5}">
                      <a16:colId xmlns:a16="http://schemas.microsoft.com/office/drawing/2014/main" val="3921986590"/>
                    </a:ext>
                  </a:extLst>
                </a:gridCol>
                <a:gridCol w="1062672">
                  <a:extLst>
                    <a:ext uri="{9D8B030D-6E8A-4147-A177-3AD203B41FA5}">
                      <a16:colId xmlns:a16="http://schemas.microsoft.com/office/drawing/2014/main" val="4259235297"/>
                    </a:ext>
                  </a:extLst>
                </a:gridCol>
              </a:tblGrid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Classe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Scène de crime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9375694"/>
                  </a:ext>
                </a:extLst>
              </a:tr>
              <a:tr h="976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Attributs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Effet spécial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40345286"/>
                  </a:ext>
                </a:extLst>
              </a:tr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analyser() : inspecter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973428"/>
                  </a:ext>
                </a:extLst>
              </a:tr>
            </a:tbl>
          </a:graphicData>
        </a:graphic>
      </p:graphicFrame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id="{FA2B8E76-B0D6-4129-B2BE-BE98F6209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567454"/>
              </p:ext>
            </p:extLst>
          </p:nvPr>
        </p:nvGraphicFramePr>
        <p:xfrm>
          <a:off x="3293208" y="5402070"/>
          <a:ext cx="1797050" cy="12319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6126">
                  <a:extLst>
                    <a:ext uri="{9D8B030D-6E8A-4147-A177-3AD203B41FA5}">
                      <a16:colId xmlns:a16="http://schemas.microsoft.com/office/drawing/2014/main" val="2376306464"/>
                    </a:ext>
                  </a:extLst>
                </a:gridCol>
                <a:gridCol w="1050924">
                  <a:extLst>
                    <a:ext uri="{9D8B030D-6E8A-4147-A177-3AD203B41FA5}">
                      <a16:colId xmlns:a16="http://schemas.microsoft.com/office/drawing/2014/main" val="11229047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Victime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3944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 décès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Cause décès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32669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analyser () : autopsie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967052"/>
                  </a:ext>
                </a:extLst>
              </a:tr>
            </a:tbl>
          </a:graphicData>
        </a:graphic>
      </p:graphicFrame>
      <p:graphicFrame>
        <p:nvGraphicFramePr>
          <p:cNvPr id="15" name="Tableau 14">
            <a:extLst>
              <a:ext uri="{FF2B5EF4-FFF2-40B4-BE49-F238E27FC236}">
                <a16:creationId xmlns:a16="http://schemas.microsoft.com/office/drawing/2014/main" id="{C9B0138A-AF13-4280-AA02-E2C8E24A6B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359453"/>
              </p:ext>
            </p:extLst>
          </p:nvPr>
        </p:nvGraphicFramePr>
        <p:xfrm>
          <a:off x="8007268" y="5548304"/>
          <a:ext cx="1797050" cy="14112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8121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958929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Classe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Coupable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Aveux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Mobile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Passer aux aveux 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Se faire interroger (enquêteur)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graphicFrame>
        <p:nvGraphicFramePr>
          <p:cNvPr id="17" name="Tableau 16">
            <a:extLst>
              <a:ext uri="{FF2B5EF4-FFF2-40B4-BE49-F238E27FC236}">
                <a16:creationId xmlns:a16="http://schemas.microsoft.com/office/drawing/2014/main" id="{626FADAE-F5FF-481A-9D99-D191B8161C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143869"/>
              </p:ext>
            </p:extLst>
          </p:nvPr>
        </p:nvGraphicFramePr>
        <p:xfrm>
          <a:off x="5169114" y="2417021"/>
          <a:ext cx="1943735" cy="21288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5473">
                  <a:extLst>
                    <a:ext uri="{9D8B030D-6E8A-4147-A177-3AD203B41FA5}">
                      <a16:colId xmlns:a16="http://schemas.microsoft.com/office/drawing/2014/main" val="3936488884"/>
                    </a:ext>
                  </a:extLst>
                </a:gridCol>
                <a:gridCol w="1158262">
                  <a:extLst>
                    <a:ext uri="{9D8B030D-6E8A-4147-A177-3AD203B41FA5}">
                      <a16:colId xmlns:a16="http://schemas.microsoft.com/office/drawing/2014/main" val="22847600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 abstraite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Personnage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44279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Nom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Trait de caractère = caractéristique supplémentaire : aimable, récalcitrant, occupé, influençable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58688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Se présenter ()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Lancer Dés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58101"/>
                  </a:ext>
                </a:extLst>
              </a:tr>
            </a:tbl>
          </a:graphicData>
        </a:graphic>
      </p:graphicFrame>
      <p:graphicFrame>
        <p:nvGraphicFramePr>
          <p:cNvPr id="18" name="Tableau 17">
            <a:extLst>
              <a:ext uri="{FF2B5EF4-FFF2-40B4-BE49-F238E27FC236}">
                <a16:creationId xmlns:a16="http://schemas.microsoft.com/office/drawing/2014/main" id="{07583D01-069F-467F-9A0D-B0565CF24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546776"/>
              </p:ext>
            </p:extLst>
          </p:nvPr>
        </p:nvGraphicFramePr>
        <p:xfrm>
          <a:off x="3453447" y="436563"/>
          <a:ext cx="1887220" cy="8731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13411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Interface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Indice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Attributs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String Contenu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Bool Trouvé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Indice trouvé()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Abs Attribuer()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107AD60E-4C07-419E-B88D-0E1EC833FDAD}"/>
              </a:ext>
            </a:extLst>
          </p:cNvPr>
          <p:cNvCxnSpPr>
            <a:cxnSpLocks/>
            <a:stCxn id="15" idx="0"/>
            <a:endCxn id="37" idx="2"/>
          </p:cNvCxnSpPr>
          <p:nvPr/>
        </p:nvCxnSpPr>
        <p:spPr>
          <a:xfrm flipH="1" flipV="1">
            <a:off x="8867497" y="5084322"/>
            <a:ext cx="38296" cy="4639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09C3BD89-1F94-47BB-B655-537D1367000D}"/>
              </a:ext>
            </a:extLst>
          </p:cNvPr>
          <p:cNvCxnSpPr>
            <a:cxnSpLocks/>
            <a:stCxn id="10" idx="1"/>
            <a:endCxn id="17" idx="3"/>
          </p:cNvCxnSpPr>
          <p:nvPr/>
        </p:nvCxnSpPr>
        <p:spPr>
          <a:xfrm flipH="1">
            <a:off x="7112849" y="1426790"/>
            <a:ext cx="1694822" cy="20546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0845FFC2-8323-4AA9-AD4C-F39D84662DF8}"/>
              </a:ext>
            </a:extLst>
          </p:cNvPr>
          <p:cNvCxnSpPr>
            <a:cxnSpLocks/>
            <a:stCxn id="37" idx="1"/>
            <a:endCxn id="17" idx="3"/>
          </p:cNvCxnSpPr>
          <p:nvPr/>
        </p:nvCxnSpPr>
        <p:spPr>
          <a:xfrm flipH="1" flipV="1">
            <a:off x="7112849" y="3481440"/>
            <a:ext cx="488527" cy="6281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C836F267-2D08-41C6-A0BA-24E7FB1BD170}"/>
              </a:ext>
            </a:extLst>
          </p:cNvPr>
          <p:cNvCxnSpPr>
            <a:cxnSpLocks/>
            <a:stCxn id="14" idx="0"/>
            <a:endCxn id="33" idx="2"/>
          </p:cNvCxnSpPr>
          <p:nvPr/>
        </p:nvCxnSpPr>
        <p:spPr>
          <a:xfrm flipH="1" flipV="1">
            <a:off x="3530256" y="4594281"/>
            <a:ext cx="661477" cy="8077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au 23">
            <a:extLst>
              <a:ext uri="{FF2B5EF4-FFF2-40B4-BE49-F238E27FC236}">
                <a16:creationId xmlns:a16="http://schemas.microsoft.com/office/drawing/2014/main" id="{B9DD39B6-8225-42EE-8952-FD6426AE3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707416"/>
              </p:ext>
            </p:extLst>
          </p:nvPr>
        </p:nvGraphicFramePr>
        <p:xfrm>
          <a:off x="6043982" y="5626815"/>
          <a:ext cx="1633981" cy="8731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2068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871913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Classe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Innocents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Attributs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Alibi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interrogé (enquêteur)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graphicFrame>
        <p:nvGraphicFramePr>
          <p:cNvPr id="25" name="Tableau 24">
            <a:extLst>
              <a:ext uri="{FF2B5EF4-FFF2-40B4-BE49-F238E27FC236}">
                <a16:creationId xmlns:a16="http://schemas.microsoft.com/office/drawing/2014/main" id="{3B284662-E785-4187-8DD9-B35730685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864801"/>
              </p:ext>
            </p:extLst>
          </p:nvPr>
        </p:nvGraphicFramePr>
        <p:xfrm>
          <a:off x="10522492" y="3900543"/>
          <a:ext cx="1633981" cy="8731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2068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871913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Classe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Complice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Attributs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Alibi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interrogé (enquêteur)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A7039643-2CB0-421A-93FC-3BCD9F189ED4}"/>
              </a:ext>
            </a:extLst>
          </p:cNvPr>
          <p:cNvCxnSpPr>
            <a:cxnSpLocks/>
            <a:stCxn id="24" idx="0"/>
            <a:endCxn id="37" idx="2"/>
          </p:cNvCxnSpPr>
          <p:nvPr/>
        </p:nvCxnSpPr>
        <p:spPr>
          <a:xfrm flipV="1">
            <a:off x="6860972" y="5084322"/>
            <a:ext cx="2006525" cy="5424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3F411512-5CDB-4C47-8FF9-F3FAD49FDC02}"/>
              </a:ext>
            </a:extLst>
          </p:cNvPr>
          <p:cNvCxnSpPr>
            <a:cxnSpLocks/>
            <a:stCxn id="25" idx="1"/>
            <a:endCxn id="37" idx="3"/>
          </p:cNvCxnSpPr>
          <p:nvPr/>
        </p:nvCxnSpPr>
        <p:spPr>
          <a:xfrm flipH="1" flipV="1">
            <a:off x="10133618" y="4109597"/>
            <a:ext cx="388874" cy="2275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au 27">
            <a:extLst>
              <a:ext uri="{FF2B5EF4-FFF2-40B4-BE49-F238E27FC236}">
                <a16:creationId xmlns:a16="http://schemas.microsoft.com/office/drawing/2014/main" id="{0C21EFB4-DA4B-484B-8EB0-997E8CB5A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274788"/>
              </p:ext>
            </p:extLst>
          </p:nvPr>
        </p:nvGraphicFramePr>
        <p:xfrm>
          <a:off x="10133624" y="5225928"/>
          <a:ext cx="1887220" cy="12740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13411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2135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Interface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Mensonge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1538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Attributs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Constante : Taux de crédibilité, cohérence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1890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Emmener vers de fausses pistes ()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 contredire()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B19108EB-4FC9-4EC5-852A-44D5FAF0231D}"/>
              </a:ext>
            </a:extLst>
          </p:cNvPr>
          <p:cNvCxnSpPr>
            <a:cxnSpLocks/>
            <a:stCxn id="28" idx="0"/>
            <a:endCxn id="25" idx="2"/>
          </p:cNvCxnSpPr>
          <p:nvPr/>
        </p:nvCxnSpPr>
        <p:spPr>
          <a:xfrm flipV="1">
            <a:off x="11077234" y="4773668"/>
            <a:ext cx="262248" cy="45226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835B75F-BC58-4D64-8525-BF253B89C2F0}"/>
              </a:ext>
            </a:extLst>
          </p:cNvPr>
          <p:cNvCxnSpPr>
            <a:cxnSpLocks/>
            <a:stCxn id="28" idx="1"/>
            <a:endCxn id="15" idx="3"/>
          </p:cNvCxnSpPr>
          <p:nvPr/>
        </p:nvCxnSpPr>
        <p:spPr>
          <a:xfrm flipH="1">
            <a:off x="9804318" y="5862934"/>
            <a:ext cx="329306" cy="391014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D4AD65F7-EAD1-43F0-BB4E-B454CF7936AC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>
            <a:off x="3127509" y="1694903"/>
            <a:ext cx="2041605" cy="17865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1A392387-034F-4D8A-A5A6-B5A9FEE838E2}"/>
              </a:ext>
            </a:extLst>
          </p:cNvPr>
          <p:cNvCxnSpPr>
            <a:cxnSpLocks/>
            <a:stCxn id="12" idx="3"/>
            <a:endCxn id="33" idx="0"/>
          </p:cNvCxnSpPr>
          <p:nvPr/>
        </p:nvCxnSpPr>
        <p:spPr>
          <a:xfrm>
            <a:off x="3127509" y="1694903"/>
            <a:ext cx="402747" cy="20262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au 32">
            <a:extLst>
              <a:ext uri="{FF2B5EF4-FFF2-40B4-BE49-F238E27FC236}">
                <a16:creationId xmlns:a16="http://schemas.microsoft.com/office/drawing/2014/main" id="{67AF08AF-4C5A-4DB2-BA11-EE9A396AE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715302"/>
              </p:ext>
            </p:extLst>
          </p:nvPr>
        </p:nvGraphicFramePr>
        <p:xfrm>
          <a:off x="2586646" y="3721155"/>
          <a:ext cx="1887220" cy="8731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13411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Classe abstraite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Eléments de l’enquête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Attributs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Ref</a:t>
                      </a: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Indice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Afficher indice ()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Analyser()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0C5597A3-6898-473B-8266-7F75D715303F}"/>
              </a:ext>
            </a:extLst>
          </p:cNvPr>
          <p:cNvCxnSpPr>
            <a:cxnSpLocks/>
            <a:stCxn id="13" idx="0"/>
            <a:endCxn id="33" idx="2"/>
          </p:cNvCxnSpPr>
          <p:nvPr/>
        </p:nvCxnSpPr>
        <p:spPr>
          <a:xfrm flipV="1">
            <a:off x="1804263" y="4594281"/>
            <a:ext cx="1725993" cy="12707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au 34">
            <a:extLst>
              <a:ext uri="{FF2B5EF4-FFF2-40B4-BE49-F238E27FC236}">
                <a16:creationId xmlns:a16="http://schemas.microsoft.com/office/drawing/2014/main" id="{ADF60462-7EFE-48B8-BA8E-287B52EA2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973080"/>
              </p:ext>
            </p:extLst>
          </p:nvPr>
        </p:nvGraphicFramePr>
        <p:xfrm>
          <a:off x="25501" y="4568937"/>
          <a:ext cx="1801495" cy="7150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8823">
                  <a:extLst>
                    <a:ext uri="{9D8B030D-6E8A-4147-A177-3AD203B41FA5}">
                      <a16:colId xmlns:a16="http://schemas.microsoft.com/office/drawing/2014/main" val="3921986590"/>
                    </a:ext>
                  </a:extLst>
                </a:gridCol>
                <a:gridCol w="1062672">
                  <a:extLst>
                    <a:ext uri="{9D8B030D-6E8A-4147-A177-3AD203B41FA5}">
                      <a16:colId xmlns:a16="http://schemas.microsoft.com/office/drawing/2014/main" val="4259235297"/>
                    </a:ext>
                  </a:extLst>
                </a:gridCol>
              </a:tblGrid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Classe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Arme du crime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9375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Attributs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40345286"/>
                  </a:ext>
                </a:extLst>
              </a:tr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analyser() : analyse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973428"/>
                  </a:ext>
                </a:extLst>
              </a:tr>
            </a:tbl>
          </a:graphicData>
        </a:graphic>
      </p:graphicFrame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B16AC4E3-AA38-4D78-A4CD-5FA77ABFC4DC}"/>
              </a:ext>
            </a:extLst>
          </p:cNvPr>
          <p:cNvCxnSpPr>
            <a:cxnSpLocks/>
            <a:stCxn id="35" idx="3"/>
            <a:endCxn id="33" idx="2"/>
          </p:cNvCxnSpPr>
          <p:nvPr/>
        </p:nvCxnSpPr>
        <p:spPr>
          <a:xfrm flipV="1">
            <a:off x="1826996" y="4594281"/>
            <a:ext cx="1703260" cy="332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au 36">
            <a:extLst>
              <a:ext uri="{FF2B5EF4-FFF2-40B4-BE49-F238E27FC236}">
                <a16:creationId xmlns:a16="http://schemas.microsoft.com/office/drawing/2014/main" id="{58D27BC4-8CD1-4704-976D-A7934F414E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653228"/>
              </p:ext>
            </p:extLst>
          </p:nvPr>
        </p:nvGraphicFramePr>
        <p:xfrm>
          <a:off x="7601376" y="3134872"/>
          <a:ext cx="2532242" cy="19494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6849">
                  <a:extLst>
                    <a:ext uri="{9D8B030D-6E8A-4147-A177-3AD203B41FA5}">
                      <a16:colId xmlns:a16="http://schemas.microsoft.com/office/drawing/2014/main" val="1829954222"/>
                    </a:ext>
                  </a:extLst>
                </a:gridCol>
                <a:gridCol w="1475393">
                  <a:extLst>
                    <a:ext uri="{9D8B030D-6E8A-4147-A177-3AD203B41FA5}">
                      <a16:colId xmlns:a16="http://schemas.microsoft.com/office/drawing/2014/main" val="2835937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 abstraite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Suspect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0254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Fiche perso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Niveau  de (coopération, stress)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Sexe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Style vestimentaire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Carrure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Bool innocenté : permet de se tromper de coupable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75507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interrogé (enquêteur)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5599764"/>
                  </a:ext>
                </a:extLst>
              </a:tr>
            </a:tbl>
          </a:graphicData>
        </a:graphic>
      </p:graphicFrame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FF6FC29A-65F0-45A9-ADF1-F9CD6B3CEA1B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 flipV="1">
            <a:off x="3127509" y="873126"/>
            <a:ext cx="325938" cy="8217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au 38">
            <a:extLst>
              <a:ext uri="{FF2B5EF4-FFF2-40B4-BE49-F238E27FC236}">
                <a16:creationId xmlns:a16="http://schemas.microsoft.com/office/drawing/2014/main" id="{8EF17086-E559-475B-AB79-189DE7DF6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795727"/>
              </p:ext>
            </p:extLst>
          </p:nvPr>
        </p:nvGraphicFramePr>
        <p:xfrm>
          <a:off x="6063903" y="66119"/>
          <a:ext cx="2097892" cy="6937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7180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260712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Interface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Témoignage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Personnage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Bool </a:t>
                      </a:r>
                      <a:r>
                        <a:rPr lang="fr-FR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estMensonge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Attribuer (suspect)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graphicFrame>
        <p:nvGraphicFramePr>
          <p:cNvPr id="40" name="Tableau 39">
            <a:extLst>
              <a:ext uri="{FF2B5EF4-FFF2-40B4-BE49-F238E27FC236}">
                <a16:creationId xmlns:a16="http://schemas.microsoft.com/office/drawing/2014/main" id="{94612363-E11C-4E60-A325-0D1D199F9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535027"/>
              </p:ext>
            </p:extLst>
          </p:nvPr>
        </p:nvGraphicFramePr>
        <p:xfrm>
          <a:off x="6105313" y="991164"/>
          <a:ext cx="2017119" cy="8731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4947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212172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Interface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Preuve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Attributs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Élément de l’enquête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Attribuer (élément enquête)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0D8D1CC0-753C-4040-8FBB-299648BAB1D2}"/>
              </a:ext>
            </a:extLst>
          </p:cNvPr>
          <p:cNvCxnSpPr>
            <a:cxnSpLocks/>
            <a:stCxn id="40" idx="1"/>
            <a:endCxn id="18" idx="3"/>
          </p:cNvCxnSpPr>
          <p:nvPr/>
        </p:nvCxnSpPr>
        <p:spPr>
          <a:xfrm flipH="1" flipV="1">
            <a:off x="5340667" y="873126"/>
            <a:ext cx="764646" cy="5546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2C2C64F9-6D84-4F33-B9CB-B9190084A048}"/>
              </a:ext>
            </a:extLst>
          </p:cNvPr>
          <p:cNvCxnSpPr>
            <a:cxnSpLocks/>
            <a:stCxn id="39" idx="1"/>
            <a:endCxn id="18" idx="3"/>
          </p:cNvCxnSpPr>
          <p:nvPr/>
        </p:nvCxnSpPr>
        <p:spPr>
          <a:xfrm flipH="1">
            <a:off x="5340667" y="412988"/>
            <a:ext cx="723236" cy="4601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343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06949725-7B38-4B3F-A746-2D933F66E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66511"/>
              </p:ext>
            </p:extLst>
          </p:nvPr>
        </p:nvGraphicFramePr>
        <p:xfrm>
          <a:off x="9000500" y="182693"/>
          <a:ext cx="2612380" cy="15397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0283">
                  <a:extLst>
                    <a:ext uri="{9D8B030D-6E8A-4147-A177-3AD203B41FA5}">
                      <a16:colId xmlns:a16="http://schemas.microsoft.com/office/drawing/2014/main" val="2152911599"/>
                    </a:ext>
                  </a:extLst>
                </a:gridCol>
                <a:gridCol w="1782097">
                  <a:extLst>
                    <a:ext uri="{9D8B030D-6E8A-4147-A177-3AD203B41FA5}">
                      <a16:colId xmlns:a16="http://schemas.microsoft.com/office/drawing/2014/main" val="265315960"/>
                    </a:ext>
                  </a:extLst>
                </a:gridCol>
              </a:tblGrid>
              <a:tr h="1369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Enquêteur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5208560"/>
                  </a:ext>
                </a:extLst>
              </a:tr>
              <a:tr h="3514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niveauManipulation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niveauIntelligence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niveauPopularité</a:t>
                      </a:r>
                      <a:endParaRPr lang="fr-FR" sz="1200" dirty="0">
                        <a:effectLst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6583800"/>
                  </a:ext>
                </a:extLst>
              </a:tr>
              <a:tr h="5446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Interroger (suspect)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Innocenter (suspect)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Arrêter (suspect)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RelierIndices</a:t>
                      </a:r>
                      <a:r>
                        <a:rPr lang="fr-FR" sz="1200" dirty="0">
                          <a:effectLst/>
                        </a:rPr>
                        <a:t> (</a:t>
                      </a:r>
                      <a:r>
                        <a:rPr lang="fr-FR" sz="1200" dirty="0" err="1">
                          <a:effectLst/>
                        </a:rPr>
                        <a:t>listeIndices</a:t>
                      </a:r>
                      <a:r>
                        <a:rPr lang="fr-FR" sz="1200" dirty="0">
                          <a:effectLst/>
                        </a:rPr>
                        <a:t>)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981131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04B9C194-523B-4CEF-9E87-A73807459F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098171"/>
              </p:ext>
            </p:extLst>
          </p:nvPr>
        </p:nvGraphicFramePr>
        <p:xfrm>
          <a:off x="1" y="0"/>
          <a:ext cx="2821176" cy="29096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2255">
                  <a:extLst>
                    <a:ext uri="{9D8B030D-6E8A-4147-A177-3AD203B41FA5}">
                      <a16:colId xmlns:a16="http://schemas.microsoft.com/office/drawing/2014/main" val="1447325505"/>
                    </a:ext>
                  </a:extLst>
                </a:gridCol>
                <a:gridCol w="1968921">
                  <a:extLst>
                    <a:ext uri="{9D8B030D-6E8A-4147-A177-3AD203B41FA5}">
                      <a16:colId xmlns:a16="http://schemas.microsoft.com/office/drawing/2014/main" val="2409060149"/>
                    </a:ext>
                  </a:extLst>
                </a:gridCol>
              </a:tblGrid>
              <a:tr h="1767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Classe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Enquête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13607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Attributs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Personnage </a:t>
                      </a:r>
                      <a:r>
                        <a:rPr lang="fr-FR" sz="1200" dirty="0" err="1">
                          <a:effectLst/>
                        </a:rPr>
                        <a:t>enqueteur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Personnage </a:t>
                      </a:r>
                      <a:r>
                        <a:rPr lang="fr-FR" sz="1200" dirty="0" err="1">
                          <a:effectLst/>
                        </a:rPr>
                        <a:t>listeSuspects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effectLst/>
                        </a:rPr>
                        <a:t>EltEnquete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listeElements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effectLst/>
                        </a:rPr>
                        <a:t>arrayList</a:t>
                      </a:r>
                      <a:r>
                        <a:rPr lang="fr-FR" sz="1200" dirty="0">
                          <a:effectLst/>
                        </a:rPr>
                        <a:t> (Indices) </a:t>
                      </a:r>
                      <a:r>
                        <a:rPr lang="fr-FR" sz="1200" dirty="0" err="1">
                          <a:effectLst/>
                        </a:rPr>
                        <a:t>listeIndices</a:t>
                      </a:r>
                      <a:endParaRPr lang="fr-F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String avancement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Enum difficulté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52883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NouvelleEnquête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DeposerRapport</a:t>
                      </a:r>
                      <a:r>
                        <a:rPr lang="fr-FR" sz="1200" dirty="0">
                          <a:effectLst/>
                        </a:rPr>
                        <a:t> ()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ReprendreAffaire</a:t>
                      </a:r>
                      <a:r>
                        <a:rPr lang="fr-FR" sz="1200" dirty="0">
                          <a:effectLst/>
                        </a:rPr>
                        <a:t> ()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AbandonnerDossier</a:t>
                      </a:r>
                      <a:r>
                        <a:rPr lang="fr-FR" sz="1200" dirty="0">
                          <a:effectLst/>
                        </a:rPr>
                        <a:t> ()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RèglesJeu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effectLst/>
                        </a:rPr>
                        <a:t>AfficherAvancement</a:t>
                      </a:r>
                      <a:r>
                        <a:rPr lang="fr-FR" sz="1200" dirty="0">
                          <a:effectLst/>
                        </a:rPr>
                        <a:t> () </a:t>
                      </a:r>
                      <a:r>
                        <a:rPr lang="fr-FR" sz="1200" dirty="0" err="1">
                          <a:effectLst/>
                        </a:rPr>
                        <a:t>AfficherIndices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140069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713A26BB-3987-4761-9A46-4ECE13A2BF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682413"/>
              </p:ext>
            </p:extLst>
          </p:nvPr>
        </p:nvGraphicFramePr>
        <p:xfrm>
          <a:off x="14251" y="4220882"/>
          <a:ext cx="1943735" cy="5726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7158">
                  <a:extLst>
                    <a:ext uri="{9D8B030D-6E8A-4147-A177-3AD203B41FA5}">
                      <a16:colId xmlns:a16="http://schemas.microsoft.com/office/drawing/2014/main" val="3921986590"/>
                    </a:ext>
                  </a:extLst>
                </a:gridCol>
                <a:gridCol w="1146577">
                  <a:extLst>
                    <a:ext uri="{9D8B030D-6E8A-4147-A177-3AD203B41FA5}">
                      <a16:colId xmlns:a16="http://schemas.microsoft.com/office/drawing/2014/main" val="4259235297"/>
                    </a:ext>
                  </a:extLst>
                </a:gridCol>
              </a:tblGrid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Classe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Scène de crime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9375694"/>
                  </a:ext>
                </a:extLst>
              </a:tr>
              <a:tr h="976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Attributs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 malus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40345286"/>
                  </a:ext>
                </a:extLst>
              </a:tr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Analyser()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973428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56258423-28E0-49E1-AE23-1078F2633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372679"/>
              </p:ext>
            </p:extLst>
          </p:nvPr>
        </p:nvGraphicFramePr>
        <p:xfrm>
          <a:off x="564614" y="5501714"/>
          <a:ext cx="2125879" cy="11511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4081">
                  <a:extLst>
                    <a:ext uri="{9D8B030D-6E8A-4147-A177-3AD203B41FA5}">
                      <a16:colId xmlns:a16="http://schemas.microsoft.com/office/drawing/2014/main" val="2376306464"/>
                    </a:ext>
                  </a:extLst>
                </a:gridCol>
                <a:gridCol w="1271798">
                  <a:extLst>
                    <a:ext uri="{9D8B030D-6E8A-4147-A177-3AD203B41FA5}">
                      <a16:colId xmlns:a16="http://schemas.microsoft.com/office/drawing/2014/main" val="1122904736"/>
                    </a:ext>
                  </a:extLst>
                </a:gridCol>
              </a:tblGrid>
              <a:tr h="1899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Victime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3944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nom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 age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dateDécès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causeDécès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32669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Analyser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967052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EB1562B5-CB3C-47C2-A1B0-B1F0BD5199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920776"/>
              </p:ext>
            </p:extLst>
          </p:nvPr>
        </p:nvGraphicFramePr>
        <p:xfrm>
          <a:off x="10144078" y="3072337"/>
          <a:ext cx="1983840" cy="756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5355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1198485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Classe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Coupable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mobile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Avouer 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interrogé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EA0797FE-416F-4036-9ADD-5E389F1D9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578940"/>
              </p:ext>
            </p:extLst>
          </p:nvPr>
        </p:nvGraphicFramePr>
        <p:xfrm>
          <a:off x="4979093" y="2104139"/>
          <a:ext cx="1943735" cy="952627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85473">
                  <a:extLst>
                    <a:ext uri="{9D8B030D-6E8A-4147-A177-3AD203B41FA5}">
                      <a16:colId xmlns:a16="http://schemas.microsoft.com/office/drawing/2014/main" val="3936488884"/>
                    </a:ext>
                  </a:extLst>
                </a:gridCol>
                <a:gridCol w="1158262">
                  <a:extLst>
                    <a:ext uri="{9D8B030D-6E8A-4147-A177-3AD203B41FA5}">
                      <a16:colId xmlns:a16="http://schemas.microsoft.com/office/drawing/2014/main" val="22847600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 abstraite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Personnage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44279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String nom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String caractère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58688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LancerDés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58101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DD7BBF4E-6B1F-44B8-B754-5EAC1027F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336761"/>
              </p:ext>
            </p:extLst>
          </p:nvPr>
        </p:nvGraphicFramePr>
        <p:xfrm>
          <a:off x="3453447" y="436563"/>
          <a:ext cx="1887220" cy="105251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13411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 abstraite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Indice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Attributs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String contenu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Bool </a:t>
                      </a:r>
                      <a:r>
                        <a:rPr lang="fr-FR" sz="1100" dirty="0" err="1">
                          <a:effectLst/>
                        </a:rPr>
                        <a:t>estTrouvé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Trouvé()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chemeClr val="accent6"/>
                          </a:solidFill>
                          <a:effectLst/>
                        </a:rPr>
                        <a:t>Attribuer ()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4DC2B01B-D212-4E22-90C1-7A4EABED90A0}"/>
              </a:ext>
            </a:extLst>
          </p:cNvPr>
          <p:cNvCxnSpPr>
            <a:cxnSpLocks/>
            <a:stCxn id="8" idx="1"/>
            <a:endCxn id="28" idx="3"/>
          </p:cNvCxnSpPr>
          <p:nvPr/>
        </p:nvCxnSpPr>
        <p:spPr>
          <a:xfrm flipH="1">
            <a:off x="9971081" y="3450797"/>
            <a:ext cx="172997" cy="819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BCE7CF03-F653-49DD-97DB-229654B92911}"/>
              </a:ext>
            </a:extLst>
          </p:cNvPr>
          <p:cNvCxnSpPr>
            <a:cxnSpLocks/>
            <a:stCxn id="4" idx="2"/>
            <a:endCxn id="9" idx="3"/>
          </p:cNvCxnSpPr>
          <p:nvPr/>
        </p:nvCxnSpPr>
        <p:spPr>
          <a:xfrm flipH="1">
            <a:off x="6922828" y="1722441"/>
            <a:ext cx="3383862" cy="85801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00E1F817-44D7-42AA-A672-9E858B0BCB1F}"/>
              </a:ext>
            </a:extLst>
          </p:cNvPr>
          <p:cNvCxnSpPr>
            <a:cxnSpLocks/>
            <a:stCxn id="28" idx="1"/>
            <a:endCxn id="9" idx="3"/>
          </p:cNvCxnSpPr>
          <p:nvPr/>
        </p:nvCxnSpPr>
        <p:spPr>
          <a:xfrm flipH="1" flipV="1">
            <a:off x="6922828" y="2580452"/>
            <a:ext cx="516011" cy="95233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624AE558-4CBD-4824-BAD9-A3B3079361A6}"/>
              </a:ext>
            </a:extLst>
          </p:cNvPr>
          <p:cNvCxnSpPr>
            <a:cxnSpLocks/>
            <a:stCxn id="7" idx="0"/>
            <a:endCxn id="24" idx="1"/>
          </p:cNvCxnSpPr>
          <p:nvPr/>
        </p:nvCxnSpPr>
        <p:spPr>
          <a:xfrm flipV="1">
            <a:off x="1627553" y="3844990"/>
            <a:ext cx="997857" cy="165672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au 14">
            <a:extLst>
              <a:ext uri="{FF2B5EF4-FFF2-40B4-BE49-F238E27FC236}">
                <a16:creationId xmlns:a16="http://schemas.microsoft.com/office/drawing/2014/main" id="{ACB0F338-EBA9-4A7F-8911-2C09DA92C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819010"/>
              </p:ext>
            </p:extLst>
          </p:nvPr>
        </p:nvGraphicFramePr>
        <p:xfrm>
          <a:off x="6310678" y="4827147"/>
          <a:ext cx="1697208" cy="9526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1556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905652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Classe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Innocent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Attributs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Alibi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interrogé (enquêteur)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graphicFrame>
        <p:nvGraphicFramePr>
          <p:cNvPr id="16" name="Tableau 15">
            <a:extLst>
              <a:ext uri="{FF2B5EF4-FFF2-40B4-BE49-F238E27FC236}">
                <a16:creationId xmlns:a16="http://schemas.microsoft.com/office/drawing/2014/main" id="{04D8D68C-04F9-45F0-9104-1EC66B975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388421"/>
              </p:ext>
            </p:extLst>
          </p:nvPr>
        </p:nvGraphicFramePr>
        <p:xfrm>
          <a:off x="8141381" y="5700272"/>
          <a:ext cx="1718237" cy="9526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3837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Complice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Attributs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interrogé (enquêteur)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BE107F06-A69E-4D26-81FF-3B4C01EBD612}"/>
              </a:ext>
            </a:extLst>
          </p:cNvPr>
          <p:cNvCxnSpPr>
            <a:cxnSpLocks/>
            <a:stCxn id="15" idx="3"/>
            <a:endCxn id="28" idx="2"/>
          </p:cNvCxnSpPr>
          <p:nvPr/>
        </p:nvCxnSpPr>
        <p:spPr>
          <a:xfrm flipV="1">
            <a:off x="8007886" y="4498366"/>
            <a:ext cx="697074" cy="80509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0854D75D-6F64-4CD4-B143-F935A3A5909F}"/>
              </a:ext>
            </a:extLst>
          </p:cNvPr>
          <p:cNvCxnSpPr>
            <a:cxnSpLocks/>
            <a:stCxn id="16" idx="0"/>
            <a:endCxn id="15" idx="3"/>
          </p:cNvCxnSpPr>
          <p:nvPr/>
        </p:nvCxnSpPr>
        <p:spPr>
          <a:xfrm flipH="1" flipV="1">
            <a:off x="8007886" y="5303460"/>
            <a:ext cx="992613" cy="39681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au 18">
            <a:extLst>
              <a:ext uri="{FF2B5EF4-FFF2-40B4-BE49-F238E27FC236}">
                <a16:creationId xmlns:a16="http://schemas.microsoft.com/office/drawing/2014/main" id="{9BF2CFB9-E0E7-4695-9BD0-8F01E79BD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444377"/>
              </p:ext>
            </p:extLst>
          </p:nvPr>
        </p:nvGraphicFramePr>
        <p:xfrm>
          <a:off x="9744251" y="4617644"/>
          <a:ext cx="2447749" cy="979119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814258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633491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2135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Interface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Mensonge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1538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Const</a:t>
                      </a:r>
                      <a:r>
                        <a:rPr lang="fr-FR" sz="1200" dirty="0">
                          <a:effectLst/>
                        </a:rPr>
                        <a:t> int </a:t>
                      </a:r>
                      <a:r>
                        <a:rPr lang="fr-FR" sz="1200" dirty="0" err="1">
                          <a:effectLst/>
                        </a:rPr>
                        <a:t>crédibilitéMin</a:t>
                      </a:r>
                      <a:endParaRPr lang="fr-F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Const</a:t>
                      </a:r>
                      <a:r>
                        <a:rPr lang="fr-FR" sz="1200" dirty="0">
                          <a:effectLst/>
                        </a:rPr>
                        <a:t> int </a:t>
                      </a:r>
                      <a:r>
                        <a:rPr lang="fr-FR" sz="1200" dirty="0" err="1">
                          <a:effectLst/>
                        </a:rPr>
                        <a:t>cohérenceMin</a:t>
                      </a:r>
                      <a:endParaRPr lang="fr-FR" sz="1200" dirty="0">
                        <a:effectLst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1890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FaussePiste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SeContredire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F0D5CCB8-1542-48D1-9748-DCCE6C0CD893}"/>
              </a:ext>
            </a:extLst>
          </p:cNvPr>
          <p:cNvCxnSpPr>
            <a:cxnSpLocks/>
            <a:stCxn id="16" idx="3"/>
            <a:endCxn id="19" idx="2"/>
          </p:cNvCxnSpPr>
          <p:nvPr/>
        </p:nvCxnSpPr>
        <p:spPr>
          <a:xfrm flipV="1">
            <a:off x="9859618" y="5596763"/>
            <a:ext cx="1108507" cy="579822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F6CF2343-B59D-40AE-99B2-9E49765735AA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 flipH="1">
            <a:off x="10968125" y="3829257"/>
            <a:ext cx="167873" cy="788387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A6F739F8-6946-4B51-90A2-BA3E0DE469B6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821177" y="1454848"/>
            <a:ext cx="2157916" cy="11256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06780C8F-F7BB-4D17-AC5A-842B3C2AB1D8}"/>
              </a:ext>
            </a:extLst>
          </p:cNvPr>
          <p:cNvCxnSpPr>
            <a:cxnSpLocks/>
            <a:stCxn id="5" idx="3"/>
            <a:endCxn id="24" idx="0"/>
          </p:cNvCxnSpPr>
          <p:nvPr/>
        </p:nvCxnSpPr>
        <p:spPr>
          <a:xfrm>
            <a:off x="2821177" y="1454848"/>
            <a:ext cx="989513" cy="20116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au 23">
            <a:extLst>
              <a:ext uri="{FF2B5EF4-FFF2-40B4-BE49-F238E27FC236}">
                <a16:creationId xmlns:a16="http://schemas.microsoft.com/office/drawing/2014/main" id="{283B63F1-D7A4-4F4A-AD52-C2DE42CF8F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906648"/>
              </p:ext>
            </p:extLst>
          </p:nvPr>
        </p:nvGraphicFramePr>
        <p:xfrm>
          <a:off x="2625410" y="3466530"/>
          <a:ext cx="2370561" cy="75692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90558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580003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 abstraite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Elt</a:t>
                      </a:r>
                      <a:r>
                        <a:rPr lang="fr-FR" sz="1200" dirty="0">
                          <a:effectLst/>
                        </a:rPr>
                        <a:t> Enquête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Attributs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RefIndice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accent6"/>
                          </a:solidFill>
                          <a:effectLst/>
                        </a:rPr>
                        <a:t>[Enquêteur] Analyser ()</a:t>
                      </a:r>
                      <a:endParaRPr lang="fr-FR" sz="1200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0C2B7E38-BC00-4BB2-B633-5129DF5E355A}"/>
              </a:ext>
            </a:extLst>
          </p:cNvPr>
          <p:cNvCxnSpPr>
            <a:cxnSpLocks/>
            <a:stCxn id="6" idx="3"/>
            <a:endCxn id="24" idx="1"/>
          </p:cNvCxnSpPr>
          <p:nvPr/>
        </p:nvCxnSpPr>
        <p:spPr>
          <a:xfrm flipV="1">
            <a:off x="1957986" y="3844990"/>
            <a:ext cx="667424" cy="6622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au 25">
            <a:extLst>
              <a:ext uri="{FF2B5EF4-FFF2-40B4-BE49-F238E27FC236}">
                <a16:creationId xmlns:a16="http://schemas.microsoft.com/office/drawing/2014/main" id="{C71B6FC5-EEF3-4C4B-BCE1-6FD81250B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816689"/>
              </p:ext>
            </p:extLst>
          </p:nvPr>
        </p:nvGraphicFramePr>
        <p:xfrm>
          <a:off x="84733" y="3256584"/>
          <a:ext cx="1985363" cy="5726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5674">
                  <a:extLst>
                    <a:ext uri="{9D8B030D-6E8A-4147-A177-3AD203B41FA5}">
                      <a16:colId xmlns:a16="http://schemas.microsoft.com/office/drawing/2014/main" val="3921986590"/>
                    </a:ext>
                  </a:extLst>
                </a:gridCol>
                <a:gridCol w="1189689">
                  <a:extLst>
                    <a:ext uri="{9D8B030D-6E8A-4147-A177-3AD203B41FA5}">
                      <a16:colId xmlns:a16="http://schemas.microsoft.com/office/drawing/2014/main" val="4259235297"/>
                    </a:ext>
                  </a:extLst>
                </a:gridCol>
              </a:tblGrid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Classe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Arme du crime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9375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Attributs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typeArme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40345286"/>
                  </a:ext>
                </a:extLst>
              </a:tr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Analyser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973428"/>
                  </a:ext>
                </a:extLst>
              </a:tr>
            </a:tbl>
          </a:graphicData>
        </a:graphic>
      </p:graphicFrame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3C70265C-6A7F-4FE7-972C-B0BC8797A4D5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>
            <a:off x="2070096" y="3542920"/>
            <a:ext cx="555314" cy="30207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au 27">
            <a:extLst>
              <a:ext uri="{FF2B5EF4-FFF2-40B4-BE49-F238E27FC236}">
                <a16:creationId xmlns:a16="http://schemas.microsoft.com/office/drawing/2014/main" id="{9E5222A4-E762-492F-BC2C-EDED33C55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320480"/>
              </p:ext>
            </p:extLst>
          </p:nvPr>
        </p:nvGraphicFramePr>
        <p:xfrm>
          <a:off x="7438839" y="2567204"/>
          <a:ext cx="2532242" cy="193116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805777">
                  <a:extLst>
                    <a:ext uri="{9D8B030D-6E8A-4147-A177-3AD203B41FA5}">
                      <a16:colId xmlns:a16="http://schemas.microsoft.com/office/drawing/2014/main" val="1829954222"/>
                    </a:ext>
                  </a:extLst>
                </a:gridCol>
                <a:gridCol w="1726465">
                  <a:extLst>
                    <a:ext uri="{9D8B030D-6E8A-4147-A177-3AD203B41FA5}">
                      <a16:colId xmlns:a16="http://schemas.microsoft.com/office/drawing/2014/main" val="2835937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 abstraite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Suspect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0254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niveauStress</a:t>
                      </a:r>
                      <a:endParaRPr lang="fr-F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niveauCoopération</a:t>
                      </a:r>
                      <a:endParaRPr lang="fr-F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Bool sexe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String style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String carrure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Bool innocenté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refIndice</a:t>
                      </a:r>
                      <a:endParaRPr lang="fr-FR" sz="1200" dirty="0">
                        <a:effectLst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75507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accent6"/>
                          </a:solidFill>
                          <a:effectLst/>
                        </a:rPr>
                        <a:t>[Enquêteur] interrogé ()</a:t>
                      </a:r>
                      <a:endParaRPr lang="fr-FR" sz="1200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5599764"/>
                  </a:ext>
                </a:extLst>
              </a:tr>
            </a:tbl>
          </a:graphicData>
        </a:graphic>
      </p:graphicFrame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C8CCEE47-408C-4501-94C4-665D5CEBDDDE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2821177" y="962820"/>
            <a:ext cx="632270" cy="4920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au 29">
            <a:extLst>
              <a:ext uri="{FF2B5EF4-FFF2-40B4-BE49-F238E27FC236}">
                <a16:creationId xmlns:a16="http://schemas.microsoft.com/office/drawing/2014/main" id="{21C1B7AF-6C92-40A1-B97D-FD1C1AEC2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169181"/>
              </p:ext>
            </p:extLst>
          </p:nvPr>
        </p:nvGraphicFramePr>
        <p:xfrm>
          <a:off x="6063903" y="66119"/>
          <a:ext cx="2432027" cy="756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9658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642369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Témoignage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Personnage perso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Bool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estMensonge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Attribuer (Suspect)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graphicFrame>
        <p:nvGraphicFramePr>
          <p:cNvPr id="31" name="Tableau 30">
            <a:extLst>
              <a:ext uri="{FF2B5EF4-FFF2-40B4-BE49-F238E27FC236}">
                <a16:creationId xmlns:a16="http://schemas.microsoft.com/office/drawing/2014/main" id="{B662F115-75F8-44B1-80F8-0D83474EF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846267"/>
              </p:ext>
            </p:extLst>
          </p:nvPr>
        </p:nvGraphicFramePr>
        <p:xfrm>
          <a:off x="6063903" y="991164"/>
          <a:ext cx="2432027" cy="756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9658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642369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Preuve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Attributs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EltEnquête élément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Attribuer (EltEnquête)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4DAC3BB0-0510-494C-865D-D9C87C8197F1}"/>
              </a:ext>
            </a:extLst>
          </p:cNvPr>
          <p:cNvCxnSpPr>
            <a:cxnSpLocks/>
            <a:stCxn id="31" idx="1"/>
            <a:endCxn id="10" idx="3"/>
          </p:cNvCxnSpPr>
          <p:nvPr/>
        </p:nvCxnSpPr>
        <p:spPr>
          <a:xfrm flipH="1" flipV="1">
            <a:off x="5340667" y="962820"/>
            <a:ext cx="723236" cy="40680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4DCBCFFC-6F3E-463C-968A-BFAA3A5CC527}"/>
              </a:ext>
            </a:extLst>
          </p:cNvPr>
          <p:cNvCxnSpPr>
            <a:cxnSpLocks/>
            <a:stCxn id="30" idx="1"/>
            <a:endCxn id="10" idx="3"/>
          </p:cNvCxnSpPr>
          <p:nvPr/>
        </p:nvCxnSpPr>
        <p:spPr>
          <a:xfrm flipH="1">
            <a:off x="5340667" y="444579"/>
            <a:ext cx="723236" cy="51824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5" name="Tableau 244">
            <a:extLst>
              <a:ext uri="{FF2B5EF4-FFF2-40B4-BE49-F238E27FC236}">
                <a16:creationId xmlns:a16="http://schemas.microsoft.com/office/drawing/2014/main" id="{451A9BB3-7203-44C0-BAB9-432E2720A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656280"/>
              </p:ext>
            </p:extLst>
          </p:nvPr>
        </p:nvGraphicFramePr>
        <p:xfrm>
          <a:off x="3975695" y="4923920"/>
          <a:ext cx="2040552" cy="402603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813802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22675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2135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Interface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Présentation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1890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PrésenterPerso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246" name="Connecteur droit avec flèche 245">
            <a:extLst>
              <a:ext uri="{FF2B5EF4-FFF2-40B4-BE49-F238E27FC236}">
                <a16:creationId xmlns:a16="http://schemas.microsoft.com/office/drawing/2014/main" id="{91900E5F-519B-4338-9C7E-700D6E218333}"/>
              </a:ext>
            </a:extLst>
          </p:cNvPr>
          <p:cNvCxnSpPr>
            <a:cxnSpLocks/>
            <a:stCxn id="9" idx="2"/>
            <a:endCxn id="245" idx="0"/>
          </p:cNvCxnSpPr>
          <p:nvPr/>
        </p:nvCxnSpPr>
        <p:spPr>
          <a:xfrm flipH="1">
            <a:off x="4995971" y="3056766"/>
            <a:ext cx="954989" cy="1867154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necteur droit avec flèche 248">
            <a:extLst>
              <a:ext uri="{FF2B5EF4-FFF2-40B4-BE49-F238E27FC236}">
                <a16:creationId xmlns:a16="http://schemas.microsoft.com/office/drawing/2014/main" id="{A6A05009-1A18-4006-B7BF-52960033E9DE}"/>
              </a:ext>
            </a:extLst>
          </p:cNvPr>
          <p:cNvCxnSpPr>
            <a:cxnSpLocks/>
            <a:stCxn id="7" idx="3"/>
            <a:endCxn id="245" idx="2"/>
          </p:cNvCxnSpPr>
          <p:nvPr/>
        </p:nvCxnSpPr>
        <p:spPr>
          <a:xfrm flipV="1">
            <a:off x="2690493" y="5326523"/>
            <a:ext cx="2305478" cy="750783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713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93DF55E2-EA13-4C31-95BE-6B0C5752B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40121"/>
              </p:ext>
            </p:extLst>
          </p:nvPr>
        </p:nvGraphicFramePr>
        <p:xfrm>
          <a:off x="4353766" y="2354885"/>
          <a:ext cx="3763071" cy="25182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9186">
                  <a:extLst>
                    <a:ext uri="{9D8B030D-6E8A-4147-A177-3AD203B41FA5}">
                      <a16:colId xmlns:a16="http://schemas.microsoft.com/office/drawing/2014/main" val="2152911599"/>
                    </a:ext>
                  </a:extLst>
                </a:gridCol>
                <a:gridCol w="2973885">
                  <a:extLst>
                    <a:ext uri="{9D8B030D-6E8A-4147-A177-3AD203B41FA5}">
                      <a16:colId xmlns:a16="http://schemas.microsoft.com/office/drawing/2014/main" val="265315960"/>
                    </a:ext>
                  </a:extLst>
                </a:gridCol>
              </a:tblGrid>
              <a:tr h="1369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Enquêteur (joueur)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5208560"/>
                  </a:ext>
                </a:extLst>
              </a:tr>
              <a:tr h="3514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niveauManipulation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niveauIntelligence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niveauPopularité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effectLst/>
                        </a:rPr>
                        <a:t>EltEnquete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listeElements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Indice </a:t>
                      </a:r>
                      <a:r>
                        <a:rPr lang="fr-FR" sz="1200" dirty="0" err="1">
                          <a:effectLst/>
                        </a:rPr>
                        <a:t>listeIndices</a:t>
                      </a:r>
                      <a:endParaRPr lang="fr-FR" sz="1200" dirty="0">
                        <a:effectLst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6583800"/>
                  </a:ext>
                </a:extLst>
              </a:tr>
              <a:tr h="5446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Interroger (suspect)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Innocenter (suspect)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Arrêter (suspect)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ConsulterIndices</a:t>
                      </a:r>
                      <a:r>
                        <a:rPr lang="fr-FR" sz="1200" dirty="0">
                          <a:effectLst/>
                        </a:rPr>
                        <a:t> (</a:t>
                      </a:r>
                      <a:r>
                        <a:rPr lang="fr-FR" sz="1200" dirty="0" err="1">
                          <a:effectLst/>
                        </a:rPr>
                        <a:t>listeIndices</a:t>
                      </a:r>
                      <a:r>
                        <a:rPr lang="fr-FR" sz="1200" dirty="0">
                          <a:effectLst/>
                        </a:rPr>
                        <a:t>) </a:t>
                      </a:r>
                      <a:r>
                        <a:rPr lang="fr-FR" sz="1200" dirty="0" err="1">
                          <a:effectLst/>
                        </a:rPr>
                        <a:t>const</a:t>
                      </a:r>
                      <a:endParaRPr lang="fr-F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String </a:t>
                      </a:r>
                      <a:r>
                        <a:rPr lang="fr-FR" sz="1200" dirty="0" err="1">
                          <a:effectLst/>
                        </a:rPr>
                        <a:t>RelierIndices</a:t>
                      </a:r>
                      <a:r>
                        <a:rPr lang="fr-FR" sz="1200" dirty="0">
                          <a:effectLst/>
                        </a:rPr>
                        <a:t> (</a:t>
                      </a:r>
                      <a:r>
                        <a:rPr lang="fr-FR" sz="1200" dirty="0" err="1">
                          <a:effectLst/>
                        </a:rPr>
                        <a:t>listeIndices</a:t>
                      </a:r>
                      <a:r>
                        <a:rPr lang="fr-FR" sz="1200" dirty="0">
                          <a:effectLst/>
                        </a:rPr>
                        <a:t>) </a:t>
                      </a:r>
                      <a:r>
                        <a:rPr lang="fr-FR" sz="1200" dirty="0" err="1">
                          <a:effectLst/>
                        </a:rPr>
                        <a:t>const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AfficherAvancement</a:t>
                      </a:r>
                      <a:r>
                        <a:rPr lang="fr-FR" sz="1200" dirty="0">
                          <a:effectLst/>
                        </a:rPr>
                        <a:t> (avancement) </a:t>
                      </a:r>
                      <a:r>
                        <a:rPr lang="fr-FR" sz="1200" dirty="0" err="1">
                          <a:effectLst/>
                        </a:rPr>
                        <a:t>const</a:t>
                      </a:r>
                      <a:endParaRPr lang="fr-FR" sz="1200" dirty="0">
                        <a:effectLst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981131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213FFE0F-791F-49A6-8E97-C4F4A6F38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216964"/>
              </p:ext>
            </p:extLst>
          </p:nvPr>
        </p:nvGraphicFramePr>
        <p:xfrm>
          <a:off x="1" y="0"/>
          <a:ext cx="2971840" cy="21268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479">
                  <a:extLst>
                    <a:ext uri="{9D8B030D-6E8A-4147-A177-3AD203B41FA5}">
                      <a16:colId xmlns:a16="http://schemas.microsoft.com/office/drawing/2014/main" val="1447325505"/>
                    </a:ext>
                  </a:extLst>
                </a:gridCol>
                <a:gridCol w="2179361">
                  <a:extLst>
                    <a:ext uri="{9D8B030D-6E8A-4147-A177-3AD203B41FA5}">
                      <a16:colId xmlns:a16="http://schemas.microsoft.com/office/drawing/2014/main" val="2409060149"/>
                    </a:ext>
                  </a:extLst>
                </a:gridCol>
              </a:tblGrid>
              <a:tr h="1767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Enquête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13607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Attributs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Personnage </a:t>
                      </a:r>
                      <a:r>
                        <a:rPr lang="fr-FR" sz="1200" dirty="0" err="1">
                          <a:effectLst/>
                        </a:rPr>
                        <a:t>enqueteur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Personnage </a:t>
                      </a:r>
                      <a:r>
                        <a:rPr lang="fr-FR" sz="1200" dirty="0" err="1">
                          <a:effectLst/>
                        </a:rPr>
                        <a:t>listeSuspects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Indice </a:t>
                      </a:r>
                      <a:r>
                        <a:rPr lang="fr-FR" sz="1200" dirty="0" err="1">
                          <a:effectLst/>
                        </a:rPr>
                        <a:t>listeIndices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String avancement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Enum difficulté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52883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NouvelleEnquête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DeposerRapport</a:t>
                      </a:r>
                      <a:r>
                        <a:rPr lang="fr-FR" sz="1200" dirty="0">
                          <a:effectLst/>
                        </a:rPr>
                        <a:t> () </a:t>
                      </a:r>
                      <a:r>
                        <a:rPr lang="fr-FR" sz="1200" dirty="0" err="1">
                          <a:effectLst/>
                        </a:rPr>
                        <a:t>const</a:t>
                      </a:r>
                      <a:endParaRPr lang="fr-F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ReprendreAffaire</a:t>
                      </a:r>
                      <a:r>
                        <a:rPr lang="fr-FR" sz="1200" dirty="0">
                          <a:effectLst/>
                        </a:rPr>
                        <a:t> ()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AbandonnerDossier</a:t>
                      </a:r>
                      <a:r>
                        <a:rPr lang="fr-FR" sz="1200" dirty="0">
                          <a:effectLst/>
                        </a:rPr>
                        <a:t> () </a:t>
                      </a:r>
                      <a:r>
                        <a:rPr lang="fr-FR" sz="1200" dirty="0" err="1">
                          <a:effectLst/>
                        </a:rPr>
                        <a:t>const</a:t>
                      </a:r>
                      <a:endParaRPr lang="fr-F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RèglesJeu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()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140069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CF67EE85-7C64-4FF5-8BCC-33848F884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480566"/>
              </p:ext>
            </p:extLst>
          </p:nvPr>
        </p:nvGraphicFramePr>
        <p:xfrm>
          <a:off x="10145750" y="5298824"/>
          <a:ext cx="1943735" cy="5726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7158">
                  <a:extLst>
                    <a:ext uri="{9D8B030D-6E8A-4147-A177-3AD203B41FA5}">
                      <a16:colId xmlns:a16="http://schemas.microsoft.com/office/drawing/2014/main" val="3921986590"/>
                    </a:ext>
                  </a:extLst>
                </a:gridCol>
                <a:gridCol w="1146577">
                  <a:extLst>
                    <a:ext uri="{9D8B030D-6E8A-4147-A177-3AD203B41FA5}">
                      <a16:colId xmlns:a16="http://schemas.microsoft.com/office/drawing/2014/main" val="4259235297"/>
                    </a:ext>
                  </a:extLst>
                </a:gridCol>
              </a:tblGrid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Classe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Scène de crime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9375694"/>
                  </a:ext>
                </a:extLst>
              </a:tr>
              <a:tr h="976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 malus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40345286"/>
                  </a:ext>
                </a:extLst>
              </a:tr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Analyser()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973428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AC12BB8F-6C27-4D5F-9C8B-5576F2886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300188"/>
              </p:ext>
            </p:extLst>
          </p:nvPr>
        </p:nvGraphicFramePr>
        <p:xfrm>
          <a:off x="5763077" y="5449747"/>
          <a:ext cx="2125879" cy="11511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4081">
                  <a:extLst>
                    <a:ext uri="{9D8B030D-6E8A-4147-A177-3AD203B41FA5}">
                      <a16:colId xmlns:a16="http://schemas.microsoft.com/office/drawing/2014/main" val="2376306464"/>
                    </a:ext>
                  </a:extLst>
                </a:gridCol>
                <a:gridCol w="1271798">
                  <a:extLst>
                    <a:ext uri="{9D8B030D-6E8A-4147-A177-3AD203B41FA5}">
                      <a16:colId xmlns:a16="http://schemas.microsoft.com/office/drawing/2014/main" val="1122904736"/>
                    </a:ext>
                  </a:extLst>
                </a:gridCol>
              </a:tblGrid>
              <a:tr h="1899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Victime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3944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nom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 âge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dateDécès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causeDécès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32669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Analyser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967052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DCA050F6-AE6B-4CCE-9477-D31CA11D9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345859"/>
              </p:ext>
            </p:extLst>
          </p:nvPr>
        </p:nvGraphicFramePr>
        <p:xfrm>
          <a:off x="8669819" y="1533660"/>
          <a:ext cx="2053399" cy="756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2892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1240507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Classe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Coupable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mobile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Avouer 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interrogé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728081C3-26AC-4543-80CA-189823055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089347"/>
              </p:ext>
            </p:extLst>
          </p:nvPr>
        </p:nvGraphicFramePr>
        <p:xfrm>
          <a:off x="3203211" y="600811"/>
          <a:ext cx="2364384" cy="952627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851042">
                  <a:extLst>
                    <a:ext uri="{9D8B030D-6E8A-4147-A177-3AD203B41FA5}">
                      <a16:colId xmlns:a16="http://schemas.microsoft.com/office/drawing/2014/main" val="3936488884"/>
                    </a:ext>
                  </a:extLst>
                </a:gridCol>
                <a:gridCol w="1513342">
                  <a:extLst>
                    <a:ext uri="{9D8B030D-6E8A-4147-A177-3AD203B41FA5}">
                      <a16:colId xmlns:a16="http://schemas.microsoft.com/office/drawing/2014/main" val="22847600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 abstraite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Personnage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44279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String nom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String caractère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58688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LancerDés</a:t>
                      </a:r>
                      <a:r>
                        <a:rPr lang="fr-FR" sz="1200" dirty="0">
                          <a:effectLst/>
                        </a:rPr>
                        <a:t> () </a:t>
                      </a:r>
                      <a:r>
                        <a:rPr lang="fr-FR" sz="1200" dirty="0" err="1">
                          <a:effectLst/>
                        </a:rPr>
                        <a:t>const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58101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80520E6E-1EEF-4963-A9FD-A52B595BB4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545574"/>
              </p:ext>
            </p:extLst>
          </p:nvPr>
        </p:nvGraphicFramePr>
        <p:xfrm>
          <a:off x="87698" y="2376486"/>
          <a:ext cx="1887220" cy="105251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13411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 abstraite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Indice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Attributs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String contenu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Bool </a:t>
                      </a:r>
                      <a:r>
                        <a:rPr lang="fr-FR" sz="1100" dirty="0" err="1">
                          <a:effectLst/>
                        </a:rPr>
                        <a:t>estTrouvé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err="1">
                          <a:effectLst/>
                        </a:rPr>
                        <a:t>Void</a:t>
                      </a:r>
                      <a:r>
                        <a:rPr lang="fr-FR" sz="1100" dirty="0">
                          <a:effectLst/>
                        </a:rPr>
                        <a:t> Trouvé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err="1">
                          <a:solidFill>
                            <a:schemeClr val="accent6"/>
                          </a:solidFill>
                          <a:effectLst/>
                        </a:rPr>
                        <a:t>Void</a:t>
                      </a:r>
                      <a:r>
                        <a:rPr lang="fr-FR" sz="1100" dirty="0">
                          <a:solidFill>
                            <a:schemeClr val="accent6"/>
                          </a:solidFill>
                          <a:effectLst/>
                        </a:rPr>
                        <a:t> Attribuer ()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4BC8F26-C6B7-4EF3-AA35-7C0AE07A7A34}"/>
              </a:ext>
            </a:extLst>
          </p:cNvPr>
          <p:cNvCxnSpPr>
            <a:cxnSpLocks/>
            <a:stCxn id="8" idx="1"/>
            <a:endCxn id="28" idx="3"/>
          </p:cNvCxnSpPr>
          <p:nvPr/>
        </p:nvCxnSpPr>
        <p:spPr>
          <a:xfrm flipH="1" flipV="1">
            <a:off x="8199576" y="1075698"/>
            <a:ext cx="470243" cy="83642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D2E42BC5-5635-4BD2-9641-0AF14850FAD5}"/>
              </a:ext>
            </a:extLst>
          </p:cNvPr>
          <p:cNvCxnSpPr>
            <a:cxnSpLocks/>
            <a:stCxn id="4" idx="0"/>
            <a:endCxn id="9" idx="2"/>
          </p:cNvCxnSpPr>
          <p:nvPr/>
        </p:nvCxnSpPr>
        <p:spPr>
          <a:xfrm flipH="1" flipV="1">
            <a:off x="4385403" y="1553438"/>
            <a:ext cx="1849898" cy="80144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8FE79B63-E2DE-4FC2-B8AD-1FAEBAF92FFA}"/>
              </a:ext>
            </a:extLst>
          </p:cNvPr>
          <p:cNvCxnSpPr>
            <a:cxnSpLocks/>
            <a:stCxn id="28" idx="1"/>
            <a:endCxn id="9" idx="3"/>
          </p:cNvCxnSpPr>
          <p:nvPr/>
        </p:nvCxnSpPr>
        <p:spPr>
          <a:xfrm flipH="1">
            <a:off x="5567595" y="1075698"/>
            <a:ext cx="275693" cy="142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72829CCF-91CB-494B-97D9-BB630F74B727}"/>
              </a:ext>
            </a:extLst>
          </p:cNvPr>
          <p:cNvCxnSpPr>
            <a:cxnSpLocks/>
            <a:stCxn id="7" idx="3"/>
            <a:endCxn id="24" idx="2"/>
          </p:cNvCxnSpPr>
          <p:nvPr/>
        </p:nvCxnSpPr>
        <p:spPr>
          <a:xfrm flipV="1">
            <a:off x="7888956" y="5027285"/>
            <a:ext cx="1561780" cy="99805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au 14">
            <a:extLst>
              <a:ext uri="{FF2B5EF4-FFF2-40B4-BE49-F238E27FC236}">
                <a16:creationId xmlns:a16="http://schemas.microsoft.com/office/drawing/2014/main" id="{F0271C0C-97B5-4F66-95FE-9AD5E65D7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653258"/>
              </p:ext>
            </p:extLst>
          </p:nvPr>
        </p:nvGraphicFramePr>
        <p:xfrm>
          <a:off x="8605447" y="14941"/>
          <a:ext cx="2258271" cy="5612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3229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1205042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Classe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Innocent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Attributs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Alibi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interrogé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graphicFrame>
        <p:nvGraphicFramePr>
          <p:cNvPr id="16" name="Tableau 15">
            <a:extLst>
              <a:ext uri="{FF2B5EF4-FFF2-40B4-BE49-F238E27FC236}">
                <a16:creationId xmlns:a16="http://schemas.microsoft.com/office/drawing/2014/main" id="{F8281AB8-2982-44FA-844D-AFED67132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921683"/>
              </p:ext>
            </p:extLst>
          </p:nvPr>
        </p:nvGraphicFramePr>
        <p:xfrm>
          <a:off x="9951578" y="759663"/>
          <a:ext cx="2192690" cy="374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5799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1166891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489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Complice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interrogé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DD45D5CC-50EE-4D05-8642-0EAFAE3C73E3}"/>
              </a:ext>
            </a:extLst>
          </p:cNvPr>
          <p:cNvCxnSpPr>
            <a:cxnSpLocks/>
            <a:stCxn id="15" idx="1"/>
            <a:endCxn id="28" idx="3"/>
          </p:cNvCxnSpPr>
          <p:nvPr/>
        </p:nvCxnSpPr>
        <p:spPr>
          <a:xfrm flipH="1">
            <a:off x="8199576" y="295547"/>
            <a:ext cx="405871" cy="78015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293F7159-369C-4D91-B556-8A9A7BEDE0C1}"/>
              </a:ext>
            </a:extLst>
          </p:cNvPr>
          <p:cNvCxnSpPr>
            <a:cxnSpLocks/>
            <a:stCxn id="16" idx="0"/>
            <a:endCxn id="15" idx="3"/>
          </p:cNvCxnSpPr>
          <p:nvPr/>
        </p:nvCxnSpPr>
        <p:spPr>
          <a:xfrm flipH="1" flipV="1">
            <a:off x="10863718" y="295547"/>
            <a:ext cx="184205" cy="46411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au 18">
            <a:extLst>
              <a:ext uri="{FF2B5EF4-FFF2-40B4-BE49-F238E27FC236}">
                <a16:creationId xmlns:a16="http://schemas.microsoft.com/office/drawing/2014/main" id="{B885AF27-307A-4AC4-853B-D1C423181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143767"/>
              </p:ext>
            </p:extLst>
          </p:nvPr>
        </p:nvGraphicFramePr>
        <p:xfrm>
          <a:off x="9696519" y="2577027"/>
          <a:ext cx="2586921" cy="1174826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788601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79832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2135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Interface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Mensonge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1538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Const</a:t>
                      </a:r>
                      <a:r>
                        <a:rPr lang="fr-FR" sz="1200" dirty="0">
                          <a:effectLst/>
                        </a:rPr>
                        <a:t> int </a:t>
                      </a:r>
                      <a:r>
                        <a:rPr lang="fr-FR" sz="1200" dirty="0" err="1">
                          <a:effectLst/>
                        </a:rPr>
                        <a:t>crédibilitéMin</a:t>
                      </a:r>
                      <a:endParaRPr lang="fr-F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Const</a:t>
                      </a:r>
                      <a:r>
                        <a:rPr lang="fr-FR" sz="1200" dirty="0">
                          <a:effectLst/>
                        </a:rPr>
                        <a:t> int </a:t>
                      </a:r>
                      <a:r>
                        <a:rPr lang="fr-FR" sz="1200" dirty="0" err="1">
                          <a:effectLst/>
                        </a:rPr>
                        <a:t>cohérenceMin</a:t>
                      </a:r>
                      <a:endParaRPr lang="fr-FR" sz="1200" dirty="0">
                        <a:effectLst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1890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Bool </a:t>
                      </a:r>
                      <a:r>
                        <a:rPr lang="fr-FR" sz="1200" dirty="0" err="1">
                          <a:effectLst/>
                        </a:rPr>
                        <a:t>SeContredire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CréerFaussePiste</a:t>
                      </a:r>
                      <a:r>
                        <a:rPr lang="fr-FR" sz="1200" dirty="0">
                          <a:effectLst/>
                        </a:rPr>
                        <a:t> ()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AjouterTemoignage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019FD96-2736-40FB-B7DF-01DB0D1138EF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flipH="1">
            <a:off x="10989979" y="1133805"/>
            <a:ext cx="57944" cy="1443222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D2EE7590-751A-4AE6-B553-F569F54D6B34}"/>
              </a:ext>
            </a:extLst>
          </p:cNvPr>
          <p:cNvCxnSpPr>
            <a:cxnSpLocks/>
            <a:stCxn id="8" idx="3"/>
            <a:endCxn id="19" idx="0"/>
          </p:cNvCxnSpPr>
          <p:nvPr/>
        </p:nvCxnSpPr>
        <p:spPr>
          <a:xfrm>
            <a:off x="10723218" y="1912120"/>
            <a:ext cx="266761" cy="664907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C9E4D929-0220-4B38-A4D9-8ED15EDDB3EE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971841" y="1063434"/>
            <a:ext cx="231370" cy="136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8CE604CF-CC75-48D8-A24A-8FA46C24C14B}"/>
              </a:ext>
            </a:extLst>
          </p:cNvPr>
          <p:cNvCxnSpPr>
            <a:cxnSpLocks/>
            <a:stCxn id="4" idx="3"/>
            <a:endCxn id="24" idx="1"/>
          </p:cNvCxnSpPr>
          <p:nvPr/>
        </p:nvCxnSpPr>
        <p:spPr>
          <a:xfrm>
            <a:off x="8116837" y="3614026"/>
            <a:ext cx="341218" cy="9369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au 23">
            <a:extLst>
              <a:ext uri="{FF2B5EF4-FFF2-40B4-BE49-F238E27FC236}">
                <a16:creationId xmlns:a16="http://schemas.microsoft.com/office/drawing/2014/main" id="{6452EB26-AE78-4F13-A039-28FE08EDA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655183"/>
              </p:ext>
            </p:extLst>
          </p:nvPr>
        </p:nvGraphicFramePr>
        <p:xfrm>
          <a:off x="8458055" y="4074658"/>
          <a:ext cx="1985363" cy="952627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87545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197818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 abstraite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Elt</a:t>
                      </a:r>
                      <a:r>
                        <a:rPr lang="fr-FR" sz="1200" dirty="0">
                          <a:effectLst/>
                        </a:rPr>
                        <a:t> Enquête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Attributs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RefPreuve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accent6"/>
                          </a:solidFill>
                          <a:effectLst/>
                        </a:rPr>
                        <a:t>[Enquêteur]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solidFill>
                            <a:schemeClr val="accent6"/>
                          </a:solidFill>
                          <a:effectLst/>
                        </a:rPr>
                        <a:t>Void</a:t>
                      </a:r>
                      <a:r>
                        <a:rPr lang="fr-FR" sz="1200" dirty="0">
                          <a:solidFill>
                            <a:schemeClr val="accent6"/>
                          </a:solidFill>
                          <a:effectLst/>
                        </a:rPr>
                        <a:t> Analyser ()</a:t>
                      </a:r>
                      <a:endParaRPr lang="fr-FR" sz="1200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44447814-0528-4AAE-8D7A-C2AE3752D3BB}"/>
              </a:ext>
            </a:extLst>
          </p:cNvPr>
          <p:cNvCxnSpPr>
            <a:cxnSpLocks/>
            <a:stCxn id="6" idx="0"/>
            <a:endCxn id="24" idx="2"/>
          </p:cNvCxnSpPr>
          <p:nvPr/>
        </p:nvCxnSpPr>
        <p:spPr>
          <a:xfrm flipH="1" flipV="1">
            <a:off x="9450736" y="5027285"/>
            <a:ext cx="1666881" cy="2715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au 25">
            <a:extLst>
              <a:ext uri="{FF2B5EF4-FFF2-40B4-BE49-F238E27FC236}">
                <a16:creationId xmlns:a16="http://schemas.microsoft.com/office/drawing/2014/main" id="{1512777B-6E94-475F-A3CE-D2C1FFCE57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207679"/>
              </p:ext>
            </p:extLst>
          </p:nvPr>
        </p:nvGraphicFramePr>
        <p:xfrm>
          <a:off x="8160387" y="6098337"/>
          <a:ext cx="1985363" cy="5726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5674">
                  <a:extLst>
                    <a:ext uri="{9D8B030D-6E8A-4147-A177-3AD203B41FA5}">
                      <a16:colId xmlns:a16="http://schemas.microsoft.com/office/drawing/2014/main" val="3921986590"/>
                    </a:ext>
                  </a:extLst>
                </a:gridCol>
                <a:gridCol w="1189689">
                  <a:extLst>
                    <a:ext uri="{9D8B030D-6E8A-4147-A177-3AD203B41FA5}">
                      <a16:colId xmlns:a16="http://schemas.microsoft.com/office/drawing/2014/main" val="4259235297"/>
                    </a:ext>
                  </a:extLst>
                </a:gridCol>
              </a:tblGrid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Classe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Arme du crime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9375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Attributs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typeArme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40345286"/>
                  </a:ext>
                </a:extLst>
              </a:tr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Analyser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973428"/>
                  </a:ext>
                </a:extLst>
              </a:tr>
            </a:tbl>
          </a:graphicData>
        </a:graphic>
      </p:graphicFrame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0FEF752D-D5AA-47C8-B25E-2CD853084B03}"/>
              </a:ext>
            </a:extLst>
          </p:cNvPr>
          <p:cNvCxnSpPr>
            <a:cxnSpLocks/>
            <a:stCxn id="26" idx="0"/>
            <a:endCxn id="24" idx="2"/>
          </p:cNvCxnSpPr>
          <p:nvPr/>
        </p:nvCxnSpPr>
        <p:spPr>
          <a:xfrm flipV="1">
            <a:off x="9153068" y="5027285"/>
            <a:ext cx="297668" cy="107105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au 27">
            <a:extLst>
              <a:ext uri="{FF2B5EF4-FFF2-40B4-BE49-F238E27FC236}">
                <a16:creationId xmlns:a16="http://schemas.microsoft.com/office/drawing/2014/main" id="{EC32942A-A2F3-4D1D-B0A1-12508AE9EF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37067"/>
              </p:ext>
            </p:extLst>
          </p:nvPr>
        </p:nvGraphicFramePr>
        <p:xfrm>
          <a:off x="5843288" y="12264"/>
          <a:ext cx="2356288" cy="212686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801352">
                  <a:extLst>
                    <a:ext uri="{9D8B030D-6E8A-4147-A177-3AD203B41FA5}">
                      <a16:colId xmlns:a16="http://schemas.microsoft.com/office/drawing/2014/main" val="1829954222"/>
                    </a:ext>
                  </a:extLst>
                </a:gridCol>
                <a:gridCol w="1554936">
                  <a:extLst>
                    <a:ext uri="{9D8B030D-6E8A-4147-A177-3AD203B41FA5}">
                      <a16:colId xmlns:a16="http://schemas.microsoft.com/office/drawing/2014/main" val="2835937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 abstraite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Suspect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0254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niveauStress</a:t>
                      </a:r>
                      <a:endParaRPr lang="fr-F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niveauCoopération</a:t>
                      </a:r>
                      <a:endParaRPr lang="fr-F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Bool sexe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String style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String carrure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Bool innocenté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refTemoignage</a:t>
                      </a:r>
                      <a:endParaRPr lang="fr-FR" sz="1200" dirty="0">
                        <a:effectLst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75507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accent6"/>
                          </a:solidFill>
                          <a:effectLst/>
                        </a:rPr>
                        <a:t>[Enquêteur]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solidFill>
                            <a:schemeClr val="accent6"/>
                          </a:solidFill>
                          <a:effectLst/>
                        </a:rPr>
                        <a:t>Void</a:t>
                      </a:r>
                      <a:r>
                        <a:rPr lang="fr-FR" sz="1200" dirty="0">
                          <a:solidFill>
                            <a:schemeClr val="accent6"/>
                          </a:solidFill>
                          <a:effectLst/>
                        </a:rPr>
                        <a:t> interrogé ()</a:t>
                      </a:r>
                      <a:endParaRPr lang="fr-FR" sz="1200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5599764"/>
                  </a:ext>
                </a:extLst>
              </a:tr>
            </a:tbl>
          </a:graphicData>
        </a:graphic>
      </p:graphicFrame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4B2C01EE-8663-460D-834F-78E1B3BDB8C1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flipH="1">
            <a:off x="1031308" y="2126869"/>
            <a:ext cx="454613" cy="2496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au 29">
            <a:extLst>
              <a:ext uri="{FF2B5EF4-FFF2-40B4-BE49-F238E27FC236}">
                <a16:creationId xmlns:a16="http://schemas.microsoft.com/office/drawing/2014/main" id="{61669BCD-3478-4990-AD48-EBD019CAA3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226977"/>
              </p:ext>
            </p:extLst>
          </p:nvPr>
        </p:nvGraphicFramePr>
        <p:xfrm>
          <a:off x="1379384" y="3917996"/>
          <a:ext cx="2432027" cy="756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9658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642369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Témoignage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Personnage perso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Bool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estMensonge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Attribuer (Suspect)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graphicFrame>
        <p:nvGraphicFramePr>
          <p:cNvPr id="31" name="Tableau 30">
            <a:extLst>
              <a:ext uri="{FF2B5EF4-FFF2-40B4-BE49-F238E27FC236}">
                <a16:creationId xmlns:a16="http://schemas.microsoft.com/office/drawing/2014/main" id="{69DA895F-9737-4AFA-AAE0-CEF5F790F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480983"/>
              </p:ext>
            </p:extLst>
          </p:nvPr>
        </p:nvGraphicFramePr>
        <p:xfrm>
          <a:off x="13710" y="4980703"/>
          <a:ext cx="2687712" cy="5612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4951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842761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Preuve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Attributs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EltEnquête élément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Attribuer (EltEnquête)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C86C0144-B375-4968-9B83-F3538802E473}"/>
              </a:ext>
            </a:extLst>
          </p:cNvPr>
          <p:cNvCxnSpPr>
            <a:cxnSpLocks/>
            <a:stCxn id="31" idx="0"/>
            <a:endCxn id="10" idx="2"/>
          </p:cNvCxnSpPr>
          <p:nvPr/>
        </p:nvCxnSpPr>
        <p:spPr>
          <a:xfrm flipH="1" flipV="1">
            <a:off x="1031308" y="3429000"/>
            <a:ext cx="326258" cy="155170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447293BB-5A57-4FED-B892-08367C10F0BA}"/>
              </a:ext>
            </a:extLst>
          </p:cNvPr>
          <p:cNvCxnSpPr>
            <a:cxnSpLocks/>
            <a:stCxn id="30" idx="0"/>
            <a:endCxn id="10" idx="2"/>
          </p:cNvCxnSpPr>
          <p:nvPr/>
        </p:nvCxnSpPr>
        <p:spPr>
          <a:xfrm flipH="1" flipV="1">
            <a:off x="1031308" y="3429000"/>
            <a:ext cx="1564089" cy="48899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au 33">
            <a:extLst>
              <a:ext uri="{FF2B5EF4-FFF2-40B4-BE49-F238E27FC236}">
                <a16:creationId xmlns:a16="http://schemas.microsoft.com/office/drawing/2014/main" id="{F85AB0CD-BD22-40EA-A747-3848B5769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489527"/>
              </p:ext>
            </p:extLst>
          </p:nvPr>
        </p:nvGraphicFramePr>
        <p:xfrm>
          <a:off x="2587860" y="5847703"/>
          <a:ext cx="2755349" cy="596341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804629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2135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Interface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Présentation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1890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PrésenterPerso</a:t>
                      </a:r>
                      <a:r>
                        <a:rPr lang="fr-FR" sz="1200" dirty="0">
                          <a:effectLst/>
                        </a:rPr>
                        <a:t> () </a:t>
                      </a:r>
                      <a:r>
                        <a:rPr lang="fr-FR" sz="1200" dirty="0" err="1">
                          <a:effectLst/>
                        </a:rPr>
                        <a:t>const</a:t>
                      </a:r>
                      <a:endParaRPr lang="fr-F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AfficherInfos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()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432DB954-DEC1-4A86-AF21-41AF633365BE}"/>
              </a:ext>
            </a:extLst>
          </p:cNvPr>
          <p:cNvCxnSpPr>
            <a:cxnSpLocks/>
            <a:stCxn id="9" idx="2"/>
            <a:endCxn id="34" idx="0"/>
          </p:cNvCxnSpPr>
          <p:nvPr/>
        </p:nvCxnSpPr>
        <p:spPr>
          <a:xfrm flipH="1">
            <a:off x="3965534" y="1553438"/>
            <a:ext cx="419869" cy="4294265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51DE2207-1BFB-4569-96BC-DE2B677E6844}"/>
              </a:ext>
            </a:extLst>
          </p:cNvPr>
          <p:cNvCxnSpPr>
            <a:cxnSpLocks/>
            <a:stCxn id="7" idx="1"/>
            <a:endCxn id="34" idx="3"/>
          </p:cNvCxnSpPr>
          <p:nvPr/>
        </p:nvCxnSpPr>
        <p:spPr>
          <a:xfrm flipH="1">
            <a:off x="5343209" y="6025339"/>
            <a:ext cx="419868" cy="120534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255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Tableau 36">
            <a:extLst>
              <a:ext uri="{FF2B5EF4-FFF2-40B4-BE49-F238E27FC236}">
                <a16:creationId xmlns:a16="http://schemas.microsoft.com/office/drawing/2014/main" id="{08473E54-3E4B-4A44-B270-BF1FD893E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734451"/>
              </p:ext>
            </p:extLst>
          </p:nvPr>
        </p:nvGraphicFramePr>
        <p:xfrm>
          <a:off x="5305949" y="2337726"/>
          <a:ext cx="2657027" cy="29096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716">
                  <a:extLst>
                    <a:ext uri="{9D8B030D-6E8A-4147-A177-3AD203B41FA5}">
                      <a16:colId xmlns:a16="http://schemas.microsoft.com/office/drawing/2014/main" val="2152911599"/>
                    </a:ext>
                  </a:extLst>
                </a:gridCol>
                <a:gridCol w="1864311">
                  <a:extLst>
                    <a:ext uri="{9D8B030D-6E8A-4147-A177-3AD203B41FA5}">
                      <a16:colId xmlns:a16="http://schemas.microsoft.com/office/drawing/2014/main" val="265315960"/>
                    </a:ext>
                  </a:extLst>
                </a:gridCol>
              </a:tblGrid>
              <a:tr h="1369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Enquêteur (joueur)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5208560"/>
                  </a:ext>
                </a:extLst>
              </a:tr>
              <a:tr h="3514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niveauManipulation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niveauIntelligence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niveauPopularité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Indice </a:t>
                      </a:r>
                      <a:r>
                        <a:rPr lang="fr-FR" sz="1200" dirty="0" err="1">
                          <a:effectLst/>
                        </a:rPr>
                        <a:t>listeIndices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String avancement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effectLst/>
                        </a:rPr>
                        <a:t>EltEnquete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listeElements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Indice </a:t>
                      </a:r>
                      <a:r>
                        <a:rPr lang="fr-FR" sz="1200" dirty="0" err="1">
                          <a:effectLst/>
                        </a:rPr>
                        <a:t>listeIndices</a:t>
                      </a:r>
                      <a:endParaRPr lang="fr-FR" sz="1200" dirty="0">
                        <a:effectLst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6583800"/>
                  </a:ext>
                </a:extLst>
              </a:tr>
              <a:tr h="5446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Interroger (suspect)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Innocenter (suspect)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Arrêter (suspect)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ConsulterIndices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String </a:t>
                      </a:r>
                      <a:r>
                        <a:rPr lang="fr-FR" sz="1200" dirty="0" err="1">
                          <a:effectLst/>
                        </a:rPr>
                        <a:t>RelierIndices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AfficherAvancement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981131"/>
                  </a:ext>
                </a:extLst>
              </a:tr>
            </a:tbl>
          </a:graphicData>
        </a:graphic>
      </p:graphicFrame>
      <p:graphicFrame>
        <p:nvGraphicFramePr>
          <p:cNvPr id="38" name="Tableau 37">
            <a:extLst>
              <a:ext uri="{FF2B5EF4-FFF2-40B4-BE49-F238E27FC236}">
                <a16:creationId xmlns:a16="http://schemas.microsoft.com/office/drawing/2014/main" id="{3DF9BF81-B4A3-47BC-BE1F-6E2413B4A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236755"/>
              </p:ext>
            </p:extLst>
          </p:nvPr>
        </p:nvGraphicFramePr>
        <p:xfrm>
          <a:off x="1" y="0"/>
          <a:ext cx="2615184" cy="1735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6049">
                  <a:extLst>
                    <a:ext uri="{9D8B030D-6E8A-4147-A177-3AD203B41FA5}">
                      <a16:colId xmlns:a16="http://schemas.microsoft.com/office/drawing/2014/main" val="1447325505"/>
                    </a:ext>
                  </a:extLst>
                </a:gridCol>
                <a:gridCol w="1809135">
                  <a:extLst>
                    <a:ext uri="{9D8B030D-6E8A-4147-A177-3AD203B41FA5}">
                      <a16:colId xmlns:a16="http://schemas.microsoft.com/office/drawing/2014/main" val="2409060149"/>
                    </a:ext>
                  </a:extLst>
                </a:gridCol>
              </a:tblGrid>
              <a:tr h="1767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Enquête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13607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Attributs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Enquêteur joueur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Suspect </a:t>
                      </a:r>
                      <a:r>
                        <a:rPr lang="fr-FR" sz="1200" dirty="0" err="1">
                          <a:effectLst/>
                        </a:rPr>
                        <a:t>listeSuspects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Enum difficulté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52883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NouvelleEnquête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DeposerRapport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ReprendreAffaire</a:t>
                      </a:r>
                      <a:r>
                        <a:rPr lang="fr-FR" sz="1200" dirty="0">
                          <a:effectLst/>
                        </a:rPr>
                        <a:t> ()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AbandonnerDossier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RèglesJeu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140069"/>
                  </a:ext>
                </a:extLst>
              </a:tr>
            </a:tbl>
          </a:graphicData>
        </a:graphic>
      </p:graphicFrame>
      <p:graphicFrame>
        <p:nvGraphicFramePr>
          <p:cNvPr id="39" name="Tableau 38">
            <a:extLst>
              <a:ext uri="{FF2B5EF4-FFF2-40B4-BE49-F238E27FC236}">
                <a16:creationId xmlns:a16="http://schemas.microsoft.com/office/drawing/2014/main" id="{DF9097BB-5F94-4332-9FBB-949FCF08A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270550"/>
              </p:ext>
            </p:extLst>
          </p:nvPr>
        </p:nvGraphicFramePr>
        <p:xfrm>
          <a:off x="218339" y="6049079"/>
          <a:ext cx="1907540" cy="5726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7830">
                  <a:extLst>
                    <a:ext uri="{9D8B030D-6E8A-4147-A177-3AD203B41FA5}">
                      <a16:colId xmlns:a16="http://schemas.microsoft.com/office/drawing/2014/main" val="3921986590"/>
                    </a:ext>
                  </a:extLst>
                </a:gridCol>
                <a:gridCol w="1109710">
                  <a:extLst>
                    <a:ext uri="{9D8B030D-6E8A-4147-A177-3AD203B41FA5}">
                      <a16:colId xmlns:a16="http://schemas.microsoft.com/office/drawing/2014/main" val="4259235297"/>
                    </a:ext>
                  </a:extLst>
                </a:gridCol>
              </a:tblGrid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Classe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Scène de crime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9375694"/>
                  </a:ext>
                </a:extLst>
              </a:tr>
              <a:tr h="976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 malus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40345286"/>
                  </a:ext>
                </a:extLst>
              </a:tr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Analyser()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973428"/>
                  </a:ext>
                </a:extLst>
              </a:tr>
            </a:tbl>
          </a:graphicData>
        </a:graphic>
      </p:graphicFrame>
      <p:graphicFrame>
        <p:nvGraphicFramePr>
          <p:cNvPr id="40" name="Tableau 39">
            <a:extLst>
              <a:ext uri="{FF2B5EF4-FFF2-40B4-BE49-F238E27FC236}">
                <a16:creationId xmlns:a16="http://schemas.microsoft.com/office/drawing/2014/main" id="{824DE990-6BAE-462C-A615-851F1B5FC7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134533"/>
              </p:ext>
            </p:extLst>
          </p:nvPr>
        </p:nvGraphicFramePr>
        <p:xfrm>
          <a:off x="102515" y="3682659"/>
          <a:ext cx="2091698" cy="13468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7867">
                  <a:extLst>
                    <a:ext uri="{9D8B030D-6E8A-4147-A177-3AD203B41FA5}">
                      <a16:colId xmlns:a16="http://schemas.microsoft.com/office/drawing/2014/main" val="2376306464"/>
                    </a:ext>
                  </a:extLst>
                </a:gridCol>
                <a:gridCol w="1283831">
                  <a:extLst>
                    <a:ext uri="{9D8B030D-6E8A-4147-A177-3AD203B41FA5}">
                      <a16:colId xmlns:a16="http://schemas.microsoft.com/office/drawing/2014/main" val="1122904736"/>
                    </a:ext>
                  </a:extLst>
                </a:gridCol>
              </a:tblGrid>
              <a:tr h="1899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Victime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3944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nom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Bool sexe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 âge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dateDécès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causeDécès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32669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Analyser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967052"/>
                  </a:ext>
                </a:extLst>
              </a:tr>
            </a:tbl>
          </a:graphicData>
        </a:graphic>
      </p:graphicFrame>
      <p:graphicFrame>
        <p:nvGraphicFramePr>
          <p:cNvPr id="41" name="Tableau 40">
            <a:extLst>
              <a:ext uri="{FF2B5EF4-FFF2-40B4-BE49-F238E27FC236}">
                <a16:creationId xmlns:a16="http://schemas.microsoft.com/office/drawing/2014/main" id="{E8AC3D59-8CC1-492C-B285-1B5067A0E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673656"/>
              </p:ext>
            </p:extLst>
          </p:nvPr>
        </p:nvGraphicFramePr>
        <p:xfrm>
          <a:off x="8669819" y="1533660"/>
          <a:ext cx="2053399" cy="756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2892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1240507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Classe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Coupable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mobile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Avouer 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interrogé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graphicFrame>
        <p:nvGraphicFramePr>
          <p:cNvPr id="42" name="Tableau 41">
            <a:extLst>
              <a:ext uri="{FF2B5EF4-FFF2-40B4-BE49-F238E27FC236}">
                <a16:creationId xmlns:a16="http://schemas.microsoft.com/office/drawing/2014/main" id="{5B272627-6402-4A8F-B8ED-B405C7A0F0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367033"/>
              </p:ext>
            </p:extLst>
          </p:nvPr>
        </p:nvGraphicFramePr>
        <p:xfrm>
          <a:off x="2813211" y="1063434"/>
          <a:ext cx="1955400" cy="134404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800618">
                  <a:extLst>
                    <a:ext uri="{9D8B030D-6E8A-4147-A177-3AD203B41FA5}">
                      <a16:colId xmlns:a16="http://schemas.microsoft.com/office/drawing/2014/main" val="3936488884"/>
                    </a:ext>
                  </a:extLst>
                </a:gridCol>
                <a:gridCol w="1154782">
                  <a:extLst>
                    <a:ext uri="{9D8B030D-6E8A-4147-A177-3AD203B41FA5}">
                      <a16:colId xmlns:a16="http://schemas.microsoft.com/office/drawing/2014/main" val="22847600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 abstraite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Personnage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44279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String nom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String caractère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Bool sexe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 âge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58688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LancerDés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58101"/>
                  </a:ext>
                </a:extLst>
              </a:tr>
            </a:tbl>
          </a:graphicData>
        </a:graphic>
      </p:graphicFrame>
      <p:graphicFrame>
        <p:nvGraphicFramePr>
          <p:cNvPr id="43" name="Tableau 42">
            <a:extLst>
              <a:ext uri="{FF2B5EF4-FFF2-40B4-BE49-F238E27FC236}">
                <a16:creationId xmlns:a16="http://schemas.microsoft.com/office/drawing/2014/main" id="{49E64028-93F3-408A-9C0C-909A6B872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706412"/>
              </p:ext>
            </p:extLst>
          </p:nvPr>
        </p:nvGraphicFramePr>
        <p:xfrm>
          <a:off x="6894815" y="5647418"/>
          <a:ext cx="1887220" cy="105251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13411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Classe abstraite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Indice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Attributs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String contenu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Bool </a:t>
                      </a:r>
                      <a:r>
                        <a:rPr lang="fr-FR" sz="1100" dirty="0" err="1">
                          <a:effectLst/>
                        </a:rPr>
                        <a:t>estTrouvé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err="1">
                          <a:effectLst/>
                        </a:rPr>
                        <a:t>Void</a:t>
                      </a:r>
                      <a:r>
                        <a:rPr lang="fr-FR" sz="1100" dirty="0">
                          <a:effectLst/>
                        </a:rPr>
                        <a:t> Trouvé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err="1">
                          <a:solidFill>
                            <a:schemeClr val="accent6"/>
                          </a:solidFill>
                          <a:effectLst/>
                        </a:rPr>
                        <a:t>Void</a:t>
                      </a:r>
                      <a:r>
                        <a:rPr lang="fr-FR" sz="1100" dirty="0">
                          <a:solidFill>
                            <a:schemeClr val="accent6"/>
                          </a:solidFill>
                          <a:effectLst/>
                        </a:rPr>
                        <a:t> Attribuer ()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7BA5E9E0-DBE8-4547-904F-15A561EC0E8A}"/>
              </a:ext>
            </a:extLst>
          </p:cNvPr>
          <p:cNvCxnSpPr>
            <a:cxnSpLocks/>
            <a:stCxn id="41" idx="1"/>
            <a:endCxn id="60" idx="3"/>
          </p:cNvCxnSpPr>
          <p:nvPr/>
        </p:nvCxnSpPr>
        <p:spPr>
          <a:xfrm flipH="1" flipV="1">
            <a:off x="8199576" y="977845"/>
            <a:ext cx="470243" cy="93427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A6BAEF70-7BC9-45AF-8441-D5D8F2E861C0}"/>
              </a:ext>
            </a:extLst>
          </p:cNvPr>
          <p:cNvCxnSpPr>
            <a:cxnSpLocks/>
            <a:stCxn id="37" idx="0"/>
            <a:endCxn id="42" idx="3"/>
          </p:cNvCxnSpPr>
          <p:nvPr/>
        </p:nvCxnSpPr>
        <p:spPr>
          <a:xfrm flipH="1" flipV="1">
            <a:off x="4768611" y="1735454"/>
            <a:ext cx="1865851" cy="60227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BCA71491-59D1-42AC-A4AD-24C8FE926A10}"/>
              </a:ext>
            </a:extLst>
          </p:cNvPr>
          <p:cNvCxnSpPr>
            <a:cxnSpLocks/>
            <a:stCxn id="60" idx="1"/>
            <a:endCxn id="42" idx="3"/>
          </p:cNvCxnSpPr>
          <p:nvPr/>
        </p:nvCxnSpPr>
        <p:spPr>
          <a:xfrm flipH="1">
            <a:off x="4768611" y="977845"/>
            <a:ext cx="1074677" cy="75760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74318F04-3036-469E-8C0B-F2385B34041A}"/>
              </a:ext>
            </a:extLst>
          </p:cNvPr>
          <p:cNvCxnSpPr>
            <a:cxnSpLocks/>
            <a:stCxn id="40" idx="3"/>
            <a:endCxn id="56" idx="1"/>
          </p:cNvCxnSpPr>
          <p:nvPr/>
        </p:nvCxnSpPr>
        <p:spPr>
          <a:xfrm>
            <a:off x="2194213" y="4356105"/>
            <a:ext cx="1313613" cy="175796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au 47">
            <a:extLst>
              <a:ext uri="{FF2B5EF4-FFF2-40B4-BE49-F238E27FC236}">
                <a16:creationId xmlns:a16="http://schemas.microsoft.com/office/drawing/2014/main" id="{197452AA-075A-4DB3-9F65-7CDD9867B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375044"/>
              </p:ext>
            </p:extLst>
          </p:nvPr>
        </p:nvGraphicFramePr>
        <p:xfrm>
          <a:off x="8605447" y="14941"/>
          <a:ext cx="2258271" cy="5612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3229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1205042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Classe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Innocent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Attributs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Alibi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interrogé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2430AC04-50F9-4A91-BEFA-86610BD90C26}"/>
              </a:ext>
            </a:extLst>
          </p:cNvPr>
          <p:cNvCxnSpPr>
            <a:cxnSpLocks/>
            <a:stCxn id="48" idx="1"/>
            <a:endCxn id="60" idx="3"/>
          </p:cNvCxnSpPr>
          <p:nvPr/>
        </p:nvCxnSpPr>
        <p:spPr>
          <a:xfrm flipH="1">
            <a:off x="8199576" y="295547"/>
            <a:ext cx="405871" cy="68229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FBF2F550-DEB4-4579-ADAF-344655F07C06}"/>
              </a:ext>
            </a:extLst>
          </p:cNvPr>
          <p:cNvCxnSpPr>
            <a:cxnSpLocks/>
            <a:stCxn id="69" idx="1"/>
            <a:endCxn id="60" idx="3"/>
          </p:cNvCxnSpPr>
          <p:nvPr/>
        </p:nvCxnSpPr>
        <p:spPr>
          <a:xfrm flipH="1" flipV="1">
            <a:off x="8199576" y="977845"/>
            <a:ext cx="1631638" cy="406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au 50">
            <a:extLst>
              <a:ext uri="{FF2B5EF4-FFF2-40B4-BE49-F238E27FC236}">
                <a16:creationId xmlns:a16="http://schemas.microsoft.com/office/drawing/2014/main" id="{E084D6F7-CEC4-475A-BC86-04FD4A7FE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819286"/>
              </p:ext>
            </p:extLst>
          </p:nvPr>
        </p:nvGraphicFramePr>
        <p:xfrm>
          <a:off x="9502564" y="2749956"/>
          <a:ext cx="2586921" cy="1174826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788601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79832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2135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Interface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Mensonge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1538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Final int CREDIBILITE_MIN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Final int COHERENCE_MIN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1890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Bool </a:t>
                      </a:r>
                      <a:r>
                        <a:rPr lang="fr-FR" sz="1200" dirty="0" err="1">
                          <a:effectLst/>
                        </a:rPr>
                        <a:t>SeContredire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CréerFaussePiste</a:t>
                      </a:r>
                      <a:r>
                        <a:rPr lang="fr-FR" sz="1200" dirty="0">
                          <a:effectLst/>
                        </a:rPr>
                        <a:t> ()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AjouterTemoignage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A467DAD5-0E42-4A7F-BC9E-41C1A92483FD}"/>
              </a:ext>
            </a:extLst>
          </p:cNvPr>
          <p:cNvCxnSpPr>
            <a:cxnSpLocks/>
            <a:stCxn id="69" idx="2"/>
            <a:endCxn id="51" idx="0"/>
          </p:cNvCxnSpPr>
          <p:nvPr/>
        </p:nvCxnSpPr>
        <p:spPr>
          <a:xfrm flipH="1">
            <a:off x="10796024" y="1299060"/>
            <a:ext cx="164325" cy="1450896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36CC292E-A8B7-4071-8252-626C3A40D7D8}"/>
              </a:ext>
            </a:extLst>
          </p:cNvPr>
          <p:cNvCxnSpPr>
            <a:cxnSpLocks/>
            <a:stCxn id="41" idx="2"/>
            <a:endCxn id="51" idx="0"/>
          </p:cNvCxnSpPr>
          <p:nvPr/>
        </p:nvCxnSpPr>
        <p:spPr>
          <a:xfrm>
            <a:off x="9696518" y="2290580"/>
            <a:ext cx="1099506" cy="459376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3F12CD33-D1C3-4D44-9F19-104A185E580B}"/>
              </a:ext>
            </a:extLst>
          </p:cNvPr>
          <p:cNvCxnSpPr>
            <a:cxnSpLocks/>
            <a:stCxn id="38" idx="3"/>
            <a:endCxn id="42" idx="0"/>
          </p:cNvCxnSpPr>
          <p:nvPr/>
        </p:nvCxnSpPr>
        <p:spPr>
          <a:xfrm>
            <a:off x="2615185" y="867727"/>
            <a:ext cx="1175726" cy="195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171F91DA-A534-42E0-83DB-65E1BDC01412}"/>
              </a:ext>
            </a:extLst>
          </p:cNvPr>
          <p:cNvCxnSpPr>
            <a:cxnSpLocks/>
            <a:stCxn id="37" idx="2"/>
            <a:endCxn id="56" idx="0"/>
          </p:cNvCxnSpPr>
          <p:nvPr/>
        </p:nvCxnSpPr>
        <p:spPr>
          <a:xfrm flipH="1">
            <a:off x="4500507" y="5247423"/>
            <a:ext cx="2133955" cy="3903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eau 55">
            <a:extLst>
              <a:ext uri="{FF2B5EF4-FFF2-40B4-BE49-F238E27FC236}">
                <a16:creationId xmlns:a16="http://schemas.microsoft.com/office/drawing/2014/main" id="{95823CE2-3EC0-49B2-9F5A-421EBA7A8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711999"/>
              </p:ext>
            </p:extLst>
          </p:nvPr>
        </p:nvGraphicFramePr>
        <p:xfrm>
          <a:off x="3507826" y="5637753"/>
          <a:ext cx="1985363" cy="952627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87545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197818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 abstraite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Elt</a:t>
                      </a:r>
                      <a:r>
                        <a:rPr lang="fr-FR" sz="1200" dirty="0">
                          <a:effectLst/>
                        </a:rPr>
                        <a:t> Enquête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Attributs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RefPreuve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accent6"/>
                          </a:solidFill>
                          <a:effectLst/>
                        </a:rPr>
                        <a:t>[Enquêteur]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solidFill>
                            <a:schemeClr val="accent6"/>
                          </a:solidFill>
                          <a:effectLst/>
                        </a:rPr>
                        <a:t>Void</a:t>
                      </a:r>
                      <a:r>
                        <a:rPr lang="fr-FR" sz="1200" dirty="0">
                          <a:solidFill>
                            <a:schemeClr val="accent6"/>
                          </a:solidFill>
                          <a:effectLst/>
                        </a:rPr>
                        <a:t> Analyser ()</a:t>
                      </a:r>
                      <a:endParaRPr lang="fr-FR" sz="1200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A5ACB71D-1683-45AB-A62A-29759B04C3E8}"/>
              </a:ext>
            </a:extLst>
          </p:cNvPr>
          <p:cNvCxnSpPr>
            <a:cxnSpLocks/>
            <a:stCxn id="39" idx="3"/>
            <a:endCxn id="56" idx="1"/>
          </p:cNvCxnSpPr>
          <p:nvPr/>
        </p:nvCxnSpPr>
        <p:spPr>
          <a:xfrm flipV="1">
            <a:off x="2125879" y="6114066"/>
            <a:ext cx="1381947" cy="22134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au 57">
            <a:extLst>
              <a:ext uri="{FF2B5EF4-FFF2-40B4-BE49-F238E27FC236}">
                <a16:creationId xmlns:a16="http://schemas.microsoft.com/office/drawing/2014/main" id="{B9EB1EE1-B0C8-4C78-AC34-ABEB04D4E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111665"/>
              </p:ext>
            </p:extLst>
          </p:nvPr>
        </p:nvGraphicFramePr>
        <p:xfrm>
          <a:off x="140516" y="5202592"/>
          <a:ext cx="1985363" cy="5726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5674">
                  <a:extLst>
                    <a:ext uri="{9D8B030D-6E8A-4147-A177-3AD203B41FA5}">
                      <a16:colId xmlns:a16="http://schemas.microsoft.com/office/drawing/2014/main" val="3921986590"/>
                    </a:ext>
                  </a:extLst>
                </a:gridCol>
                <a:gridCol w="1189689">
                  <a:extLst>
                    <a:ext uri="{9D8B030D-6E8A-4147-A177-3AD203B41FA5}">
                      <a16:colId xmlns:a16="http://schemas.microsoft.com/office/drawing/2014/main" val="4259235297"/>
                    </a:ext>
                  </a:extLst>
                </a:gridCol>
              </a:tblGrid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Classe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Arme du crime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9375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Attributs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typeArme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40345286"/>
                  </a:ext>
                </a:extLst>
              </a:tr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Analyser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973428"/>
                  </a:ext>
                </a:extLst>
              </a:tr>
            </a:tbl>
          </a:graphicData>
        </a:graphic>
      </p:graphicFrame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AA8FBD65-3F13-4E53-849A-FA36F85053C6}"/>
              </a:ext>
            </a:extLst>
          </p:cNvPr>
          <p:cNvCxnSpPr>
            <a:cxnSpLocks/>
            <a:stCxn id="58" idx="3"/>
            <a:endCxn id="56" idx="1"/>
          </p:cNvCxnSpPr>
          <p:nvPr/>
        </p:nvCxnSpPr>
        <p:spPr>
          <a:xfrm>
            <a:off x="2125879" y="5488928"/>
            <a:ext cx="1381947" cy="62513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au 59">
            <a:extLst>
              <a:ext uri="{FF2B5EF4-FFF2-40B4-BE49-F238E27FC236}">
                <a16:creationId xmlns:a16="http://schemas.microsoft.com/office/drawing/2014/main" id="{4883236F-F9DA-473D-8BE0-6DAB5A3BC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295478"/>
              </p:ext>
            </p:extLst>
          </p:nvPr>
        </p:nvGraphicFramePr>
        <p:xfrm>
          <a:off x="5843288" y="12264"/>
          <a:ext cx="2356288" cy="193116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801352">
                  <a:extLst>
                    <a:ext uri="{9D8B030D-6E8A-4147-A177-3AD203B41FA5}">
                      <a16:colId xmlns:a16="http://schemas.microsoft.com/office/drawing/2014/main" val="1829954222"/>
                    </a:ext>
                  </a:extLst>
                </a:gridCol>
                <a:gridCol w="1554936">
                  <a:extLst>
                    <a:ext uri="{9D8B030D-6E8A-4147-A177-3AD203B41FA5}">
                      <a16:colId xmlns:a16="http://schemas.microsoft.com/office/drawing/2014/main" val="2835937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 abstraite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Suspect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0254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niveauStress</a:t>
                      </a:r>
                      <a:endParaRPr lang="fr-F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niveauCoopération</a:t>
                      </a:r>
                      <a:endParaRPr lang="fr-F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String style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String carrure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Bool innocenté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refTemoignage</a:t>
                      </a:r>
                      <a:endParaRPr lang="fr-FR" sz="1200" dirty="0">
                        <a:effectLst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75507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accent6"/>
                          </a:solidFill>
                          <a:effectLst/>
                        </a:rPr>
                        <a:t>[Enquêteur]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solidFill>
                            <a:schemeClr val="accent6"/>
                          </a:solidFill>
                          <a:effectLst/>
                        </a:rPr>
                        <a:t>Void</a:t>
                      </a:r>
                      <a:r>
                        <a:rPr lang="fr-FR" sz="1200" dirty="0">
                          <a:solidFill>
                            <a:schemeClr val="accent6"/>
                          </a:solidFill>
                          <a:effectLst/>
                        </a:rPr>
                        <a:t> interrogé ()</a:t>
                      </a:r>
                      <a:endParaRPr lang="fr-FR" sz="1200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5599764"/>
                  </a:ext>
                </a:extLst>
              </a:tr>
            </a:tbl>
          </a:graphicData>
        </a:graphic>
      </p:graphicFrame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EF7DA338-C3D6-4448-B5DA-5D4E4ED4B645}"/>
              </a:ext>
            </a:extLst>
          </p:cNvPr>
          <p:cNvCxnSpPr>
            <a:cxnSpLocks/>
            <a:stCxn id="37" idx="2"/>
            <a:endCxn id="43" idx="0"/>
          </p:cNvCxnSpPr>
          <p:nvPr/>
        </p:nvCxnSpPr>
        <p:spPr>
          <a:xfrm>
            <a:off x="6634462" y="5247423"/>
            <a:ext cx="1203963" cy="3999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Tableau 61">
            <a:extLst>
              <a:ext uri="{FF2B5EF4-FFF2-40B4-BE49-F238E27FC236}">
                <a16:creationId xmlns:a16="http://schemas.microsoft.com/office/drawing/2014/main" id="{4ACD9B8F-41DB-46D4-AD87-D80A60D7F2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082735"/>
              </p:ext>
            </p:extLst>
          </p:nvPr>
        </p:nvGraphicFramePr>
        <p:xfrm>
          <a:off x="9499824" y="5341010"/>
          <a:ext cx="2432027" cy="756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9658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642369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Témoignage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Personnage perso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Bool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estMensonge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Attribuer (Suspect)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graphicFrame>
        <p:nvGraphicFramePr>
          <p:cNvPr id="63" name="Tableau 62">
            <a:extLst>
              <a:ext uri="{FF2B5EF4-FFF2-40B4-BE49-F238E27FC236}">
                <a16:creationId xmlns:a16="http://schemas.microsoft.com/office/drawing/2014/main" id="{ADC40EBA-C1DA-4C55-A835-0A113ABC3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377850"/>
              </p:ext>
            </p:extLst>
          </p:nvPr>
        </p:nvGraphicFramePr>
        <p:xfrm>
          <a:off x="9401773" y="6193635"/>
          <a:ext cx="2687712" cy="5612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4951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842761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Preuve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Attributs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EltEnquête élément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Attribuer (EltEnquête)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5FAD64A2-3B2E-482A-96B7-23E1E88D30B2}"/>
              </a:ext>
            </a:extLst>
          </p:cNvPr>
          <p:cNvCxnSpPr>
            <a:cxnSpLocks/>
            <a:stCxn id="63" idx="1"/>
            <a:endCxn id="43" idx="3"/>
          </p:cNvCxnSpPr>
          <p:nvPr/>
        </p:nvCxnSpPr>
        <p:spPr>
          <a:xfrm flipH="1" flipV="1">
            <a:off x="8782035" y="6173675"/>
            <a:ext cx="619738" cy="30056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6C92CBBA-26D6-45A4-9DA2-DADF6306295F}"/>
              </a:ext>
            </a:extLst>
          </p:cNvPr>
          <p:cNvCxnSpPr>
            <a:cxnSpLocks/>
            <a:stCxn id="62" idx="1"/>
            <a:endCxn id="43" idx="3"/>
          </p:cNvCxnSpPr>
          <p:nvPr/>
        </p:nvCxnSpPr>
        <p:spPr>
          <a:xfrm flipH="1">
            <a:off x="8782035" y="5719470"/>
            <a:ext cx="717789" cy="45420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Tableau 65">
            <a:extLst>
              <a:ext uri="{FF2B5EF4-FFF2-40B4-BE49-F238E27FC236}">
                <a16:creationId xmlns:a16="http://schemas.microsoft.com/office/drawing/2014/main" id="{C2F62380-F351-46A0-A3FE-3129EBA29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510885"/>
              </p:ext>
            </p:extLst>
          </p:nvPr>
        </p:nvGraphicFramePr>
        <p:xfrm>
          <a:off x="2615185" y="3032613"/>
          <a:ext cx="2347228" cy="596341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818645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528583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2135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Interface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Présentation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1890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PrésenterPerso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AfficherInfos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B2A0EC3A-4C87-431F-9586-2544DB69EE52}"/>
              </a:ext>
            </a:extLst>
          </p:cNvPr>
          <p:cNvCxnSpPr>
            <a:cxnSpLocks/>
            <a:stCxn id="42" idx="2"/>
            <a:endCxn id="66" idx="0"/>
          </p:cNvCxnSpPr>
          <p:nvPr/>
        </p:nvCxnSpPr>
        <p:spPr>
          <a:xfrm flipH="1">
            <a:off x="3788799" y="2407475"/>
            <a:ext cx="2112" cy="625138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F19EF040-1B35-4004-89E5-6F993B8EAE47}"/>
              </a:ext>
            </a:extLst>
          </p:cNvPr>
          <p:cNvCxnSpPr>
            <a:cxnSpLocks/>
            <a:stCxn id="40" idx="3"/>
            <a:endCxn id="66" idx="2"/>
          </p:cNvCxnSpPr>
          <p:nvPr/>
        </p:nvCxnSpPr>
        <p:spPr>
          <a:xfrm flipV="1">
            <a:off x="2194213" y="3628954"/>
            <a:ext cx="1594586" cy="727151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Tableau 68">
            <a:extLst>
              <a:ext uri="{FF2B5EF4-FFF2-40B4-BE49-F238E27FC236}">
                <a16:creationId xmlns:a16="http://schemas.microsoft.com/office/drawing/2014/main" id="{666490AA-7D54-4E0F-8C2E-B293D94E2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022457"/>
              </p:ext>
            </p:extLst>
          </p:nvPr>
        </p:nvGraphicFramePr>
        <p:xfrm>
          <a:off x="9831214" y="737847"/>
          <a:ext cx="2258271" cy="5612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3229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1205042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Classe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Complice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Attributs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Alibi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interrogé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graphicFrame>
        <p:nvGraphicFramePr>
          <p:cNvPr id="208" name="Tableau 207">
            <a:extLst>
              <a:ext uri="{FF2B5EF4-FFF2-40B4-BE49-F238E27FC236}">
                <a16:creationId xmlns:a16="http://schemas.microsoft.com/office/drawing/2014/main" id="{F712BA5F-0A56-4DA4-8F90-E5356B819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54746"/>
              </p:ext>
            </p:extLst>
          </p:nvPr>
        </p:nvGraphicFramePr>
        <p:xfrm>
          <a:off x="0" y="1927368"/>
          <a:ext cx="2125879" cy="13468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4722">
                  <a:extLst>
                    <a:ext uri="{9D8B030D-6E8A-4147-A177-3AD203B41FA5}">
                      <a16:colId xmlns:a16="http://schemas.microsoft.com/office/drawing/2014/main" val="2376306464"/>
                    </a:ext>
                  </a:extLst>
                </a:gridCol>
                <a:gridCol w="1341157">
                  <a:extLst>
                    <a:ext uri="{9D8B030D-6E8A-4147-A177-3AD203B41FA5}">
                      <a16:colId xmlns:a16="http://schemas.microsoft.com/office/drawing/2014/main" val="1122904736"/>
                    </a:ext>
                  </a:extLst>
                </a:gridCol>
              </a:tblGrid>
              <a:tr h="1899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Console / Interface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3944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texte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choix[]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 réponse[]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Bool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choixMultiple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32669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afficher ()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Int[] choix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967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0542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CB1C64BC-2153-439D-B4A5-F9FA1AD38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269450"/>
              </p:ext>
            </p:extLst>
          </p:nvPr>
        </p:nvGraphicFramePr>
        <p:xfrm>
          <a:off x="3764048" y="2645989"/>
          <a:ext cx="2657027" cy="1735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716">
                  <a:extLst>
                    <a:ext uri="{9D8B030D-6E8A-4147-A177-3AD203B41FA5}">
                      <a16:colId xmlns:a16="http://schemas.microsoft.com/office/drawing/2014/main" val="2152911599"/>
                    </a:ext>
                  </a:extLst>
                </a:gridCol>
                <a:gridCol w="1864311">
                  <a:extLst>
                    <a:ext uri="{9D8B030D-6E8A-4147-A177-3AD203B41FA5}">
                      <a16:colId xmlns:a16="http://schemas.microsoft.com/office/drawing/2014/main" val="265315960"/>
                    </a:ext>
                  </a:extLst>
                </a:gridCol>
              </a:tblGrid>
              <a:tr h="1106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Enquêteur (joueur)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5208560"/>
                  </a:ext>
                </a:extLst>
              </a:tr>
              <a:tr h="9205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niveauManipulation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niveauIntelligence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niveauPopularité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Indice[] </a:t>
                      </a:r>
                      <a:r>
                        <a:rPr lang="fr-FR" sz="1200" dirty="0" err="1">
                          <a:effectLst/>
                        </a:rPr>
                        <a:t>listeIndices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String avancement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6583800"/>
                  </a:ext>
                </a:extLst>
              </a:tr>
              <a:tr h="4052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consulterIndices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String </a:t>
                      </a:r>
                      <a:r>
                        <a:rPr lang="fr-FR" sz="1200" dirty="0" err="1">
                          <a:effectLst/>
                        </a:rPr>
                        <a:t>croiserIndices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afficherAvancement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981131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87C26F7-81FF-4254-B50A-DD01B4873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604295"/>
              </p:ext>
            </p:extLst>
          </p:nvPr>
        </p:nvGraphicFramePr>
        <p:xfrm>
          <a:off x="311902" y="3573776"/>
          <a:ext cx="2306052" cy="9612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10769">
                  <a:extLst>
                    <a:ext uri="{9D8B030D-6E8A-4147-A177-3AD203B41FA5}">
                      <a16:colId xmlns:a16="http://schemas.microsoft.com/office/drawing/2014/main" val="1447325505"/>
                    </a:ext>
                  </a:extLst>
                </a:gridCol>
                <a:gridCol w="1595283">
                  <a:extLst>
                    <a:ext uri="{9D8B030D-6E8A-4147-A177-3AD203B41FA5}">
                      <a16:colId xmlns:a16="http://schemas.microsoft.com/office/drawing/2014/main" val="2409060149"/>
                    </a:ext>
                  </a:extLst>
                </a:gridCol>
              </a:tblGrid>
              <a:tr h="1767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Enquête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13607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Attributs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Enquêteur joueur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Suspect[] </a:t>
                      </a:r>
                      <a:r>
                        <a:rPr lang="fr-FR" sz="1200" dirty="0" err="1">
                          <a:effectLst/>
                        </a:rPr>
                        <a:t>listeSuspects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Victime corps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effectLst/>
                        </a:rPr>
                        <a:t>EltEnquete</a:t>
                      </a:r>
                      <a:r>
                        <a:rPr lang="fr-FR" sz="1200" dirty="0">
                          <a:effectLst/>
                        </a:rPr>
                        <a:t>[] éléments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2883665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979175B1-A52A-4727-9E13-EA2C0FD38C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430685"/>
              </p:ext>
            </p:extLst>
          </p:nvPr>
        </p:nvGraphicFramePr>
        <p:xfrm>
          <a:off x="6827111" y="6225652"/>
          <a:ext cx="1907540" cy="374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7830">
                  <a:extLst>
                    <a:ext uri="{9D8B030D-6E8A-4147-A177-3AD203B41FA5}">
                      <a16:colId xmlns:a16="http://schemas.microsoft.com/office/drawing/2014/main" val="3921986590"/>
                    </a:ext>
                  </a:extLst>
                </a:gridCol>
                <a:gridCol w="1109710">
                  <a:extLst>
                    <a:ext uri="{9D8B030D-6E8A-4147-A177-3AD203B41FA5}">
                      <a16:colId xmlns:a16="http://schemas.microsoft.com/office/drawing/2014/main" val="4259235297"/>
                    </a:ext>
                  </a:extLst>
                </a:gridCol>
              </a:tblGrid>
              <a:tr h="1188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ScèneCrime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9375694"/>
                  </a:ext>
                </a:extLst>
              </a:tr>
              <a:tr h="1152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 malus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345286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4227CF12-680D-45A9-B9A3-1076E0180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455355"/>
              </p:ext>
            </p:extLst>
          </p:nvPr>
        </p:nvGraphicFramePr>
        <p:xfrm>
          <a:off x="3762893" y="4833358"/>
          <a:ext cx="2091698" cy="7655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7867">
                  <a:extLst>
                    <a:ext uri="{9D8B030D-6E8A-4147-A177-3AD203B41FA5}">
                      <a16:colId xmlns:a16="http://schemas.microsoft.com/office/drawing/2014/main" val="2376306464"/>
                    </a:ext>
                  </a:extLst>
                </a:gridCol>
                <a:gridCol w="1283831">
                  <a:extLst>
                    <a:ext uri="{9D8B030D-6E8A-4147-A177-3AD203B41FA5}">
                      <a16:colId xmlns:a16="http://schemas.microsoft.com/office/drawing/2014/main" val="1122904736"/>
                    </a:ext>
                  </a:extLst>
                </a:gridCol>
              </a:tblGrid>
              <a:tr h="1093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Victime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3944556"/>
                  </a:ext>
                </a:extLst>
              </a:tr>
              <a:tr h="5199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dateDécès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causeDécès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Int[] </a:t>
                      </a:r>
                      <a:r>
                        <a:rPr lang="fr-FR" sz="1200" dirty="0" err="1">
                          <a:effectLst/>
                        </a:rPr>
                        <a:t>refPreuve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669248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860AE44D-0487-4384-BFBE-6264C1E4F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105657"/>
              </p:ext>
            </p:extLst>
          </p:nvPr>
        </p:nvGraphicFramePr>
        <p:xfrm>
          <a:off x="6827112" y="746517"/>
          <a:ext cx="2193288" cy="756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8372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1384916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Coupable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mobile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avouer 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estInterrogé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82593091-8AB3-4322-9614-DFA264E65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865182"/>
              </p:ext>
            </p:extLst>
          </p:nvPr>
        </p:nvGraphicFramePr>
        <p:xfrm>
          <a:off x="290417" y="4689190"/>
          <a:ext cx="2328414" cy="114833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806782">
                  <a:extLst>
                    <a:ext uri="{9D8B030D-6E8A-4147-A177-3AD203B41FA5}">
                      <a16:colId xmlns:a16="http://schemas.microsoft.com/office/drawing/2014/main" val="3936488884"/>
                    </a:ext>
                  </a:extLst>
                </a:gridCol>
                <a:gridCol w="1521632">
                  <a:extLst>
                    <a:ext uri="{9D8B030D-6E8A-4147-A177-3AD203B41FA5}">
                      <a16:colId xmlns:a16="http://schemas.microsoft.com/office/drawing/2014/main" val="22847600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Abstrait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Personnage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44279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String nom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Bool sexe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 âge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58688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présenterPerso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afficherInfos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()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58101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ADD69E38-AC7B-4940-830B-182D73084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71319"/>
              </p:ext>
            </p:extLst>
          </p:nvPr>
        </p:nvGraphicFramePr>
        <p:xfrm>
          <a:off x="6833617" y="3080763"/>
          <a:ext cx="2082821" cy="873126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66181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31664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Abstrait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Indice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Attributs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String contenu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Bool </a:t>
                      </a:r>
                      <a:r>
                        <a:rPr lang="fr-FR" sz="1100" dirty="0" err="1">
                          <a:effectLst/>
                        </a:rPr>
                        <a:t>estTrouvé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Méthodes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err="1">
                          <a:effectLst/>
                        </a:rPr>
                        <a:t>Void</a:t>
                      </a:r>
                      <a:r>
                        <a:rPr lang="fr-FR" sz="1100" dirty="0">
                          <a:effectLst/>
                        </a:rPr>
                        <a:t> trouvé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chemeClr val="accent6"/>
                          </a:solidFill>
                          <a:effectLst/>
                        </a:rPr>
                        <a:t>Abs </a:t>
                      </a:r>
                      <a:r>
                        <a:rPr lang="fr-FR" sz="1100" dirty="0" err="1">
                          <a:solidFill>
                            <a:schemeClr val="accent6"/>
                          </a:solidFill>
                          <a:effectLst/>
                        </a:rPr>
                        <a:t>Void</a:t>
                      </a:r>
                      <a:r>
                        <a:rPr lang="fr-FR" sz="1100" dirty="0">
                          <a:solidFill>
                            <a:schemeClr val="accent6"/>
                          </a:solidFill>
                          <a:effectLst/>
                        </a:rPr>
                        <a:t> attribuer ()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A4E9C5C7-21AD-4AB6-92FE-2518EF26E79F}"/>
              </a:ext>
            </a:extLst>
          </p:cNvPr>
          <p:cNvCxnSpPr>
            <a:cxnSpLocks/>
            <a:stCxn id="8" idx="1"/>
            <a:endCxn id="27" idx="3"/>
          </p:cNvCxnSpPr>
          <p:nvPr/>
        </p:nvCxnSpPr>
        <p:spPr>
          <a:xfrm flipH="1">
            <a:off x="6119181" y="1124977"/>
            <a:ext cx="707931" cy="566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2A42E4C0-FAB6-4705-B828-488E4FD1CB09}"/>
              </a:ext>
            </a:extLst>
          </p:cNvPr>
          <p:cNvCxnSpPr>
            <a:cxnSpLocks/>
            <a:stCxn id="4" idx="1"/>
            <a:endCxn id="9" idx="3"/>
          </p:cNvCxnSpPr>
          <p:nvPr/>
        </p:nvCxnSpPr>
        <p:spPr>
          <a:xfrm flipH="1">
            <a:off x="2618831" y="3513716"/>
            <a:ext cx="1145217" cy="174964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09EDFC3E-DB02-4B12-BDC3-EE9C0AE469AE}"/>
              </a:ext>
            </a:extLst>
          </p:cNvPr>
          <p:cNvCxnSpPr>
            <a:cxnSpLocks/>
            <a:stCxn id="27" idx="1"/>
            <a:endCxn id="9" idx="3"/>
          </p:cNvCxnSpPr>
          <p:nvPr/>
        </p:nvCxnSpPr>
        <p:spPr>
          <a:xfrm flipH="1">
            <a:off x="2618831" y="1130639"/>
            <a:ext cx="1144062" cy="413271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ED63448E-A79E-4230-9FA5-075086A71459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>
            <a:off x="2618831" y="5216136"/>
            <a:ext cx="1144062" cy="4722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au 14">
            <a:extLst>
              <a:ext uri="{FF2B5EF4-FFF2-40B4-BE49-F238E27FC236}">
                <a16:creationId xmlns:a16="http://schemas.microsoft.com/office/drawing/2014/main" id="{ACF6DE6F-9AC1-4CA0-ADC2-2C04205506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569402"/>
              </p:ext>
            </p:extLst>
          </p:nvPr>
        </p:nvGraphicFramePr>
        <p:xfrm>
          <a:off x="6827112" y="1663172"/>
          <a:ext cx="2193288" cy="5612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0617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1402671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Classe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Innocent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Attributs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Alibi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estInterrogé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9E6DEC02-D18F-4177-8BD0-0B9B74BF6195}"/>
              </a:ext>
            </a:extLst>
          </p:cNvPr>
          <p:cNvCxnSpPr>
            <a:cxnSpLocks/>
            <a:stCxn id="15" idx="1"/>
            <a:endCxn id="27" idx="3"/>
          </p:cNvCxnSpPr>
          <p:nvPr/>
        </p:nvCxnSpPr>
        <p:spPr>
          <a:xfrm flipH="1" flipV="1">
            <a:off x="6119181" y="1130639"/>
            <a:ext cx="707931" cy="8131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4E9DA33-1749-4535-BEE7-E5469669AC61}"/>
              </a:ext>
            </a:extLst>
          </p:cNvPr>
          <p:cNvCxnSpPr>
            <a:cxnSpLocks/>
            <a:stCxn id="36" idx="1"/>
            <a:endCxn id="27" idx="3"/>
          </p:cNvCxnSpPr>
          <p:nvPr/>
        </p:nvCxnSpPr>
        <p:spPr>
          <a:xfrm flipH="1">
            <a:off x="6119181" y="312300"/>
            <a:ext cx="707932" cy="8183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au 17">
            <a:extLst>
              <a:ext uri="{FF2B5EF4-FFF2-40B4-BE49-F238E27FC236}">
                <a16:creationId xmlns:a16="http://schemas.microsoft.com/office/drawing/2014/main" id="{0AF658F6-1D8E-4A3A-8DC5-083B0549F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165912"/>
              </p:ext>
            </p:extLst>
          </p:nvPr>
        </p:nvGraphicFramePr>
        <p:xfrm>
          <a:off x="9503886" y="199982"/>
          <a:ext cx="2586921" cy="1174826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788601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79832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2135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Interface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Mensonge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1538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Final int CREDIBILITE_MIN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Final int COHERENCE_MIN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1890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Bool </a:t>
                      </a:r>
                      <a:r>
                        <a:rPr lang="fr-FR" sz="1200" dirty="0" err="1">
                          <a:effectLst/>
                        </a:rPr>
                        <a:t>SeContredire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CréerFaussePiste</a:t>
                      </a:r>
                      <a:r>
                        <a:rPr lang="fr-FR" sz="1200" dirty="0">
                          <a:effectLst/>
                        </a:rPr>
                        <a:t> ()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AjouterTemoignage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B28209A0-8207-44FE-9CC8-2A923163F8D5}"/>
              </a:ext>
            </a:extLst>
          </p:cNvPr>
          <p:cNvCxnSpPr>
            <a:cxnSpLocks/>
            <a:stCxn id="36" idx="3"/>
            <a:endCxn id="18" idx="1"/>
          </p:cNvCxnSpPr>
          <p:nvPr/>
        </p:nvCxnSpPr>
        <p:spPr>
          <a:xfrm>
            <a:off x="9020401" y="312300"/>
            <a:ext cx="483485" cy="475095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EA5C5377-70B9-4DD3-95C9-C5F29FDC2951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 flipV="1">
            <a:off x="9020400" y="787395"/>
            <a:ext cx="483486" cy="337582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au 24">
            <a:extLst>
              <a:ext uri="{FF2B5EF4-FFF2-40B4-BE49-F238E27FC236}">
                <a16:creationId xmlns:a16="http://schemas.microsoft.com/office/drawing/2014/main" id="{6CCC3F50-FF6D-4FCF-BA66-E415A5EE3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711802"/>
              </p:ext>
            </p:extLst>
          </p:nvPr>
        </p:nvGraphicFramePr>
        <p:xfrm>
          <a:off x="6827111" y="5727361"/>
          <a:ext cx="1985363" cy="3798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5674">
                  <a:extLst>
                    <a:ext uri="{9D8B030D-6E8A-4147-A177-3AD203B41FA5}">
                      <a16:colId xmlns:a16="http://schemas.microsoft.com/office/drawing/2014/main" val="3921986590"/>
                    </a:ext>
                  </a:extLst>
                </a:gridCol>
                <a:gridCol w="1189689">
                  <a:extLst>
                    <a:ext uri="{9D8B030D-6E8A-4147-A177-3AD203B41FA5}">
                      <a16:colId xmlns:a16="http://schemas.microsoft.com/office/drawing/2014/main" val="4259235297"/>
                    </a:ext>
                  </a:extLst>
                </a:gridCol>
              </a:tblGrid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ArmeCrime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9375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Attributs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typeArme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345286"/>
                  </a:ext>
                </a:extLst>
              </a:tr>
            </a:tbl>
          </a:graphicData>
        </a:graphic>
      </p:graphicFrame>
      <p:graphicFrame>
        <p:nvGraphicFramePr>
          <p:cNvPr id="27" name="Tableau 26">
            <a:extLst>
              <a:ext uri="{FF2B5EF4-FFF2-40B4-BE49-F238E27FC236}">
                <a16:creationId xmlns:a16="http://schemas.microsoft.com/office/drawing/2014/main" id="{DF70907C-1451-4D69-9EF4-626E9F568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708829"/>
              </p:ext>
            </p:extLst>
          </p:nvPr>
        </p:nvGraphicFramePr>
        <p:xfrm>
          <a:off x="3762893" y="67205"/>
          <a:ext cx="2356288" cy="212686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801352">
                  <a:extLst>
                    <a:ext uri="{9D8B030D-6E8A-4147-A177-3AD203B41FA5}">
                      <a16:colId xmlns:a16="http://schemas.microsoft.com/office/drawing/2014/main" val="1829954222"/>
                    </a:ext>
                  </a:extLst>
                </a:gridCol>
                <a:gridCol w="1554936">
                  <a:extLst>
                    <a:ext uri="{9D8B030D-6E8A-4147-A177-3AD203B41FA5}">
                      <a16:colId xmlns:a16="http://schemas.microsoft.com/office/drawing/2014/main" val="2835937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Abstrait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Suspect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0254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niveauStress</a:t>
                      </a:r>
                      <a:endParaRPr lang="fr-F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 </a:t>
                      </a:r>
                      <a:r>
                        <a:rPr lang="fr-FR" sz="1200" dirty="0" err="1">
                          <a:effectLst/>
                        </a:rPr>
                        <a:t>niveauCoopération</a:t>
                      </a:r>
                      <a:endParaRPr lang="fr-FR" sz="12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String caractère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String style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String carrure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Bool innocenté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Int[] </a:t>
                      </a:r>
                      <a:r>
                        <a:rPr lang="fr-FR" sz="1200" dirty="0" err="1">
                          <a:effectLst/>
                        </a:rPr>
                        <a:t>refTémoignage</a:t>
                      </a:r>
                      <a:endParaRPr lang="fr-FR" sz="1200" dirty="0">
                        <a:effectLst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75507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accent6"/>
                          </a:solidFill>
                          <a:effectLst/>
                        </a:rPr>
                        <a:t>Abs </a:t>
                      </a:r>
                      <a:r>
                        <a:rPr lang="fr-FR" sz="1200" dirty="0" err="1">
                          <a:solidFill>
                            <a:schemeClr val="accent6"/>
                          </a:solidFill>
                          <a:effectLst/>
                        </a:rPr>
                        <a:t>Void</a:t>
                      </a:r>
                      <a:r>
                        <a:rPr lang="fr-FR" sz="1200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fr-FR" sz="1200" dirty="0" err="1">
                          <a:solidFill>
                            <a:schemeClr val="accent6"/>
                          </a:solidFill>
                          <a:effectLst/>
                        </a:rPr>
                        <a:t>estInterrogé</a:t>
                      </a:r>
                      <a:r>
                        <a:rPr lang="fr-FR" sz="1200" dirty="0">
                          <a:solidFill>
                            <a:schemeClr val="accent6"/>
                          </a:solidFill>
                          <a:effectLst/>
                        </a:rPr>
                        <a:t> ()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estInnocenté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estArrêté</a:t>
                      </a:r>
                      <a:r>
                        <a:rPr lang="fr-FR" sz="1200" dirty="0">
                          <a:effectLst/>
                        </a:rPr>
                        <a:t> () 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5599764"/>
                  </a:ext>
                </a:extLst>
              </a:tr>
            </a:tbl>
          </a:graphicData>
        </a:graphic>
      </p:graphicFrame>
      <p:graphicFrame>
        <p:nvGraphicFramePr>
          <p:cNvPr id="29" name="Tableau 28">
            <a:extLst>
              <a:ext uri="{FF2B5EF4-FFF2-40B4-BE49-F238E27FC236}">
                <a16:creationId xmlns:a16="http://schemas.microsoft.com/office/drawing/2014/main" id="{2C923D6F-3344-4FE4-A9B8-8F006A59EB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135297"/>
              </p:ext>
            </p:extLst>
          </p:nvPr>
        </p:nvGraphicFramePr>
        <p:xfrm>
          <a:off x="9581332" y="2607518"/>
          <a:ext cx="2432027" cy="756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9658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642369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Témoignage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Personnage perso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Bool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estMensonge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attribuer (Suspect)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graphicFrame>
        <p:nvGraphicFramePr>
          <p:cNvPr id="30" name="Tableau 29">
            <a:extLst>
              <a:ext uri="{FF2B5EF4-FFF2-40B4-BE49-F238E27FC236}">
                <a16:creationId xmlns:a16="http://schemas.microsoft.com/office/drawing/2014/main" id="{308A3138-70E8-4017-AC60-90DF024A8C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995955"/>
              </p:ext>
            </p:extLst>
          </p:nvPr>
        </p:nvGraphicFramePr>
        <p:xfrm>
          <a:off x="9224415" y="3545673"/>
          <a:ext cx="2967585" cy="756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1275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2176310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Preuve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Attributs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EltEnquête élément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10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attribuerIndice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(EltEnquête)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attribuerIndice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(Victime)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48DE2EBE-497C-4FD3-910F-EA0A7ED65FCA}"/>
              </a:ext>
            </a:extLst>
          </p:cNvPr>
          <p:cNvCxnSpPr>
            <a:cxnSpLocks/>
            <a:stCxn id="30" idx="1"/>
            <a:endCxn id="10" idx="3"/>
          </p:cNvCxnSpPr>
          <p:nvPr/>
        </p:nvCxnSpPr>
        <p:spPr>
          <a:xfrm flipH="1" flipV="1">
            <a:off x="8916438" y="3517326"/>
            <a:ext cx="307977" cy="40680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03DA3AEC-618B-468A-9577-5A333CA7540E}"/>
              </a:ext>
            </a:extLst>
          </p:cNvPr>
          <p:cNvCxnSpPr>
            <a:cxnSpLocks/>
            <a:stCxn id="29" idx="1"/>
            <a:endCxn id="10" idx="3"/>
          </p:cNvCxnSpPr>
          <p:nvPr/>
        </p:nvCxnSpPr>
        <p:spPr>
          <a:xfrm flipH="1">
            <a:off x="8916438" y="2985978"/>
            <a:ext cx="664894" cy="53134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au 32">
            <a:extLst>
              <a:ext uri="{FF2B5EF4-FFF2-40B4-BE49-F238E27FC236}">
                <a16:creationId xmlns:a16="http://schemas.microsoft.com/office/drawing/2014/main" id="{2CF83F68-62BA-400A-BACE-ADEAF643F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920173"/>
              </p:ext>
            </p:extLst>
          </p:nvPr>
        </p:nvGraphicFramePr>
        <p:xfrm>
          <a:off x="6827111" y="4968568"/>
          <a:ext cx="1985363" cy="596341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830592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154771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2135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Interface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ReleverIndices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1890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  <a:effectLst/>
                        </a:rPr>
                        <a:t>[Enquêteur]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solidFill>
                            <a:schemeClr val="tx1"/>
                          </a:solidFill>
                          <a:effectLst/>
                        </a:rPr>
                        <a:t>Void</a:t>
                      </a:r>
                      <a:r>
                        <a:rPr lang="fr-FR" sz="1200" dirty="0">
                          <a:solidFill>
                            <a:schemeClr val="tx1"/>
                          </a:solidFill>
                          <a:effectLst/>
                        </a:rPr>
                        <a:t> Analyser ()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10F139A4-C9F4-49DC-BBE7-D6802BCD7A8A}"/>
              </a:ext>
            </a:extLst>
          </p:cNvPr>
          <p:cNvCxnSpPr>
            <a:cxnSpLocks/>
            <a:stCxn id="439" idx="3"/>
            <a:endCxn id="33" idx="1"/>
          </p:cNvCxnSpPr>
          <p:nvPr/>
        </p:nvCxnSpPr>
        <p:spPr>
          <a:xfrm flipV="1">
            <a:off x="5748256" y="5266738"/>
            <a:ext cx="1078855" cy="974026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au 35">
            <a:extLst>
              <a:ext uri="{FF2B5EF4-FFF2-40B4-BE49-F238E27FC236}">
                <a16:creationId xmlns:a16="http://schemas.microsoft.com/office/drawing/2014/main" id="{6587C221-4456-4FAD-BFB9-737ABA814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516335"/>
              </p:ext>
            </p:extLst>
          </p:nvPr>
        </p:nvGraphicFramePr>
        <p:xfrm>
          <a:off x="6827113" y="31694"/>
          <a:ext cx="2193288" cy="5612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1975">
                  <a:extLst>
                    <a:ext uri="{9D8B030D-6E8A-4147-A177-3AD203B41FA5}">
                      <a16:colId xmlns:a16="http://schemas.microsoft.com/office/drawing/2014/main" val="1085111594"/>
                    </a:ext>
                  </a:extLst>
                </a:gridCol>
                <a:gridCol w="1371313">
                  <a:extLst>
                    <a:ext uri="{9D8B030D-6E8A-4147-A177-3AD203B41FA5}">
                      <a16:colId xmlns:a16="http://schemas.microsoft.com/office/drawing/2014/main" val="844518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Classe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Complice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876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Attributs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Alibi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164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estInterrogé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7587"/>
                  </a:ext>
                </a:extLst>
              </a:tr>
            </a:tbl>
          </a:graphicData>
        </a:graphic>
      </p:graphicFrame>
      <p:cxnSp>
        <p:nvCxnSpPr>
          <p:cNvPr id="97" name="Connecteur droit avec flèche 96">
            <a:extLst>
              <a:ext uri="{FF2B5EF4-FFF2-40B4-BE49-F238E27FC236}">
                <a16:creationId xmlns:a16="http://schemas.microsoft.com/office/drawing/2014/main" id="{B5EE647E-6AD1-45D5-925C-0EAB74C89406}"/>
              </a:ext>
            </a:extLst>
          </p:cNvPr>
          <p:cNvCxnSpPr>
            <a:cxnSpLocks/>
            <a:stCxn id="7" idx="3"/>
            <a:endCxn id="33" idx="1"/>
          </p:cNvCxnSpPr>
          <p:nvPr/>
        </p:nvCxnSpPr>
        <p:spPr>
          <a:xfrm>
            <a:off x="5854591" y="5216136"/>
            <a:ext cx="972520" cy="50602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9" name="Tableau 308">
            <a:extLst>
              <a:ext uri="{FF2B5EF4-FFF2-40B4-BE49-F238E27FC236}">
                <a16:creationId xmlns:a16="http://schemas.microsoft.com/office/drawing/2014/main" id="{181510C6-5D37-416F-AF61-1F1BD24E42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480042"/>
              </p:ext>
            </p:extLst>
          </p:nvPr>
        </p:nvGraphicFramePr>
        <p:xfrm>
          <a:off x="6827112" y="2486363"/>
          <a:ext cx="1985363" cy="402603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830592">
                  <a:extLst>
                    <a:ext uri="{9D8B030D-6E8A-4147-A177-3AD203B41FA5}">
                      <a16:colId xmlns:a16="http://schemas.microsoft.com/office/drawing/2014/main" val="4211280890"/>
                    </a:ext>
                  </a:extLst>
                </a:gridCol>
                <a:gridCol w="1154771">
                  <a:extLst>
                    <a:ext uri="{9D8B030D-6E8A-4147-A177-3AD203B41FA5}">
                      <a16:colId xmlns:a16="http://schemas.microsoft.com/office/drawing/2014/main" val="136383183"/>
                    </a:ext>
                  </a:extLst>
                </a:gridCol>
              </a:tblGrid>
              <a:tr h="2135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Interface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LancerDés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314879"/>
                  </a:ext>
                </a:extLst>
              </a:tr>
              <a:tr h="1890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  <a:effectLst/>
                        </a:rPr>
                        <a:t>Int </a:t>
                      </a:r>
                      <a:r>
                        <a:rPr lang="fr-FR" sz="1200" dirty="0" err="1">
                          <a:solidFill>
                            <a:schemeClr val="tx1"/>
                          </a:solidFill>
                          <a:effectLst/>
                        </a:rPr>
                        <a:t>lancerDés</a:t>
                      </a:r>
                      <a:r>
                        <a:rPr lang="fr-FR" sz="1200" dirty="0">
                          <a:solidFill>
                            <a:schemeClr val="tx1"/>
                          </a:solidFill>
                          <a:effectLst/>
                        </a:rPr>
                        <a:t> ()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05013"/>
                  </a:ext>
                </a:extLst>
              </a:tr>
            </a:tbl>
          </a:graphicData>
        </a:graphic>
      </p:graphicFrame>
      <p:cxnSp>
        <p:nvCxnSpPr>
          <p:cNvPr id="313" name="Connecteur droit avec flèche 312">
            <a:extLst>
              <a:ext uri="{FF2B5EF4-FFF2-40B4-BE49-F238E27FC236}">
                <a16:creationId xmlns:a16="http://schemas.microsoft.com/office/drawing/2014/main" id="{38251F9C-5C8A-4972-8AAD-01B456580E4B}"/>
              </a:ext>
            </a:extLst>
          </p:cNvPr>
          <p:cNvCxnSpPr>
            <a:cxnSpLocks/>
            <a:stCxn id="27" idx="3"/>
            <a:endCxn id="309" idx="1"/>
          </p:cNvCxnSpPr>
          <p:nvPr/>
        </p:nvCxnSpPr>
        <p:spPr>
          <a:xfrm>
            <a:off x="6119181" y="1130639"/>
            <a:ext cx="707931" cy="1557025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Connecteur droit avec flèche 320">
            <a:extLst>
              <a:ext uri="{FF2B5EF4-FFF2-40B4-BE49-F238E27FC236}">
                <a16:creationId xmlns:a16="http://schemas.microsoft.com/office/drawing/2014/main" id="{FCD62096-351A-4A2D-992F-E38A6A61FEB3}"/>
              </a:ext>
            </a:extLst>
          </p:cNvPr>
          <p:cNvCxnSpPr>
            <a:cxnSpLocks/>
            <a:stCxn id="4" idx="3"/>
            <a:endCxn id="309" idx="1"/>
          </p:cNvCxnSpPr>
          <p:nvPr/>
        </p:nvCxnSpPr>
        <p:spPr>
          <a:xfrm flipV="1">
            <a:off x="6421075" y="2687664"/>
            <a:ext cx="406037" cy="826052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Connecteur droit avec flèche 332">
            <a:extLst>
              <a:ext uri="{FF2B5EF4-FFF2-40B4-BE49-F238E27FC236}">
                <a16:creationId xmlns:a16="http://schemas.microsoft.com/office/drawing/2014/main" id="{A7214BFB-40D5-4990-88A9-EDEF87D5EED8}"/>
              </a:ext>
            </a:extLst>
          </p:cNvPr>
          <p:cNvCxnSpPr>
            <a:cxnSpLocks/>
          </p:cNvCxnSpPr>
          <p:nvPr/>
        </p:nvCxnSpPr>
        <p:spPr>
          <a:xfrm>
            <a:off x="9901747" y="5736263"/>
            <a:ext cx="4136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4" name="ZoneTexte 333">
            <a:extLst>
              <a:ext uri="{FF2B5EF4-FFF2-40B4-BE49-F238E27FC236}">
                <a16:creationId xmlns:a16="http://schemas.microsoft.com/office/drawing/2014/main" id="{0F63EC36-3F32-45FE-81B1-B9280FAFC3E3}"/>
              </a:ext>
            </a:extLst>
          </p:cNvPr>
          <p:cNvSpPr txBox="1"/>
          <p:nvPr/>
        </p:nvSpPr>
        <p:spPr>
          <a:xfrm>
            <a:off x="10364722" y="5283022"/>
            <a:ext cx="17824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  </a:t>
            </a:r>
            <a:r>
              <a:rPr lang="fr-FR" u="sng" dirty="0"/>
              <a:t>Légende</a:t>
            </a:r>
          </a:p>
          <a:p>
            <a:r>
              <a:rPr lang="fr-FR" dirty="0"/>
              <a:t>Composé de</a:t>
            </a:r>
          </a:p>
          <a:p>
            <a:r>
              <a:rPr lang="fr-FR" dirty="0"/>
              <a:t>A pour interface</a:t>
            </a:r>
          </a:p>
          <a:p>
            <a:r>
              <a:rPr lang="fr-FR" dirty="0"/>
              <a:t>Fille abstraite de</a:t>
            </a:r>
          </a:p>
          <a:p>
            <a:r>
              <a:rPr lang="fr-FR" dirty="0"/>
              <a:t>Fille de</a:t>
            </a:r>
          </a:p>
        </p:txBody>
      </p:sp>
      <p:cxnSp>
        <p:nvCxnSpPr>
          <p:cNvPr id="354" name="Connecteur droit avec flèche 353">
            <a:extLst>
              <a:ext uri="{FF2B5EF4-FFF2-40B4-BE49-F238E27FC236}">
                <a16:creationId xmlns:a16="http://schemas.microsoft.com/office/drawing/2014/main" id="{4D5C5839-9F42-4E85-93D2-A815D03DC8E3}"/>
              </a:ext>
            </a:extLst>
          </p:cNvPr>
          <p:cNvCxnSpPr>
            <a:cxnSpLocks/>
          </p:cNvCxnSpPr>
          <p:nvPr/>
        </p:nvCxnSpPr>
        <p:spPr>
          <a:xfrm>
            <a:off x="9880002" y="5995931"/>
            <a:ext cx="435443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5" name="Connecteur droit avec flèche 354">
            <a:extLst>
              <a:ext uri="{FF2B5EF4-FFF2-40B4-BE49-F238E27FC236}">
                <a16:creationId xmlns:a16="http://schemas.microsoft.com/office/drawing/2014/main" id="{A8EA4147-BC81-45E3-8723-93023B546710}"/>
              </a:ext>
            </a:extLst>
          </p:cNvPr>
          <p:cNvCxnSpPr>
            <a:cxnSpLocks/>
          </p:cNvCxnSpPr>
          <p:nvPr/>
        </p:nvCxnSpPr>
        <p:spPr>
          <a:xfrm>
            <a:off x="9880002" y="6268655"/>
            <a:ext cx="435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6" name="Connecteur droit avec flèche 355">
            <a:extLst>
              <a:ext uri="{FF2B5EF4-FFF2-40B4-BE49-F238E27FC236}">
                <a16:creationId xmlns:a16="http://schemas.microsoft.com/office/drawing/2014/main" id="{D9D12CAA-936C-4C27-BC8C-800E2C1DCAA1}"/>
              </a:ext>
            </a:extLst>
          </p:cNvPr>
          <p:cNvCxnSpPr>
            <a:cxnSpLocks/>
          </p:cNvCxnSpPr>
          <p:nvPr/>
        </p:nvCxnSpPr>
        <p:spPr>
          <a:xfrm>
            <a:off x="9901747" y="6592958"/>
            <a:ext cx="435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Rectangle : coins arrondis 356">
            <a:extLst>
              <a:ext uri="{FF2B5EF4-FFF2-40B4-BE49-F238E27FC236}">
                <a16:creationId xmlns:a16="http://schemas.microsoft.com/office/drawing/2014/main" id="{DAF7F0F6-822E-44A9-AB7A-B1E90CD28AE5}"/>
              </a:ext>
            </a:extLst>
          </p:cNvPr>
          <p:cNvSpPr/>
          <p:nvPr/>
        </p:nvSpPr>
        <p:spPr>
          <a:xfrm>
            <a:off x="9830725" y="5216136"/>
            <a:ext cx="2298737" cy="161110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1" name="Connecteur droit avec flèche 370">
            <a:extLst>
              <a:ext uri="{FF2B5EF4-FFF2-40B4-BE49-F238E27FC236}">
                <a16:creationId xmlns:a16="http://schemas.microsoft.com/office/drawing/2014/main" id="{79CFAF4D-421C-4EE3-A2C7-29615CD2A096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2617954" y="3513716"/>
            <a:ext cx="1146094" cy="5406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Connecteur droit avec flèche 375">
            <a:extLst>
              <a:ext uri="{FF2B5EF4-FFF2-40B4-BE49-F238E27FC236}">
                <a16:creationId xmlns:a16="http://schemas.microsoft.com/office/drawing/2014/main" id="{EDA5EDAD-67D9-4BB1-9289-DE4F84169B33}"/>
              </a:ext>
            </a:extLst>
          </p:cNvPr>
          <p:cNvCxnSpPr>
            <a:cxnSpLocks/>
            <a:stCxn id="5" idx="3"/>
            <a:endCxn id="27" idx="1"/>
          </p:cNvCxnSpPr>
          <p:nvPr/>
        </p:nvCxnSpPr>
        <p:spPr>
          <a:xfrm flipV="1">
            <a:off x="2617954" y="1130639"/>
            <a:ext cx="1144939" cy="29237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Connecteur droit avec flèche 379">
            <a:extLst>
              <a:ext uri="{FF2B5EF4-FFF2-40B4-BE49-F238E27FC236}">
                <a16:creationId xmlns:a16="http://schemas.microsoft.com/office/drawing/2014/main" id="{F8449B8A-B4F3-4553-A940-CC9D7DBACA1B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6421075" y="3513716"/>
            <a:ext cx="412542" cy="36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Connecteur droit avec flèche 382">
            <a:extLst>
              <a:ext uri="{FF2B5EF4-FFF2-40B4-BE49-F238E27FC236}">
                <a16:creationId xmlns:a16="http://schemas.microsoft.com/office/drawing/2014/main" id="{5FF8572E-3DFC-45E8-8A74-0B70D9FC6384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617954" y="4054407"/>
            <a:ext cx="1144939" cy="1161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Connecteur droit avec flèche 386">
            <a:extLst>
              <a:ext uri="{FF2B5EF4-FFF2-40B4-BE49-F238E27FC236}">
                <a16:creationId xmlns:a16="http://schemas.microsoft.com/office/drawing/2014/main" id="{7F62450C-DE85-46E0-9EE0-B95A367DF8E4}"/>
              </a:ext>
            </a:extLst>
          </p:cNvPr>
          <p:cNvCxnSpPr>
            <a:cxnSpLocks/>
            <a:stCxn id="5" idx="3"/>
            <a:endCxn id="439" idx="1"/>
          </p:cNvCxnSpPr>
          <p:nvPr/>
        </p:nvCxnSpPr>
        <p:spPr>
          <a:xfrm>
            <a:off x="2617954" y="4054407"/>
            <a:ext cx="1144939" cy="21863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9" name="Tableau 438">
            <a:extLst>
              <a:ext uri="{FF2B5EF4-FFF2-40B4-BE49-F238E27FC236}">
                <a16:creationId xmlns:a16="http://schemas.microsoft.com/office/drawing/2014/main" id="{F710FD42-E2EE-451B-BA3C-2D21ABA66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363990"/>
              </p:ext>
            </p:extLst>
          </p:nvPr>
        </p:nvGraphicFramePr>
        <p:xfrm>
          <a:off x="3762893" y="6050828"/>
          <a:ext cx="1985363" cy="37987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95674">
                  <a:extLst>
                    <a:ext uri="{9D8B030D-6E8A-4147-A177-3AD203B41FA5}">
                      <a16:colId xmlns:a16="http://schemas.microsoft.com/office/drawing/2014/main" val="3921986590"/>
                    </a:ext>
                  </a:extLst>
                </a:gridCol>
                <a:gridCol w="1189689">
                  <a:extLst>
                    <a:ext uri="{9D8B030D-6E8A-4147-A177-3AD203B41FA5}">
                      <a16:colId xmlns:a16="http://schemas.microsoft.com/office/drawing/2014/main" val="4259235297"/>
                    </a:ext>
                  </a:extLst>
                </a:gridCol>
              </a:tblGrid>
              <a:tr h="192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Abstrait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EltEnquête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9375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Int[] </a:t>
                      </a:r>
                      <a:r>
                        <a:rPr lang="fr-FR" sz="1200" dirty="0" err="1">
                          <a:effectLst/>
                        </a:rPr>
                        <a:t>refPreuve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345286"/>
                  </a:ext>
                </a:extLst>
              </a:tr>
            </a:tbl>
          </a:graphicData>
        </a:graphic>
      </p:graphicFrame>
      <p:cxnSp>
        <p:nvCxnSpPr>
          <p:cNvPr id="442" name="Connecteur droit avec flèche 441">
            <a:extLst>
              <a:ext uri="{FF2B5EF4-FFF2-40B4-BE49-F238E27FC236}">
                <a16:creationId xmlns:a16="http://schemas.microsoft.com/office/drawing/2014/main" id="{6DC28EDC-4896-4DAE-BAD7-8AFC121DEE47}"/>
              </a:ext>
            </a:extLst>
          </p:cNvPr>
          <p:cNvCxnSpPr>
            <a:cxnSpLocks/>
            <a:stCxn id="25" idx="1"/>
            <a:endCxn id="439" idx="3"/>
          </p:cNvCxnSpPr>
          <p:nvPr/>
        </p:nvCxnSpPr>
        <p:spPr>
          <a:xfrm flipH="1">
            <a:off x="5748256" y="5917297"/>
            <a:ext cx="1078855" cy="32346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Connecteur droit avec flèche 444">
            <a:extLst>
              <a:ext uri="{FF2B5EF4-FFF2-40B4-BE49-F238E27FC236}">
                <a16:creationId xmlns:a16="http://schemas.microsoft.com/office/drawing/2014/main" id="{02561A2A-08B1-4923-83E5-0650D2867DF6}"/>
              </a:ext>
            </a:extLst>
          </p:cNvPr>
          <p:cNvCxnSpPr>
            <a:cxnSpLocks/>
            <a:stCxn id="6" idx="1"/>
            <a:endCxn id="439" idx="3"/>
          </p:cNvCxnSpPr>
          <p:nvPr/>
        </p:nvCxnSpPr>
        <p:spPr>
          <a:xfrm flipH="1" flipV="1">
            <a:off x="5748256" y="6240764"/>
            <a:ext cx="1078855" cy="17195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9" name="Flèche : droite 728">
            <a:extLst>
              <a:ext uri="{FF2B5EF4-FFF2-40B4-BE49-F238E27FC236}">
                <a16:creationId xmlns:a16="http://schemas.microsoft.com/office/drawing/2014/main" id="{61B9E420-2D28-4B74-A762-801E57AC7583}"/>
              </a:ext>
            </a:extLst>
          </p:cNvPr>
          <p:cNvSpPr/>
          <p:nvPr/>
        </p:nvSpPr>
        <p:spPr>
          <a:xfrm>
            <a:off x="438549" y="6107233"/>
            <a:ext cx="1835061" cy="606357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0" name="ZoneTexte 729">
            <a:extLst>
              <a:ext uri="{FF2B5EF4-FFF2-40B4-BE49-F238E27FC236}">
                <a16:creationId xmlns:a16="http://schemas.microsoft.com/office/drawing/2014/main" id="{127C53D7-5E08-4644-BBCD-DE0D3E85AEB8}"/>
              </a:ext>
            </a:extLst>
          </p:cNvPr>
          <p:cNvSpPr txBox="1"/>
          <p:nvPr/>
        </p:nvSpPr>
        <p:spPr>
          <a:xfrm>
            <a:off x="438549" y="6234696"/>
            <a:ext cx="1613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Sens de lecture</a:t>
            </a:r>
          </a:p>
        </p:txBody>
      </p:sp>
      <p:graphicFrame>
        <p:nvGraphicFramePr>
          <p:cNvPr id="756" name="Tableau 755">
            <a:extLst>
              <a:ext uri="{FF2B5EF4-FFF2-40B4-BE49-F238E27FC236}">
                <a16:creationId xmlns:a16="http://schemas.microsoft.com/office/drawing/2014/main" id="{9F6C7CF5-686C-43C8-8016-F6B4D558E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279762"/>
              </p:ext>
            </p:extLst>
          </p:nvPr>
        </p:nvGraphicFramePr>
        <p:xfrm>
          <a:off x="-3678" y="1657082"/>
          <a:ext cx="2615184" cy="1735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6049">
                  <a:extLst>
                    <a:ext uri="{9D8B030D-6E8A-4147-A177-3AD203B41FA5}">
                      <a16:colId xmlns:a16="http://schemas.microsoft.com/office/drawing/2014/main" val="1447325505"/>
                    </a:ext>
                  </a:extLst>
                </a:gridCol>
                <a:gridCol w="1809135">
                  <a:extLst>
                    <a:ext uri="{9D8B030D-6E8A-4147-A177-3AD203B41FA5}">
                      <a16:colId xmlns:a16="http://schemas.microsoft.com/office/drawing/2014/main" val="2409060149"/>
                    </a:ext>
                  </a:extLst>
                </a:gridCol>
              </a:tblGrid>
              <a:tr h="1767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Jeu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13607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Attributs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</a:rPr>
                        <a:t>Enquête </a:t>
                      </a:r>
                      <a:r>
                        <a:rPr lang="fr-FR" sz="1200" dirty="0" err="1">
                          <a:effectLst/>
                        </a:rPr>
                        <a:t>partieEnCours</a:t>
                      </a:r>
                      <a:endParaRPr lang="fr-FR" sz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Enum difficulté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Interface fenêtre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52883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nouvelleEnquête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déposerRapport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reprendreAffaire</a:t>
                      </a:r>
                      <a:r>
                        <a:rPr lang="fr-FR" sz="1200" dirty="0">
                          <a:effectLst/>
                        </a:rPr>
                        <a:t> ()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</a:rPr>
                        <a:t>Void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abandonnerDossier</a:t>
                      </a:r>
                      <a:r>
                        <a:rPr lang="fr-FR" sz="1200" dirty="0">
                          <a:effectLst/>
                        </a:rPr>
                        <a:t>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règlesJeu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140069"/>
                  </a:ext>
                </a:extLst>
              </a:tr>
            </a:tbl>
          </a:graphicData>
        </a:graphic>
      </p:graphicFrame>
      <p:cxnSp>
        <p:nvCxnSpPr>
          <p:cNvPr id="757" name="Connecteur droit avec flèche 756">
            <a:extLst>
              <a:ext uri="{FF2B5EF4-FFF2-40B4-BE49-F238E27FC236}">
                <a16:creationId xmlns:a16="http://schemas.microsoft.com/office/drawing/2014/main" id="{A83630D0-9B22-441C-8426-59DBDE644067}"/>
              </a:ext>
            </a:extLst>
          </p:cNvPr>
          <p:cNvCxnSpPr>
            <a:cxnSpLocks/>
            <a:stCxn id="756" idx="0"/>
            <a:endCxn id="821" idx="2"/>
          </p:cNvCxnSpPr>
          <p:nvPr/>
        </p:nvCxnSpPr>
        <p:spPr>
          <a:xfrm flipV="1">
            <a:off x="1303914" y="1428553"/>
            <a:ext cx="249111" cy="2285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1" name="Tableau 820">
            <a:extLst>
              <a:ext uri="{FF2B5EF4-FFF2-40B4-BE49-F238E27FC236}">
                <a16:creationId xmlns:a16="http://schemas.microsoft.com/office/drawing/2014/main" id="{A97D030B-5FA0-4D4B-81E9-16C8CB6F5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139283"/>
              </p:ext>
            </p:extLst>
          </p:nvPr>
        </p:nvGraphicFramePr>
        <p:xfrm>
          <a:off x="490086" y="81661"/>
          <a:ext cx="2125879" cy="13468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4722">
                  <a:extLst>
                    <a:ext uri="{9D8B030D-6E8A-4147-A177-3AD203B41FA5}">
                      <a16:colId xmlns:a16="http://schemas.microsoft.com/office/drawing/2014/main" val="2376306464"/>
                    </a:ext>
                  </a:extLst>
                </a:gridCol>
                <a:gridCol w="1341157">
                  <a:extLst>
                    <a:ext uri="{9D8B030D-6E8A-4147-A177-3AD203B41FA5}">
                      <a16:colId xmlns:a16="http://schemas.microsoft.com/office/drawing/2014/main" val="1122904736"/>
                    </a:ext>
                  </a:extLst>
                </a:gridCol>
              </a:tblGrid>
              <a:tr h="1899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Classe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Console / Interface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3944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Attributs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texte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 choix[]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 réponse[]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Bool </a:t>
                      </a: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choixMultiple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32669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Méthodes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afficher ()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Int[] choix ()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967052"/>
                  </a:ext>
                </a:extLst>
              </a:tr>
            </a:tbl>
          </a:graphicData>
        </a:graphic>
      </p:graphicFrame>
      <p:cxnSp>
        <p:nvCxnSpPr>
          <p:cNvPr id="854" name="Connecteur droit avec flèche 853">
            <a:extLst>
              <a:ext uri="{FF2B5EF4-FFF2-40B4-BE49-F238E27FC236}">
                <a16:creationId xmlns:a16="http://schemas.microsoft.com/office/drawing/2014/main" id="{0E4FCF03-F9A1-413B-92B7-97D1D6B5A4A7}"/>
              </a:ext>
            </a:extLst>
          </p:cNvPr>
          <p:cNvCxnSpPr>
            <a:cxnSpLocks/>
            <a:stCxn id="756" idx="2"/>
            <a:endCxn id="5" idx="0"/>
          </p:cNvCxnSpPr>
          <p:nvPr/>
        </p:nvCxnSpPr>
        <p:spPr>
          <a:xfrm>
            <a:off x="1303914" y="3392537"/>
            <a:ext cx="161014" cy="1812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7145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3371</TotalTime>
  <Words>2735</Words>
  <Application>Microsoft Office PowerPoint</Application>
  <PresentationFormat>Grand écran</PresentationFormat>
  <Paragraphs>1306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Thibaut JUZEAU</dc:creator>
  <cp:lastModifiedBy>Thibaut JUZEAU</cp:lastModifiedBy>
  <cp:revision>656</cp:revision>
  <dcterms:created xsi:type="dcterms:W3CDTF">2018-10-19T11:43:50Z</dcterms:created>
  <dcterms:modified xsi:type="dcterms:W3CDTF">2018-10-29T17:52:32Z</dcterms:modified>
</cp:coreProperties>
</file>