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6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918FC-8B95-459C-86DF-4B15BFCC5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BAGUETTE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7EB046-F125-49C4-839A-EF708CF03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</a:t>
            </a:r>
            <a:r>
              <a:rPr lang="fr-FR" dirty="0" err="1"/>
              <a:t>thibaut</a:t>
            </a:r>
            <a:r>
              <a:rPr lang="fr-FR" dirty="0"/>
              <a:t> </a:t>
            </a:r>
            <a:r>
              <a:rPr lang="fr-FR" dirty="0" err="1"/>
              <a:t>juzeau</a:t>
            </a:r>
            <a:r>
              <a:rPr lang="fr-FR" dirty="0"/>
              <a:t> et marc caboche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AF0C98-03CD-4B07-A03C-837D78065D5A}"/>
              </a:ext>
            </a:extLst>
          </p:cNvPr>
          <p:cNvSpPr txBox="1"/>
          <p:nvPr/>
        </p:nvSpPr>
        <p:spPr>
          <a:xfrm>
            <a:off x="363984" y="390617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311666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Baguette EN QUELQUES NOMBRES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2CE3-FE0A-4AED-B988-3878F27B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16" y="2034990"/>
            <a:ext cx="4918604" cy="4118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Point de vue langage / machine à pile :</a:t>
            </a:r>
          </a:p>
          <a:p>
            <a:r>
              <a:rPr lang="fr-FR" dirty="0"/>
              <a:t>0 conflits</a:t>
            </a:r>
          </a:p>
          <a:p>
            <a:r>
              <a:rPr lang="fr-FR" dirty="0"/>
              <a:t>24 termes réservés</a:t>
            </a:r>
          </a:p>
          <a:p>
            <a:r>
              <a:rPr lang="fr-FR" dirty="0"/>
              <a:t>25 non-terminaux (+1 axiome)</a:t>
            </a:r>
          </a:p>
          <a:p>
            <a:r>
              <a:rPr lang="fr-FR" dirty="0"/>
              <a:t>36 terminaux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1D062D0-0153-4D58-926B-24A4315CCBE1}"/>
              </a:ext>
            </a:extLst>
          </p:cNvPr>
          <p:cNvSpPr txBox="1">
            <a:spLocks/>
          </p:cNvSpPr>
          <p:nvPr/>
        </p:nvSpPr>
        <p:spPr>
          <a:xfrm>
            <a:off x="1334612" y="2034990"/>
            <a:ext cx="4918604" cy="4118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Point de vue code / implémentation :</a:t>
            </a:r>
          </a:p>
          <a:p>
            <a:r>
              <a:rPr lang="fr-FR" dirty="0"/>
              <a:t>0 warnings</a:t>
            </a:r>
          </a:p>
          <a:p>
            <a:r>
              <a:rPr lang="fr-FR" dirty="0"/>
              <a:t>1 variable globale</a:t>
            </a:r>
          </a:p>
          <a:p>
            <a:r>
              <a:rPr lang="fr-FR" dirty="0"/>
              <a:t>6 énumérations déclarées</a:t>
            </a:r>
          </a:p>
          <a:p>
            <a:r>
              <a:rPr lang="fr-FR" dirty="0"/>
              <a:t>11 types spécifiques</a:t>
            </a:r>
          </a:p>
          <a:p>
            <a:r>
              <a:rPr lang="fr-FR" dirty="0"/>
              <a:t>38 fonctions d'exécution</a:t>
            </a:r>
          </a:p>
          <a:p>
            <a:r>
              <a:rPr lang="fr-FR" dirty="0"/>
              <a:t>+ de 2 000 lignes de code (</a:t>
            </a:r>
            <a:r>
              <a:rPr lang="fr-FR" dirty="0" err="1"/>
              <a:t>flex</a:t>
            </a:r>
            <a:r>
              <a:rPr lang="fr-FR" dirty="0"/>
              <a:t>, bison, </a:t>
            </a:r>
            <a:r>
              <a:rPr lang="fr-FR" dirty="0" err="1"/>
              <a:t>cpp</a:t>
            </a:r>
            <a:r>
              <a:rPr lang="fr-FR" dirty="0"/>
              <a:t>)</a:t>
            </a:r>
            <a:endParaRPr lang="fr-FR" sz="2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BB84-0590-44CE-95EC-6D0699061D51}"/>
              </a:ext>
            </a:extLst>
          </p:cNvPr>
          <p:cNvSpPr/>
          <p:nvPr/>
        </p:nvSpPr>
        <p:spPr>
          <a:xfrm>
            <a:off x="6377504" y="5530261"/>
            <a:ext cx="5607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2800" b="1" dirty="0"/>
              <a:t>… et une infinité de possibilités !</a:t>
            </a:r>
          </a:p>
        </p:txBody>
      </p:sp>
    </p:spTree>
    <p:extLst>
      <p:ext uri="{BB962C8B-B14F-4D97-AF65-F5344CB8AC3E}">
        <p14:creationId xmlns:p14="http://schemas.microsoft.com/office/powerpoint/2010/main" val="52720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Baguette : pour qui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2CE3-FE0A-4AED-B988-3878F27B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40" y="2450738"/>
            <a:ext cx="4780545" cy="1979219"/>
          </a:xfrm>
        </p:spPr>
        <p:txBody>
          <a:bodyPr>
            <a:normAutofit/>
          </a:bodyPr>
          <a:lstStyle/>
          <a:p>
            <a:r>
              <a:rPr lang="fr-FR" dirty="0"/>
              <a:t>Langage simplifié mais complet</a:t>
            </a:r>
          </a:p>
          <a:p>
            <a:r>
              <a:rPr lang="fr-FR" dirty="0"/>
              <a:t>Syntaxe intuitive et en français</a:t>
            </a:r>
          </a:p>
          <a:p>
            <a:r>
              <a:rPr lang="fr-FR" dirty="0"/>
              <a:t>Spécificités communes à d’autres langages</a:t>
            </a:r>
          </a:p>
          <a:p>
            <a:r>
              <a:rPr lang="fr-FR" dirty="0"/>
              <a:t>Inspiré du C++ et du PHP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68F442F3-9859-4AE4-BE77-064C08A4234E}"/>
              </a:ext>
            </a:extLst>
          </p:cNvPr>
          <p:cNvSpPr/>
          <p:nvPr/>
        </p:nvSpPr>
        <p:spPr>
          <a:xfrm>
            <a:off x="5634361" y="2450739"/>
            <a:ext cx="452761" cy="1979218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0AA3122-CC91-4B9F-8079-4BC87B940ACD}"/>
              </a:ext>
            </a:extLst>
          </p:cNvPr>
          <p:cNvSpPr txBox="1">
            <a:spLocks/>
          </p:cNvSpPr>
          <p:nvPr/>
        </p:nvSpPr>
        <p:spPr>
          <a:xfrm>
            <a:off x="6253216" y="2286500"/>
            <a:ext cx="5211192" cy="2307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Dev néophyte pour se familiariser avec la programmation (aussi bien logiciel que web)</a:t>
            </a:r>
          </a:p>
          <a:p>
            <a:r>
              <a:rPr lang="fr-FR" dirty="0"/>
              <a:t>Dev confirmé pour des projet rapides à moyennement complexe (pas de Framework)</a:t>
            </a:r>
          </a:p>
          <a:p>
            <a:r>
              <a:rPr lang="fr-FR" dirty="0"/>
              <a:t>Dev souhaitant gérer précisément la mémoire (systèmes embarqués de puissance moyenne)</a:t>
            </a:r>
          </a:p>
        </p:txBody>
      </p:sp>
    </p:spTree>
    <p:extLst>
      <p:ext uri="{BB962C8B-B14F-4D97-AF65-F5344CB8AC3E}">
        <p14:creationId xmlns:p14="http://schemas.microsoft.com/office/powerpoint/2010/main" val="55772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I. Valeurs et zones mémoires</a:t>
            </a: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D7B68B9-6F3A-42CA-A76E-CD6299175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27407"/>
              </p:ext>
            </p:extLst>
          </p:nvPr>
        </p:nvGraphicFramePr>
        <p:xfrm>
          <a:off x="4697453" y="281555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0873480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169870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22344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6554C61-EDC3-4D96-BE2C-49B957BB6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61209"/>
              </p:ext>
            </p:extLst>
          </p:nvPr>
        </p:nvGraphicFramePr>
        <p:xfrm>
          <a:off x="4697452" y="3358734"/>
          <a:ext cx="104085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86FA58F-559E-4558-A53C-C892EBD1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57342"/>
              </p:ext>
            </p:extLst>
          </p:nvPr>
        </p:nvGraphicFramePr>
        <p:xfrm>
          <a:off x="8150257" y="2431634"/>
          <a:ext cx="1803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77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901577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Réel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Réel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8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699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678A23-26FF-47E9-9D4F-87F336A28668}"/>
              </a:ext>
            </a:extLst>
          </p:cNvPr>
          <p:cNvCxnSpPr/>
          <p:nvPr/>
        </p:nvCxnSpPr>
        <p:spPr>
          <a:xfrm>
            <a:off x="7104288" y="2282317"/>
            <a:ext cx="0" cy="4083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3A5C7BC-ACC8-48C4-82B0-079EAB460B40}"/>
              </a:ext>
            </a:extLst>
          </p:cNvPr>
          <p:cNvCxnSpPr>
            <a:cxnSpLocks/>
          </p:cNvCxnSpPr>
          <p:nvPr/>
        </p:nvCxnSpPr>
        <p:spPr>
          <a:xfrm flipV="1">
            <a:off x="7086533" y="2273439"/>
            <a:ext cx="3133817" cy="177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6F6F852-D584-4CC6-AA54-849C6FAF47A4}"/>
              </a:ext>
            </a:extLst>
          </p:cNvPr>
          <p:cNvCxnSpPr>
            <a:cxnSpLocks/>
          </p:cNvCxnSpPr>
          <p:nvPr/>
        </p:nvCxnSpPr>
        <p:spPr>
          <a:xfrm flipV="1">
            <a:off x="10220350" y="2273440"/>
            <a:ext cx="0" cy="2961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0D3A967-87D9-4227-A883-C0E791D161F5}"/>
              </a:ext>
            </a:extLst>
          </p:cNvPr>
          <p:cNvCxnSpPr/>
          <p:nvPr/>
        </p:nvCxnSpPr>
        <p:spPr>
          <a:xfrm>
            <a:off x="9882999" y="2569575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1C98B1-686D-488C-B56A-683C3EAD9F79}"/>
              </a:ext>
            </a:extLst>
          </p:cNvPr>
          <p:cNvCxnSpPr>
            <a:cxnSpLocks/>
          </p:cNvCxnSpPr>
          <p:nvPr/>
        </p:nvCxnSpPr>
        <p:spPr>
          <a:xfrm flipH="1">
            <a:off x="7557050" y="3000972"/>
            <a:ext cx="32847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1774A9F-5FDB-47E4-AD9A-078540CA9142}"/>
              </a:ext>
            </a:extLst>
          </p:cNvPr>
          <p:cNvCxnSpPr>
            <a:cxnSpLocks/>
          </p:cNvCxnSpPr>
          <p:nvPr/>
        </p:nvCxnSpPr>
        <p:spPr>
          <a:xfrm flipV="1">
            <a:off x="7885522" y="2690689"/>
            <a:ext cx="0" cy="31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464055A-7D5F-415F-92FB-ACE8FEFE7260}"/>
              </a:ext>
            </a:extLst>
          </p:cNvPr>
          <p:cNvCxnSpPr/>
          <p:nvPr/>
        </p:nvCxnSpPr>
        <p:spPr>
          <a:xfrm>
            <a:off x="7869987" y="2671882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32F8403C-E18F-4AD2-B8F3-DE6E428F4F41}"/>
              </a:ext>
            </a:extLst>
          </p:cNvPr>
          <p:cNvSpPr/>
          <p:nvPr/>
        </p:nvSpPr>
        <p:spPr>
          <a:xfrm>
            <a:off x="7320934" y="2734131"/>
            <a:ext cx="173971" cy="472972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07E193A-E4E1-4FB8-BB76-C551806ABFF1}"/>
              </a:ext>
            </a:extLst>
          </p:cNvPr>
          <p:cNvCxnSpPr>
            <a:cxnSpLocks/>
          </p:cNvCxnSpPr>
          <p:nvPr/>
        </p:nvCxnSpPr>
        <p:spPr>
          <a:xfrm flipV="1">
            <a:off x="5534420" y="3837388"/>
            <a:ext cx="0" cy="6207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6952151-3312-4EDE-8CDE-CA17C4313878}"/>
              </a:ext>
            </a:extLst>
          </p:cNvPr>
          <p:cNvCxnSpPr>
            <a:cxnSpLocks/>
          </p:cNvCxnSpPr>
          <p:nvPr/>
        </p:nvCxnSpPr>
        <p:spPr>
          <a:xfrm flipV="1">
            <a:off x="5519625" y="4458176"/>
            <a:ext cx="4700725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D4D62F0-618C-499E-98E2-FE926A217A1F}"/>
              </a:ext>
            </a:extLst>
          </p:cNvPr>
          <p:cNvCxnSpPr>
            <a:cxnSpLocks/>
          </p:cNvCxnSpPr>
          <p:nvPr/>
        </p:nvCxnSpPr>
        <p:spPr>
          <a:xfrm flipV="1">
            <a:off x="10220350" y="3000972"/>
            <a:ext cx="0" cy="1457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B17EC30-ACD5-4825-8BA1-90EB5035E109}"/>
              </a:ext>
            </a:extLst>
          </p:cNvPr>
          <p:cNvCxnSpPr/>
          <p:nvPr/>
        </p:nvCxnSpPr>
        <p:spPr>
          <a:xfrm>
            <a:off x="9884478" y="3005625"/>
            <a:ext cx="33735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071E6895-629A-4D19-9C7F-C284A3E2E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54404"/>
              </p:ext>
            </p:extLst>
          </p:nvPr>
        </p:nvGraphicFramePr>
        <p:xfrm>
          <a:off x="2534268" y="2817614"/>
          <a:ext cx="1001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560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511005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47938"/>
                  </a:ext>
                </a:extLst>
              </a:tr>
            </a:tbl>
          </a:graphicData>
        </a:graphic>
      </p:graphicFrame>
      <p:sp>
        <p:nvSpPr>
          <p:cNvPr id="43" name="Accolade fermante 42">
            <a:extLst>
              <a:ext uri="{FF2B5EF4-FFF2-40B4-BE49-F238E27FC236}">
                <a16:creationId xmlns:a16="http://schemas.microsoft.com/office/drawing/2014/main" id="{460DF1DB-66EA-44B5-9E42-C99AAEE1182D}"/>
              </a:ext>
            </a:extLst>
          </p:cNvPr>
          <p:cNvSpPr/>
          <p:nvPr/>
        </p:nvSpPr>
        <p:spPr>
          <a:xfrm rot="16200000">
            <a:off x="5078693" y="2085263"/>
            <a:ext cx="278377" cy="1040859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D7D83419-A389-45D6-9F71-95BB3DE831A2}"/>
              </a:ext>
            </a:extLst>
          </p:cNvPr>
          <p:cNvSpPr/>
          <p:nvPr/>
        </p:nvSpPr>
        <p:spPr>
          <a:xfrm rot="5400000">
            <a:off x="4806936" y="3631246"/>
            <a:ext cx="278378" cy="541341"/>
          </a:xfrm>
          <a:prstGeom prst="rightBrace">
            <a:avLst>
              <a:gd name="adj1" fmla="val 35784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B5F709B-B863-4B8D-B0AD-CCF6423BCAB7}"/>
              </a:ext>
            </a:extLst>
          </p:cNvPr>
          <p:cNvCxnSpPr>
            <a:cxnSpLocks/>
          </p:cNvCxnSpPr>
          <p:nvPr/>
        </p:nvCxnSpPr>
        <p:spPr>
          <a:xfrm flipH="1" flipV="1">
            <a:off x="4946126" y="4147785"/>
            <a:ext cx="0" cy="25541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47FA5C9-F49C-4C87-A885-DE4319B51F4D}"/>
              </a:ext>
            </a:extLst>
          </p:cNvPr>
          <p:cNvCxnSpPr>
            <a:cxnSpLocks/>
          </p:cNvCxnSpPr>
          <p:nvPr/>
        </p:nvCxnSpPr>
        <p:spPr>
          <a:xfrm flipH="1" flipV="1">
            <a:off x="3815511" y="4407660"/>
            <a:ext cx="1138674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E329B65-5B8C-4F0F-8BB1-80DC82ACA3A8}"/>
              </a:ext>
            </a:extLst>
          </p:cNvPr>
          <p:cNvCxnSpPr>
            <a:cxnSpLocks/>
          </p:cNvCxnSpPr>
          <p:nvPr/>
        </p:nvCxnSpPr>
        <p:spPr>
          <a:xfrm flipV="1">
            <a:off x="3815511" y="3373875"/>
            <a:ext cx="4163" cy="103378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64C8B65-6B82-4048-A119-6F49DAB2BF56}"/>
              </a:ext>
            </a:extLst>
          </p:cNvPr>
          <p:cNvCxnSpPr/>
          <p:nvPr/>
        </p:nvCxnSpPr>
        <p:spPr>
          <a:xfrm>
            <a:off x="3482323" y="3373874"/>
            <a:ext cx="33735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0501801-DD5B-4DE3-B3A2-9265AD8B3376}"/>
              </a:ext>
            </a:extLst>
          </p:cNvPr>
          <p:cNvCxnSpPr>
            <a:cxnSpLocks/>
          </p:cNvCxnSpPr>
          <p:nvPr/>
        </p:nvCxnSpPr>
        <p:spPr>
          <a:xfrm>
            <a:off x="5216795" y="2146530"/>
            <a:ext cx="0" cy="24730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DACB8E8-778D-4510-A348-320BADBEA24E}"/>
              </a:ext>
            </a:extLst>
          </p:cNvPr>
          <p:cNvCxnSpPr>
            <a:cxnSpLocks/>
          </p:cNvCxnSpPr>
          <p:nvPr/>
        </p:nvCxnSpPr>
        <p:spPr>
          <a:xfrm flipH="1" flipV="1">
            <a:off x="2283837" y="2148576"/>
            <a:ext cx="293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24AF031-F3C5-4493-9363-C09992D61F41}"/>
              </a:ext>
            </a:extLst>
          </p:cNvPr>
          <p:cNvCxnSpPr>
            <a:cxnSpLocks/>
          </p:cNvCxnSpPr>
          <p:nvPr/>
        </p:nvCxnSpPr>
        <p:spPr>
          <a:xfrm flipV="1">
            <a:off x="2283837" y="2127469"/>
            <a:ext cx="0" cy="121157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5652BA1-F164-4E82-8D00-8D798370F965}"/>
              </a:ext>
            </a:extLst>
          </p:cNvPr>
          <p:cNvCxnSpPr/>
          <p:nvPr/>
        </p:nvCxnSpPr>
        <p:spPr>
          <a:xfrm>
            <a:off x="2283837" y="3339039"/>
            <a:ext cx="33735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0ACA2EF-6DE4-44BB-A916-A974968EC17F}"/>
              </a:ext>
            </a:extLst>
          </p:cNvPr>
          <p:cNvSpPr/>
          <p:nvPr/>
        </p:nvSpPr>
        <p:spPr>
          <a:xfrm>
            <a:off x="8653441" y="4423775"/>
            <a:ext cx="34327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type;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tabPos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executionPile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CD07E4-3EE5-409E-8414-8B46D24F016B}"/>
              </a:ext>
            </a:extLst>
          </p:cNvPr>
          <p:cNvSpPr/>
          <p:nvPr/>
        </p:nvSpPr>
        <p:spPr>
          <a:xfrm>
            <a:off x="4493184" y="4820268"/>
            <a:ext cx="354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bool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boolList</a:t>
            </a:r>
            <a:r>
              <a:rPr lang="fr-FR" dirty="0">
                <a:latin typeface="Droid Sans Mono"/>
              </a:rPr>
              <a:t>; //interne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intList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&lt;double&gt; </a:t>
            </a:r>
            <a:r>
              <a:rPr lang="fr-FR" dirty="0" err="1">
                <a:latin typeface="Droid Sans Mono"/>
              </a:rPr>
              <a:t>doubleList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&lt;string&gt; </a:t>
            </a:r>
            <a:r>
              <a:rPr lang="fr-FR" dirty="0" err="1">
                <a:latin typeface="Droid Sans Mono"/>
              </a:rPr>
              <a:t>stringList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05C446-9DC3-4176-98F2-6354A120729A}"/>
              </a:ext>
            </a:extLst>
          </p:cNvPr>
          <p:cNvSpPr/>
          <p:nvPr/>
        </p:nvSpPr>
        <p:spPr>
          <a:xfrm>
            <a:off x="203372" y="3842007"/>
            <a:ext cx="389369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roid Sans Mono"/>
              </a:rPr>
              <a:t>typedef struct {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boolListSize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intListSize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doubleListSize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	unsigned int </a:t>
            </a:r>
            <a:r>
              <a:rPr lang="en-US" dirty="0" err="1">
                <a:latin typeface="Droid Sans Mono"/>
              </a:rPr>
              <a:t>stringListSize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} </a:t>
            </a:r>
            <a:r>
              <a:rPr lang="en-US" dirty="0" err="1">
                <a:latin typeface="Droid Sans Mono"/>
              </a:rPr>
              <a:t>memoryState</a:t>
            </a:r>
            <a:r>
              <a:rPr lang="en-US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memoryState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memoryLayer</a:t>
            </a:r>
            <a:r>
              <a:rPr lang="fr-FR" dirty="0">
                <a:latin typeface="Droid Sans Mono"/>
              </a:rPr>
              <a:t>;</a:t>
            </a:r>
            <a:endParaRPr lang="fr-FR" b="0" dirty="0"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313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28BBF92-A272-43D7-AA01-E79EECAF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62114"/>
              </p:ext>
            </p:extLst>
          </p:nvPr>
        </p:nvGraphicFramePr>
        <p:xfrm>
          <a:off x="1619778" y="4378041"/>
          <a:ext cx="2866932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66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1433466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NomVar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II. Variables et tableaux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AB167-0BEB-4070-A740-B32604A1ACB3}"/>
              </a:ext>
            </a:extLst>
          </p:cNvPr>
          <p:cNvSpPr/>
          <p:nvPr/>
        </p:nvSpPr>
        <p:spPr>
          <a:xfrm>
            <a:off x="1252557" y="2220490"/>
            <a:ext cx="3601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Droid Sans Mono"/>
              </a:rPr>
              <a:t>Mêmes </a:t>
            </a:r>
            <a:r>
              <a:rPr lang="fr-FR" dirty="0" err="1">
                <a:latin typeface="Droid Sans Mono"/>
              </a:rPr>
              <a:t>deques</a:t>
            </a:r>
            <a:r>
              <a:rPr lang="fr-FR" dirty="0">
                <a:latin typeface="Droid Sans Mono"/>
              </a:rPr>
              <a:t> de valeurs et type que précédemment</a:t>
            </a:r>
          </a:p>
          <a:p>
            <a:pPr algn="ctr"/>
            <a:endParaRPr lang="fr-FR" dirty="0">
              <a:latin typeface="Droid Sans Mono"/>
            </a:endParaRPr>
          </a:p>
          <a:p>
            <a:pPr algn="ctr"/>
            <a:r>
              <a:rPr lang="fr-FR" dirty="0">
                <a:latin typeface="Droid Sans Mono"/>
              </a:rPr>
              <a:t>+</a:t>
            </a:r>
          </a:p>
          <a:p>
            <a:pPr algn="ctr"/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variables;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0D039-DC15-40BB-BA5A-0B86139C6685}"/>
              </a:ext>
            </a:extLst>
          </p:cNvPr>
          <p:cNvSpPr/>
          <p:nvPr/>
        </p:nvSpPr>
        <p:spPr>
          <a:xfrm>
            <a:off x="7338069" y="2177183"/>
            <a:ext cx="3601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roid Sans Mono"/>
              </a:rPr>
              <a:t>deque&lt;int&gt; </a:t>
            </a:r>
            <a:r>
              <a:rPr lang="en-US" dirty="0" err="1">
                <a:latin typeface="Droid Sans Mono"/>
              </a:rPr>
              <a:t>intArray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deque&lt;double&gt; </a:t>
            </a:r>
            <a:r>
              <a:rPr lang="en-US" dirty="0" err="1">
                <a:latin typeface="Droid Sans Mono"/>
              </a:rPr>
              <a:t>doubleArray</a:t>
            </a:r>
            <a:r>
              <a:rPr lang="en-US" dirty="0">
                <a:latin typeface="Droid Sans Mono"/>
              </a:rPr>
              <a:t>;</a:t>
            </a:r>
          </a:p>
          <a:p>
            <a:r>
              <a:rPr lang="en-US" dirty="0">
                <a:latin typeface="Droid Sans Mono"/>
              </a:rPr>
              <a:t>deque&lt;string&gt; </a:t>
            </a:r>
            <a:r>
              <a:rPr lang="en-US" dirty="0" err="1">
                <a:latin typeface="Droid Sans Mono"/>
              </a:rPr>
              <a:t>stringArray</a:t>
            </a:r>
            <a:r>
              <a:rPr lang="en-US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unsigned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memoryLayer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type;</a:t>
            </a:r>
          </a:p>
          <a:p>
            <a:pPr lvl="1"/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valuesPos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&gt; tableaux;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AEE47B6-208D-44E3-A827-7895E29F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57180"/>
              </p:ext>
            </p:extLst>
          </p:nvPr>
        </p:nvGraphicFramePr>
        <p:xfrm>
          <a:off x="3154386" y="4470751"/>
          <a:ext cx="124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543">
                  <a:extLst>
                    <a:ext uri="{9D8B030D-6E8A-4147-A177-3AD203B41FA5}">
                      <a16:colId xmlns:a16="http://schemas.microsoft.com/office/drawing/2014/main" val="1120503234"/>
                    </a:ext>
                  </a:extLst>
                </a:gridCol>
                <a:gridCol w="435007">
                  <a:extLst>
                    <a:ext uri="{9D8B030D-6E8A-4147-A177-3AD203B41FA5}">
                      <a16:colId xmlns:a16="http://schemas.microsoft.com/office/drawing/2014/main" val="604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Entier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93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AE0CCE3-F383-4B5D-B1D4-5697F9DA2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31379"/>
              </p:ext>
            </p:extLst>
          </p:nvPr>
        </p:nvGraphicFramePr>
        <p:xfrm>
          <a:off x="1619778" y="5185489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28462171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2233283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087348088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169870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22344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9131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F0E337-C449-4395-A007-40A6978E4885}"/>
              </a:ext>
            </a:extLst>
          </p:cNvPr>
          <p:cNvCxnSpPr>
            <a:cxnSpLocks/>
          </p:cNvCxnSpPr>
          <p:nvPr/>
        </p:nvCxnSpPr>
        <p:spPr>
          <a:xfrm flipH="1">
            <a:off x="3551068" y="4837487"/>
            <a:ext cx="670855" cy="348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C4AFDD0-D5FF-472E-A259-E057ED1E3154}"/>
              </a:ext>
            </a:extLst>
          </p:cNvPr>
          <p:cNvSpPr/>
          <p:nvPr/>
        </p:nvSpPr>
        <p:spPr>
          <a:xfrm>
            <a:off x="1451579" y="5060269"/>
            <a:ext cx="2946357" cy="639193"/>
          </a:xfrm>
          <a:prstGeom prst="roundRect">
            <a:avLst>
              <a:gd name="adj" fmla="val 4861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E94EE87-A0BF-4886-8470-30D2FF96D07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24758" y="4837487"/>
            <a:ext cx="649096" cy="222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gestion mémoire avec Baguette</a:t>
            </a:r>
            <a:br>
              <a:rPr lang="fr-FR" dirty="0"/>
            </a:br>
            <a:r>
              <a:rPr lang="fr-FR" cap="none" dirty="0"/>
              <a:t>	III. Fonctions et zones d’exécutions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6798E-F59A-4E28-A6A8-29E4A32CE8EC}"/>
              </a:ext>
            </a:extLst>
          </p:cNvPr>
          <p:cNvSpPr/>
          <p:nvPr/>
        </p:nvSpPr>
        <p:spPr>
          <a:xfrm>
            <a:off x="1697452" y="2791534"/>
            <a:ext cx="4179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refInstruct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valType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returnType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dirty="0" err="1">
                <a:latin typeface="Droid Sans Mono"/>
              </a:rPr>
              <a:t>deque</a:t>
            </a:r>
            <a:r>
              <a:rPr lang="fr-FR" dirty="0">
                <a:latin typeface="Droid Sans Mono"/>
              </a:rPr>
              <a:t>&lt;param&gt; </a:t>
            </a:r>
            <a:r>
              <a:rPr lang="fr-FR" dirty="0" err="1">
                <a:latin typeface="Droid Sans Mono"/>
              </a:rPr>
              <a:t>listParam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functionAccess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functionAccess</a:t>
            </a:r>
            <a:r>
              <a:rPr lang="fr-FR" dirty="0">
                <a:latin typeface="Droid Sans Mono"/>
              </a:rPr>
              <a:t>&gt; fonctions;</a:t>
            </a:r>
            <a:endParaRPr lang="fr-FR" b="0" dirty="0">
              <a:effectLst/>
              <a:latin typeface="Droid Sa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A5A36-73F9-40AC-A7FB-6FFE24DD8765}"/>
              </a:ext>
            </a:extLst>
          </p:cNvPr>
          <p:cNvSpPr/>
          <p:nvPr/>
        </p:nvSpPr>
        <p:spPr>
          <a:xfrm>
            <a:off x="6599068" y="2514536"/>
            <a:ext cx="41795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Droid Sans Mono"/>
              </a:rPr>
              <a:t>typedef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struct</a:t>
            </a:r>
            <a:r>
              <a:rPr lang="fr-FR" dirty="0">
                <a:latin typeface="Droid Sans Mono"/>
              </a:rPr>
              <a:t> {</a:t>
            </a:r>
          </a:p>
          <a:p>
            <a:pPr lvl="1"/>
            <a:r>
              <a:rPr lang="fr-FR" dirty="0">
                <a:latin typeface="Droid Sans Mono"/>
              </a:rPr>
              <a:t>string </a:t>
            </a:r>
            <a:r>
              <a:rPr lang="fr-FR" dirty="0" err="1">
                <a:latin typeface="Droid Sans Mono"/>
              </a:rPr>
              <a:t>name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r>
              <a:rPr lang="fr-FR" dirty="0" err="1">
                <a:latin typeface="Droid Sans Mono"/>
              </a:rPr>
              <a:t>unsigned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int</a:t>
            </a:r>
            <a:r>
              <a:rPr lang="fr-FR" dirty="0">
                <a:latin typeface="Droid Sans Mono"/>
              </a:rPr>
              <a:t> </a:t>
            </a:r>
            <a:r>
              <a:rPr lang="fr-FR" dirty="0" err="1">
                <a:latin typeface="Droid Sans Mono"/>
              </a:rPr>
              <a:t>returnAdress</a:t>
            </a:r>
            <a:r>
              <a:rPr lang="fr-FR" dirty="0">
                <a:latin typeface="Droid Sans Mono"/>
              </a:rPr>
              <a:t>;</a:t>
            </a:r>
          </a:p>
          <a:p>
            <a:pPr lvl="1"/>
            <a:endParaRPr lang="fr-FR" dirty="0">
              <a:latin typeface="Droid Sans Mono"/>
            </a:endParaRPr>
          </a:p>
          <a:p>
            <a:pPr lvl="1"/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valAccess</a:t>
            </a:r>
            <a:r>
              <a:rPr lang="fr-FR" dirty="0">
                <a:latin typeface="Droid Sans Mono"/>
              </a:rPr>
              <a:t>&gt; variables;</a:t>
            </a:r>
          </a:p>
          <a:p>
            <a:pPr lvl="1"/>
            <a:r>
              <a:rPr lang="fr-FR" dirty="0" err="1">
                <a:latin typeface="Droid Sans Mono"/>
              </a:rPr>
              <a:t>map</a:t>
            </a:r>
            <a:r>
              <a:rPr lang="fr-FR" dirty="0">
                <a:latin typeface="Droid Sans Mono"/>
              </a:rPr>
              <a:t>&lt;string, </a:t>
            </a:r>
            <a:r>
              <a:rPr lang="fr-FR" dirty="0" err="1">
                <a:latin typeface="Droid Sans Mono"/>
              </a:rPr>
              <a:t>tabAccess</a:t>
            </a:r>
            <a:r>
              <a:rPr lang="fr-FR" dirty="0">
                <a:latin typeface="Droid Sans Mono"/>
              </a:rPr>
              <a:t>&gt; tableaux;</a:t>
            </a:r>
          </a:p>
          <a:p>
            <a:r>
              <a:rPr lang="fr-FR" dirty="0">
                <a:latin typeface="Droid Sans Mono"/>
              </a:rPr>
              <a:t>} </a:t>
            </a:r>
            <a:r>
              <a:rPr lang="fr-FR" dirty="0" err="1">
                <a:latin typeface="Droid Sans Mono"/>
              </a:rPr>
              <a:t>functionCall</a:t>
            </a:r>
            <a:r>
              <a:rPr lang="fr-FR" dirty="0"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dirty="0">
                <a:latin typeface="Droid Sans Mono"/>
              </a:rPr>
              <a:t>stack&lt;</a:t>
            </a:r>
            <a:r>
              <a:rPr lang="fr-FR" dirty="0" err="1">
                <a:latin typeface="Droid Sans Mono"/>
              </a:rPr>
              <a:t>functionCall</a:t>
            </a:r>
            <a:r>
              <a:rPr lang="fr-FR" dirty="0">
                <a:latin typeface="Droid Sans Mono"/>
              </a:rPr>
              <a:t>&gt; </a:t>
            </a:r>
            <a:r>
              <a:rPr lang="fr-FR" dirty="0" err="1">
                <a:latin typeface="Droid Sans Mono"/>
              </a:rPr>
              <a:t>currentExecution</a:t>
            </a:r>
            <a:r>
              <a:rPr lang="fr-FR" dirty="0">
                <a:latin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965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25CE-A5E9-4E56-877F-4983FA5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69840"/>
            <a:ext cx="9603275" cy="1049235"/>
          </a:xfrm>
        </p:spPr>
        <p:txBody>
          <a:bodyPr/>
          <a:lstStyle/>
          <a:p>
            <a:pPr algn="ctr"/>
            <a:r>
              <a:rPr lang="fr-FR" dirty="0"/>
              <a:t>VOS QUESTIONS</a:t>
            </a:r>
          </a:p>
        </p:txBody>
      </p:sp>
    </p:spTree>
    <p:extLst>
      <p:ext uri="{BB962C8B-B14F-4D97-AF65-F5344CB8AC3E}">
        <p14:creationId xmlns:p14="http://schemas.microsoft.com/office/powerpoint/2010/main" val="1339681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130</TotalTime>
  <Words>285</Words>
  <Application>Microsoft Office PowerPoint</Application>
  <PresentationFormat>Grand écran</PresentationFormat>
  <Paragraphs>110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Droid Sans Mono</vt:lpstr>
      <vt:lpstr>Gill Sans MT</vt:lpstr>
      <vt:lpstr>Galerie</vt:lpstr>
      <vt:lpstr>LE BAGUETTE</vt:lpstr>
      <vt:lpstr>Baguette EN QUELQUES NOMBRES</vt:lpstr>
      <vt:lpstr>Baguette : pour qui ?</vt:lpstr>
      <vt:lpstr>La gestion mémoire avec Baguette  I. Valeurs et zones mémoires</vt:lpstr>
      <vt:lpstr>La gestion mémoire avec Baguette  II. Variables et tableaux</vt:lpstr>
      <vt:lpstr>La gestion mémoire avec Baguette  III. Fonctions et zones d’exécutions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115</cp:revision>
  <dcterms:created xsi:type="dcterms:W3CDTF">2019-12-10T22:25:39Z</dcterms:created>
  <dcterms:modified xsi:type="dcterms:W3CDTF">2019-12-11T00:38:18Z</dcterms:modified>
</cp:coreProperties>
</file>