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8" r:id="rId7"/>
    <p:sldId id="267" r:id="rId8"/>
    <p:sldId id="270" r:id="rId9"/>
    <p:sldId id="271"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1FECB-59B7-4742-A783-EFACBEBA2C10}" type="datetimeFigureOut">
              <a:rPr lang="en-US" smtClean="0"/>
              <a:t>12/15/2014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FB200-CDC6-4A60-89EF-DFB035460629}" type="slidenum">
              <a:rPr lang="en-US" smtClean="0"/>
              <a:t>‹#›</a:t>
            </a:fld>
            <a:endParaRPr lang="en-US"/>
          </a:p>
        </p:txBody>
      </p:sp>
    </p:spTree>
    <p:extLst>
      <p:ext uri="{BB962C8B-B14F-4D97-AF65-F5344CB8AC3E}">
        <p14:creationId xmlns:p14="http://schemas.microsoft.com/office/powerpoint/2010/main" val="296434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FB200-CDC6-4A60-89EF-DFB035460629}" type="slidenum">
              <a:rPr lang="en-US" smtClean="0"/>
              <a:t>2</a:t>
            </a:fld>
            <a:endParaRPr lang="en-US"/>
          </a:p>
        </p:txBody>
      </p:sp>
    </p:spTree>
    <p:extLst>
      <p:ext uri="{BB962C8B-B14F-4D97-AF65-F5344CB8AC3E}">
        <p14:creationId xmlns:p14="http://schemas.microsoft.com/office/powerpoint/2010/main" val="48684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FB200-CDC6-4A60-89EF-DFB035460629}" type="slidenum">
              <a:rPr lang="en-US" smtClean="0"/>
              <a:t>3</a:t>
            </a:fld>
            <a:endParaRPr lang="en-US"/>
          </a:p>
        </p:txBody>
      </p:sp>
    </p:spTree>
    <p:extLst>
      <p:ext uri="{BB962C8B-B14F-4D97-AF65-F5344CB8AC3E}">
        <p14:creationId xmlns:p14="http://schemas.microsoft.com/office/powerpoint/2010/main" val="48684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FB200-CDC6-4A60-89EF-DFB035460629}" type="slidenum">
              <a:rPr lang="en-US" smtClean="0"/>
              <a:t>4</a:t>
            </a:fld>
            <a:endParaRPr lang="en-US"/>
          </a:p>
        </p:txBody>
      </p:sp>
    </p:spTree>
    <p:extLst>
      <p:ext uri="{BB962C8B-B14F-4D97-AF65-F5344CB8AC3E}">
        <p14:creationId xmlns:p14="http://schemas.microsoft.com/office/powerpoint/2010/main" val="48684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5DB5B-E483-4016-B924-CF44447D3852}"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61570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5DB5B-E483-4016-B924-CF44447D3852}"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229629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5DB5B-E483-4016-B924-CF44447D3852}"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47339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5DB5B-E483-4016-B924-CF44447D3852}"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55875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45DB5B-E483-4016-B924-CF44447D3852}"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30451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5DB5B-E483-4016-B924-CF44447D3852}"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141321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5DB5B-E483-4016-B924-CF44447D3852}" type="datetimeFigureOut">
              <a:rPr lang="en-US" smtClean="0"/>
              <a:t>12/15/2014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129095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5DB5B-E483-4016-B924-CF44447D3852}" type="datetimeFigureOut">
              <a:rPr lang="en-US" smtClean="0"/>
              <a:t>12/15/2014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132185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5DB5B-E483-4016-B924-CF44447D3852}" type="datetimeFigureOut">
              <a:rPr lang="en-US" smtClean="0"/>
              <a:t>12/15/2014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5245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5DB5B-E483-4016-B924-CF44447D3852}"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260777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5DB5B-E483-4016-B924-CF44447D3852}"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60E0C-59AF-4984-BBB9-CD0AC37367AC}" type="slidenum">
              <a:rPr lang="en-US" smtClean="0"/>
              <a:t>‹#›</a:t>
            </a:fld>
            <a:endParaRPr lang="en-US"/>
          </a:p>
        </p:txBody>
      </p:sp>
    </p:spTree>
    <p:extLst>
      <p:ext uri="{BB962C8B-B14F-4D97-AF65-F5344CB8AC3E}">
        <p14:creationId xmlns:p14="http://schemas.microsoft.com/office/powerpoint/2010/main" val="203242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5DB5B-E483-4016-B924-CF44447D3852}" type="datetimeFigureOut">
              <a:rPr lang="en-US" smtClean="0"/>
              <a:t>12/15/2014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60E0C-59AF-4984-BBB9-CD0AC37367AC}" type="slidenum">
              <a:rPr lang="en-US" smtClean="0"/>
              <a:t>‹#›</a:t>
            </a:fld>
            <a:endParaRPr lang="en-US"/>
          </a:p>
        </p:txBody>
      </p:sp>
    </p:spTree>
    <p:extLst>
      <p:ext uri="{BB962C8B-B14F-4D97-AF65-F5344CB8AC3E}">
        <p14:creationId xmlns:p14="http://schemas.microsoft.com/office/powerpoint/2010/main" val="218183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 name="Rectangle 965"/>
          <p:cNvSpPr/>
          <p:nvPr/>
        </p:nvSpPr>
        <p:spPr>
          <a:xfrm>
            <a:off x="306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Rectangle 966"/>
          <p:cNvSpPr/>
          <p:nvPr/>
        </p:nvSpPr>
        <p:spPr>
          <a:xfrm>
            <a:off x="534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p:cNvSpPr/>
          <p:nvPr/>
        </p:nvSpPr>
        <p:spPr>
          <a:xfrm>
            <a:off x="763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Rectangle 968"/>
          <p:cNvSpPr/>
          <p:nvPr/>
        </p:nvSpPr>
        <p:spPr>
          <a:xfrm>
            <a:off x="992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p:cNvSpPr/>
          <p:nvPr/>
        </p:nvSpPr>
        <p:spPr>
          <a:xfrm>
            <a:off x="1220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Rectangle 970"/>
          <p:cNvSpPr/>
          <p:nvPr/>
        </p:nvSpPr>
        <p:spPr>
          <a:xfrm>
            <a:off x="1449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p:cNvSpPr/>
          <p:nvPr/>
        </p:nvSpPr>
        <p:spPr>
          <a:xfrm>
            <a:off x="1677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Rectangle 972"/>
          <p:cNvSpPr/>
          <p:nvPr/>
        </p:nvSpPr>
        <p:spPr>
          <a:xfrm>
            <a:off x="1906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Rectangle 973"/>
          <p:cNvSpPr/>
          <p:nvPr/>
        </p:nvSpPr>
        <p:spPr>
          <a:xfrm>
            <a:off x="2135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Rectangle 974"/>
          <p:cNvSpPr/>
          <p:nvPr/>
        </p:nvSpPr>
        <p:spPr>
          <a:xfrm>
            <a:off x="2363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Rectangle 975"/>
          <p:cNvSpPr/>
          <p:nvPr/>
        </p:nvSpPr>
        <p:spPr>
          <a:xfrm>
            <a:off x="2592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Rectangle 976"/>
          <p:cNvSpPr/>
          <p:nvPr/>
        </p:nvSpPr>
        <p:spPr>
          <a:xfrm>
            <a:off x="2820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Rectangle 977"/>
          <p:cNvSpPr/>
          <p:nvPr/>
        </p:nvSpPr>
        <p:spPr>
          <a:xfrm>
            <a:off x="3049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Rectangle 978"/>
          <p:cNvSpPr/>
          <p:nvPr/>
        </p:nvSpPr>
        <p:spPr>
          <a:xfrm>
            <a:off x="3278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Rectangle 979"/>
          <p:cNvSpPr/>
          <p:nvPr/>
        </p:nvSpPr>
        <p:spPr>
          <a:xfrm>
            <a:off x="3506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Rectangle 980"/>
          <p:cNvSpPr/>
          <p:nvPr/>
        </p:nvSpPr>
        <p:spPr>
          <a:xfrm>
            <a:off x="3735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Rectangle 981"/>
          <p:cNvSpPr/>
          <p:nvPr/>
        </p:nvSpPr>
        <p:spPr>
          <a:xfrm>
            <a:off x="3963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p:cNvSpPr/>
          <p:nvPr/>
        </p:nvSpPr>
        <p:spPr>
          <a:xfrm>
            <a:off x="4192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Rectangle 983"/>
          <p:cNvSpPr/>
          <p:nvPr/>
        </p:nvSpPr>
        <p:spPr>
          <a:xfrm>
            <a:off x="4421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Rectangle 984"/>
          <p:cNvSpPr/>
          <p:nvPr/>
        </p:nvSpPr>
        <p:spPr>
          <a:xfrm>
            <a:off x="4649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Rectangle 985"/>
          <p:cNvSpPr/>
          <p:nvPr/>
        </p:nvSpPr>
        <p:spPr>
          <a:xfrm>
            <a:off x="306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p:cNvSpPr/>
          <p:nvPr/>
        </p:nvSpPr>
        <p:spPr>
          <a:xfrm>
            <a:off x="534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Rectangle 987"/>
          <p:cNvSpPr/>
          <p:nvPr/>
        </p:nvSpPr>
        <p:spPr>
          <a:xfrm>
            <a:off x="763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Rectangle 988"/>
          <p:cNvSpPr/>
          <p:nvPr/>
        </p:nvSpPr>
        <p:spPr>
          <a:xfrm>
            <a:off x="992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Rectangle 989"/>
          <p:cNvSpPr/>
          <p:nvPr/>
        </p:nvSpPr>
        <p:spPr>
          <a:xfrm>
            <a:off x="1220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Rectangle 990"/>
          <p:cNvSpPr/>
          <p:nvPr/>
        </p:nvSpPr>
        <p:spPr>
          <a:xfrm>
            <a:off x="1449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p:cNvSpPr/>
          <p:nvPr/>
        </p:nvSpPr>
        <p:spPr>
          <a:xfrm>
            <a:off x="1677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Rectangle 992"/>
          <p:cNvSpPr/>
          <p:nvPr/>
        </p:nvSpPr>
        <p:spPr>
          <a:xfrm>
            <a:off x="1906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p:cNvSpPr/>
          <p:nvPr/>
        </p:nvSpPr>
        <p:spPr>
          <a:xfrm>
            <a:off x="2135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p:cNvSpPr/>
          <p:nvPr/>
        </p:nvSpPr>
        <p:spPr>
          <a:xfrm>
            <a:off x="2363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p:cNvSpPr/>
          <p:nvPr/>
        </p:nvSpPr>
        <p:spPr>
          <a:xfrm>
            <a:off x="2592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p:cNvSpPr/>
          <p:nvPr/>
        </p:nvSpPr>
        <p:spPr>
          <a:xfrm>
            <a:off x="2820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p:cNvSpPr/>
          <p:nvPr/>
        </p:nvSpPr>
        <p:spPr>
          <a:xfrm>
            <a:off x="3049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Rectangle 998"/>
          <p:cNvSpPr/>
          <p:nvPr/>
        </p:nvSpPr>
        <p:spPr>
          <a:xfrm>
            <a:off x="3278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Rectangle 999"/>
          <p:cNvSpPr/>
          <p:nvPr/>
        </p:nvSpPr>
        <p:spPr>
          <a:xfrm>
            <a:off x="3506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Rectangle 1000"/>
          <p:cNvSpPr/>
          <p:nvPr/>
        </p:nvSpPr>
        <p:spPr>
          <a:xfrm>
            <a:off x="3735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p:cNvSpPr/>
          <p:nvPr/>
        </p:nvSpPr>
        <p:spPr>
          <a:xfrm>
            <a:off x="3963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Rectangle 1002"/>
          <p:cNvSpPr/>
          <p:nvPr/>
        </p:nvSpPr>
        <p:spPr>
          <a:xfrm>
            <a:off x="4192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p:cNvSpPr/>
          <p:nvPr/>
        </p:nvSpPr>
        <p:spPr>
          <a:xfrm>
            <a:off x="4421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Rectangle 1004"/>
          <p:cNvSpPr/>
          <p:nvPr/>
        </p:nvSpPr>
        <p:spPr>
          <a:xfrm>
            <a:off x="4649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p:cNvSpPr/>
          <p:nvPr/>
        </p:nvSpPr>
        <p:spPr>
          <a:xfrm>
            <a:off x="306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Rectangle 1006"/>
          <p:cNvSpPr/>
          <p:nvPr/>
        </p:nvSpPr>
        <p:spPr>
          <a:xfrm>
            <a:off x="534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Rectangle 1007"/>
          <p:cNvSpPr/>
          <p:nvPr/>
        </p:nvSpPr>
        <p:spPr>
          <a:xfrm>
            <a:off x="763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Rectangle 1008"/>
          <p:cNvSpPr/>
          <p:nvPr/>
        </p:nvSpPr>
        <p:spPr>
          <a:xfrm>
            <a:off x="992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p:cNvSpPr/>
          <p:nvPr/>
        </p:nvSpPr>
        <p:spPr>
          <a:xfrm>
            <a:off x="1220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Rectangle 1010"/>
          <p:cNvSpPr/>
          <p:nvPr/>
        </p:nvSpPr>
        <p:spPr>
          <a:xfrm>
            <a:off x="1449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Rectangle 1011"/>
          <p:cNvSpPr/>
          <p:nvPr/>
        </p:nvSpPr>
        <p:spPr>
          <a:xfrm>
            <a:off x="1677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Rectangle 1012"/>
          <p:cNvSpPr/>
          <p:nvPr/>
        </p:nvSpPr>
        <p:spPr>
          <a:xfrm>
            <a:off x="1906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p:cNvSpPr/>
          <p:nvPr/>
        </p:nvSpPr>
        <p:spPr>
          <a:xfrm>
            <a:off x="2135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Rectangle 1014"/>
          <p:cNvSpPr/>
          <p:nvPr/>
        </p:nvSpPr>
        <p:spPr>
          <a:xfrm>
            <a:off x="2363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Rectangle 1015"/>
          <p:cNvSpPr/>
          <p:nvPr/>
        </p:nvSpPr>
        <p:spPr>
          <a:xfrm>
            <a:off x="2592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Rectangle 1016"/>
          <p:cNvSpPr/>
          <p:nvPr/>
        </p:nvSpPr>
        <p:spPr>
          <a:xfrm>
            <a:off x="2820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Rectangle 1017"/>
          <p:cNvSpPr/>
          <p:nvPr/>
        </p:nvSpPr>
        <p:spPr>
          <a:xfrm>
            <a:off x="3049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Rectangle 1018"/>
          <p:cNvSpPr/>
          <p:nvPr/>
        </p:nvSpPr>
        <p:spPr>
          <a:xfrm>
            <a:off x="3278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p:cNvSpPr/>
          <p:nvPr/>
        </p:nvSpPr>
        <p:spPr>
          <a:xfrm>
            <a:off x="3506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Rectangle 1020"/>
          <p:cNvSpPr/>
          <p:nvPr/>
        </p:nvSpPr>
        <p:spPr>
          <a:xfrm>
            <a:off x="3735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p:cNvSpPr/>
          <p:nvPr/>
        </p:nvSpPr>
        <p:spPr>
          <a:xfrm>
            <a:off x="3963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p:cNvSpPr/>
          <p:nvPr/>
        </p:nvSpPr>
        <p:spPr>
          <a:xfrm>
            <a:off x="4192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4421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p:cNvSpPr/>
          <p:nvPr/>
        </p:nvSpPr>
        <p:spPr>
          <a:xfrm>
            <a:off x="4649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p:cNvSpPr/>
          <p:nvPr/>
        </p:nvSpPr>
        <p:spPr>
          <a:xfrm>
            <a:off x="306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p:cNvSpPr/>
          <p:nvPr/>
        </p:nvSpPr>
        <p:spPr>
          <a:xfrm>
            <a:off x="534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p:cNvSpPr/>
          <p:nvPr/>
        </p:nvSpPr>
        <p:spPr>
          <a:xfrm>
            <a:off x="763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p:cNvSpPr/>
          <p:nvPr/>
        </p:nvSpPr>
        <p:spPr>
          <a:xfrm>
            <a:off x="992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p:cNvSpPr/>
          <p:nvPr/>
        </p:nvSpPr>
        <p:spPr>
          <a:xfrm>
            <a:off x="1220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030"/>
          <p:cNvSpPr/>
          <p:nvPr/>
        </p:nvSpPr>
        <p:spPr>
          <a:xfrm>
            <a:off x="1449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p:cNvSpPr/>
          <p:nvPr/>
        </p:nvSpPr>
        <p:spPr>
          <a:xfrm>
            <a:off x="1677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p:nvPr/>
        </p:nvSpPr>
        <p:spPr>
          <a:xfrm>
            <a:off x="1906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p:cNvSpPr/>
          <p:nvPr/>
        </p:nvSpPr>
        <p:spPr>
          <a:xfrm>
            <a:off x="2135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p:cNvSpPr/>
          <p:nvPr/>
        </p:nvSpPr>
        <p:spPr>
          <a:xfrm>
            <a:off x="2363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p:cNvSpPr/>
          <p:nvPr/>
        </p:nvSpPr>
        <p:spPr>
          <a:xfrm>
            <a:off x="2592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p:cNvSpPr/>
          <p:nvPr/>
        </p:nvSpPr>
        <p:spPr>
          <a:xfrm>
            <a:off x="2820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p:cNvSpPr/>
          <p:nvPr/>
        </p:nvSpPr>
        <p:spPr>
          <a:xfrm>
            <a:off x="3049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p:cNvSpPr/>
          <p:nvPr/>
        </p:nvSpPr>
        <p:spPr>
          <a:xfrm>
            <a:off x="3278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p:cNvSpPr/>
          <p:nvPr/>
        </p:nvSpPr>
        <p:spPr>
          <a:xfrm>
            <a:off x="3506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p:cNvSpPr/>
          <p:nvPr/>
        </p:nvSpPr>
        <p:spPr>
          <a:xfrm>
            <a:off x="3735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p:cNvSpPr/>
          <p:nvPr/>
        </p:nvSpPr>
        <p:spPr>
          <a:xfrm>
            <a:off x="3963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p:cNvSpPr/>
          <p:nvPr/>
        </p:nvSpPr>
        <p:spPr>
          <a:xfrm>
            <a:off x="4192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p:cNvSpPr/>
          <p:nvPr/>
        </p:nvSpPr>
        <p:spPr>
          <a:xfrm>
            <a:off x="4421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p:cNvSpPr/>
          <p:nvPr/>
        </p:nvSpPr>
        <p:spPr>
          <a:xfrm>
            <a:off x="4649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p:cNvSpPr/>
          <p:nvPr/>
        </p:nvSpPr>
        <p:spPr>
          <a:xfrm>
            <a:off x="306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p:cNvSpPr/>
          <p:nvPr/>
        </p:nvSpPr>
        <p:spPr>
          <a:xfrm>
            <a:off x="534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p:cNvSpPr/>
          <p:nvPr/>
        </p:nvSpPr>
        <p:spPr>
          <a:xfrm>
            <a:off x="763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p:cNvSpPr/>
          <p:nvPr/>
        </p:nvSpPr>
        <p:spPr>
          <a:xfrm>
            <a:off x="992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p:cNvSpPr/>
          <p:nvPr/>
        </p:nvSpPr>
        <p:spPr>
          <a:xfrm>
            <a:off x="1220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p:cNvSpPr/>
          <p:nvPr/>
        </p:nvSpPr>
        <p:spPr>
          <a:xfrm>
            <a:off x="1449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p:cNvSpPr/>
          <p:nvPr/>
        </p:nvSpPr>
        <p:spPr>
          <a:xfrm>
            <a:off x="1677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p:cNvSpPr/>
          <p:nvPr/>
        </p:nvSpPr>
        <p:spPr>
          <a:xfrm>
            <a:off x="1906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p:cNvSpPr/>
          <p:nvPr/>
        </p:nvSpPr>
        <p:spPr>
          <a:xfrm>
            <a:off x="2135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p:cNvSpPr/>
          <p:nvPr/>
        </p:nvSpPr>
        <p:spPr>
          <a:xfrm>
            <a:off x="2363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p:cNvSpPr/>
          <p:nvPr/>
        </p:nvSpPr>
        <p:spPr>
          <a:xfrm>
            <a:off x="2592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p:cNvSpPr/>
          <p:nvPr/>
        </p:nvSpPr>
        <p:spPr>
          <a:xfrm>
            <a:off x="2820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p:cNvSpPr/>
          <p:nvPr/>
        </p:nvSpPr>
        <p:spPr>
          <a:xfrm>
            <a:off x="3049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p:cNvSpPr/>
          <p:nvPr/>
        </p:nvSpPr>
        <p:spPr>
          <a:xfrm>
            <a:off x="3278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p:cNvSpPr/>
          <p:nvPr/>
        </p:nvSpPr>
        <p:spPr>
          <a:xfrm>
            <a:off x="3506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p:cNvSpPr/>
          <p:nvPr/>
        </p:nvSpPr>
        <p:spPr>
          <a:xfrm>
            <a:off x="3735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p:cNvSpPr/>
          <p:nvPr/>
        </p:nvSpPr>
        <p:spPr>
          <a:xfrm>
            <a:off x="3963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p:cNvSpPr/>
          <p:nvPr/>
        </p:nvSpPr>
        <p:spPr>
          <a:xfrm>
            <a:off x="4192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p:cNvSpPr/>
          <p:nvPr/>
        </p:nvSpPr>
        <p:spPr>
          <a:xfrm>
            <a:off x="4421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p:cNvSpPr/>
          <p:nvPr/>
        </p:nvSpPr>
        <p:spPr>
          <a:xfrm>
            <a:off x="4649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p:cNvSpPr/>
          <p:nvPr/>
        </p:nvSpPr>
        <p:spPr>
          <a:xfrm>
            <a:off x="306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p:cNvSpPr/>
          <p:nvPr/>
        </p:nvSpPr>
        <p:spPr>
          <a:xfrm>
            <a:off x="534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p:cNvSpPr/>
          <p:nvPr/>
        </p:nvSpPr>
        <p:spPr>
          <a:xfrm>
            <a:off x="763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68"/>
          <p:cNvSpPr/>
          <p:nvPr/>
        </p:nvSpPr>
        <p:spPr>
          <a:xfrm>
            <a:off x="992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p:cNvSpPr/>
          <p:nvPr/>
        </p:nvSpPr>
        <p:spPr>
          <a:xfrm>
            <a:off x="1220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p:cNvSpPr/>
          <p:nvPr/>
        </p:nvSpPr>
        <p:spPr>
          <a:xfrm>
            <a:off x="1449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p:cNvSpPr/>
          <p:nvPr/>
        </p:nvSpPr>
        <p:spPr>
          <a:xfrm>
            <a:off x="1677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p:cNvSpPr/>
          <p:nvPr/>
        </p:nvSpPr>
        <p:spPr>
          <a:xfrm>
            <a:off x="1906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p:cNvSpPr/>
          <p:nvPr/>
        </p:nvSpPr>
        <p:spPr>
          <a:xfrm>
            <a:off x="2135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p:cNvSpPr/>
          <p:nvPr/>
        </p:nvSpPr>
        <p:spPr>
          <a:xfrm>
            <a:off x="2363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p:cNvSpPr/>
          <p:nvPr/>
        </p:nvSpPr>
        <p:spPr>
          <a:xfrm>
            <a:off x="2592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p:cNvSpPr/>
          <p:nvPr/>
        </p:nvSpPr>
        <p:spPr>
          <a:xfrm>
            <a:off x="2820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p:cNvSpPr/>
          <p:nvPr/>
        </p:nvSpPr>
        <p:spPr>
          <a:xfrm>
            <a:off x="3049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1078"/>
          <p:cNvSpPr/>
          <p:nvPr/>
        </p:nvSpPr>
        <p:spPr>
          <a:xfrm>
            <a:off x="3278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p:cNvSpPr/>
          <p:nvPr/>
        </p:nvSpPr>
        <p:spPr>
          <a:xfrm>
            <a:off x="3506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1080"/>
          <p:cNvSpPr/>
          <p:nvPr/>
        </p:nvSpPr>
        <p:spPr>
          <a:xfrm>
            <a:off x="3735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p:cNvSpPr/>
          <p:nvPr/>
        </p:nvSpPr>
        <p:spPr>
          <a:xfrm>
            <a:off x="3963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1082"/>
          <p:cNvSpPr/>
          <p:nvPr/>
        </p:nvSpPr>
        <p:spPr>
          <a:xfrm>
            <a:off x="4192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p:cNvSpPr/>
          <p:nvPr/>
        </p:nvSpPr>
        <p:spPr>
          <a:xfrm>
            <a:off x="4421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1084"/>
          <p:cNvSpPr/>
          <p:nvPr/>
        </p:nvSpPr>
        <p:spPr>
          <a:xfrm>
            <a:off x="4649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85"/>
          <p:cNvSpPr/>
          <p:nvPr/>
        </p:nvSpPr>
        <p:spPr>
          <a:xfrm>
            <a:off x="306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1086"/>
          <p:cNvSpPr/>
          <p:nvPr/>
        </p:nvSpPr>
        <p:spPr>
          <a:xfrm>
            <a:off x="534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p:cNvSpPr/>
          <p:nvPr/>
        </p:nvSpPr>
        <p:spPr>
          <a:xfrm>
            <a:off x="763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1088"/>
          <p:cNvSpPr/>
          <p:nvPr/>
        </p:nvSpPr>
        <p:spPr>
          <a:xfrm>
            <a:off x="992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p:cNvSpPr/>
          <p:nvPr/>
        </p:nvSpPr>
        <p:spPr>
          <a:xfrm>
            <a:off x="1220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Rectangle 1090"/>
          <p:cNvSpPr/>
          <p:nvPr/>
        </p:nvSpPr>
        <p:spPr>
          <a:xfrm>
            <a:off x="1449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p:cNvSpPr/>
          <p:nvPr/>
        </p:nvSpPr>
        <p:spPr>
          <a:xfrm>
            <a:off x="1677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Rectangle 1092"/>
          <p:cNvSpPr/>
          <p:nvPr/>
        </p:nvSpPr>
        <p:spPr>
          <a:xfrm>
            <a:off x="1906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Rectangle 1093"/>
          <p:cNvSpPr/>
          <p:nvPr/>
        </p:nvSpPr>
        <p:spPr>
          <a:xfrm>
            <a:off x="2135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p:cNvSpPr/>
          <p:nvPr/>
        </p:nvSpPr>
        <p:spPr>
          <a:xfrm>
            <a:off x="2363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p:cNvSpPr/>
          <p:nvPr/>
        </p:nvSpPr>
        <p:spPr>
          <a:xfrm>
            <a:off x="2592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p:cNvSpPr/>
          <p:nvPr/>
        </p:nvSpPr>
        <p:spPr>
          <a:xfrm>
            <a:off x="2820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p:cNvSpPr/>
          <p:nvPr/>
        </p:nvSpPr>
        <p:spPr>
          <a:xfrm>
            <a:off x="3049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Rectangle 1098"/>
          <p:cNvSpPr/>
          <p:nvPr/>
        </p:nvSpPr>
        <p:spPr>
          <a:xfrm>
            <a:off x="3278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p:cNvSpPr/>
          <p:nvPr/>
        </p:nvSpPr>
        <p:spPr>
          <a:xfrm>
            <a:off x="3506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p:cNvSpPr/>
          <p:nvPr/>
        </p:nvSpPr>
        <p:spPr>
          <a:xfrm>
            <a:off x="3735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p:cNvSpPr/>
          <p:nvPr/>
        </p:nvSpPr>
        <p:spPr>
          <a:xfrm>
            <a:off x="3963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p:cNvSpPr/>
          <p:nvPr/>
        </p:nvSpPr>
        <p:spPr>
          <a:xfrm>
            <a:off x="4192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p:cNvSpPr/>
          <p:nvPr/>
        </p:nvSpPr>
        <p:spPr>
          <a:xfrm>
            <a:off x="4421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Rectangle 1104"/>
          <p:cNvSpPr/>
          <p:nvPr/>
        </p:nvSpPr>
        <p:spPr>
          <a:xfrm>
            <a:off x="4649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p:cNvSpPr/>
          <p:nvPr/>
        </p:nvSpPr>
        <p:spPr>
          <a:xfrm>
            <a:off x="306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Rectangle 1106"/>
          <p:cNvSpPr/>
          <p:nvPr/>
        </p:nvSpPr>
        <p:spPr>
          <a:xfrm>
            <a:off x="534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p:cNvSpPr/>
          <p:nvPr/>
        </p:nvSpPr>
        <p:spPr>
          <a:xfrm>
            <a:off x="763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Rectangle 1108"/>
          <p:cNvSpPr/>
          <p:nvPr/>
        </p:nvSpPr>
        <p:spPr>
          <a:xfrm>
            <a:off x="992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p:cNvSpPr/>
          <p:nvPr/>
        </p:nvSpPr>
        <p:spPr>
          <a:xfrm>
            <a:off x="1220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Rectangle 1110"/>
          <p:cNvSpPr/>
          <p:nvPr/>
        </p:nvSpPr>
        <p:spPr>
          <a:xfrm>
            <a:off x="1449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p:cNvSpPr/>
          <p:nvPr/>
        </p:nvSpPr>
        <p:spPr>
          <a:xfrm>
            <a:off x="1677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Rectangle 1112"/>
          <p:cNvSpPr/>
          <p:nvPr/>
        </p:nvSpPr>
        <p:spPr>
          <a:xfrm>
            <a:off x="1906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p:cNvSpPr/>
          <p:nvPr/>
        </p:nvSpPr>
        <p:spPr>
          <a:xfrm>
            <a:off x="2135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Rectangle 1114"/>
          <p:cNvSpPr/>
          <p:nvPr/>
        </p:nvSpPr>
        <p:spPr>
          <a:xfrm>
            <a:off x="2363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 name="Rectangle 1115"/>
          <p:cNvSpPr/>
          <p:nvPr/>
        </p:nvSpPr>
        <p:spPr>
          <a:xfrm>
            <a:off x="2592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Rectangle 1116"/>
          <p:cNvSpPr/>
          <p:nvPr/>
        </p:nvSpPr>
        <p:spPr>
          <a:xfrm>
            <a:off x="2820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p:cNvSpPr/>
          <p:nvPr/>
        </p:nvSpPr>
        <p:spPr>
          <a:xfrm>
            <a:off x="3049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p:cNvSpPr/>
          <p:nvPr/>
        </p:nvSpPr>
        <p:spPr>
          <a:xfrm>
            <a:off x="3278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1119"/>
          <p:cNvSpPr/>
          <p:nvPr/>
        </p:nvSpPr>
        <p:spPr>
          <a:xfrm>
            <a:off x="3506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p:cNvSpPr/>
          <p:nvPr/>
        </p:nvSpPr>
        <p:spPr>
          <a:xfrm>
            <a:off x="3735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p:cNvSpPr/>
          <p:nvPr/>
        </p:nvSpPr>
        <p:spPr>
          <a:xfrm>
            <a:off x="3963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p:cNvSpPr/>
          <p:nvPr/>
        </p:nvSpPr>
        <p:spPr>
          <a:xfrm>
            <a:off x="4192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Rectangle 1123"/>
          <p:cNvSpPr/>
          <p:nvPr/>
        </p:nvSpPr>
        <p:spPr>
          <a:xfrm>
            <a:off x="4421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p:cNvSpPr/>
          <p:nvPr/>
        </p:nvSpPr>
        <p:spPr>
          <a:xfrm>
            <a:off x="4649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p:cNvSpPr/>
          <p:nvPr/>
        </p:nvSpPr>
        <p:spPr>
          <a:xfrm>
            <a:off x="306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534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763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92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220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449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677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906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135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Rectangle 1134"/>
          <p:cNvSpPr/>
          <p:nvPr/>
        </p:nvSpPr>
        <p:spPr>
          <a:xfrm>
            <a:off x="2363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Rectangle 1135"/>
          <p:cNvSpPr/>
          <p:nvPr/>
        </p:nvSpPr>
        <p:spPr>
          <a:xfrm>
            <a:off x="2592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Rectangle 1136"/>
          <p:cNvSpPr/>
          <p:nvPr/>
        </p:nvSpPr>
        <p:spPr>
          <a:xfrm>
            <a:off x="2820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Rectangle 1137"/>
          <p:cNvSpPr/>
          <p:nvPr/>
        </p:nvSpPr>
        <p:spPr>
          <a:xfrm>
            <a:off x="3049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Rectangle 1138"/>
          <p:cNvSpPr/>
          <p:nvPr/>
        </p:nvSpPr>
        <p:spPr>
          <a:xfrm>
            <a:off x="3278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Rectangle 1139"/>
          <p:cNvSpPr/>
          <p:nvPr/>
        </p:nvSpPr>
        <p:spPr>
          <a:xfrm>
            <a:off x="3506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Rectangle 1140"/>
          <p:cNvSpPr/>
          <p:nvPr/>
        </p:nvSpPr>
        <p:spPr>
          <a:xfrm>
            <a:off x="3735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p:cNvSpPr/>
          <p:nvPr/>
        </p:nvSpPr>
        <p:spPr>
          <a:xfrm>
            <a:off x="3963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Rectangle 1142"/>
          <p:cNvSpPr/>
          <p:nvPr/>
        </p:nvSpPr>
        <p:spPr>
          <a:xfrm>
            <a:off x="4192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Rectangle 1143"/>
          <p:cNvSpPr/>
          <p:nvPr/>
        </p:nvSpPr>
        <p:spPr>
          <a:xfrm>
            <a:off x="4421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Rectangle 1144"/>
          <p:cNvSpPr/>
          <p:nvPr/>
        </p:nvSpPr>
        <p:spPr>
          <a:xfrm>
            <a:off x="4649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306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534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763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92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220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449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677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906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135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Rectangle 1154"/>
          <p:cNvSpPr/>
          <p:nvPr/>
        </p:nvSpPr>
        <p:spPr>
          <a:xfrm>
            <a:off x="2363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Rectangle 1155"/>
          <p:cNvSpPr/>
          <p:nvPr/>
        </p:nvSpPr>
        <p:spPr>
          <a:xfrm>
            <a:off x="2592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Rectangle 1156"/>
          <p:cNvSpPr/>
          <p:nvPr/>
        </p:nvSpPr>
        <p:spPr>
          <a:xfrm>
            <a:off x="2820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Rectangle 1157"/>
          <p:cNvSpPr/>
          <p:nvPr/>
        </p:nvSpPr>
        <p:spPr>
          <a:xfrm>
            <a:off x="3049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Rectangle 1158"/>
          <p:cNvSpPr/>
          <p:nvPr/>
        </p:nvSpPr>
        <p:spPr>
          <a:xfrm>
            <a:off x="3278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Rectangle 1159"/>
          <p:cNvSpPr/>
          <p:nvPr/>
        </p:nvSpPr>
        <p:spPr>
          <a:xfrm>
            <a:off x="3506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Rectangle 1160"/>
          <p:cNvSpPr/>
          <p:nvPr/>
        </p:nvSpPr>
        <p:spPr>
          <a:xfrm>
            <a:off x="3735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Rectangle 1161"/>
          <p:cNvSpPr/>
          <p:nvPr/>
        </p:nvSpPr>
        <p:spPr>
          <a:xfrm>
            <a:off x="3963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Rectangle 1162"/>
          <p:cNvSpPr/>
          <p:nvPr/>
        </p:nvSpPr>
        <p:spPr>
          <a:xfrm>
            <a:off x="4192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Rectangle 1163"/>
          <p:cNvSpPr/>
          <p:nvPr/>
        </p:nvSpPr>
        <p:spPr>
          <a:xfrm>
            <a:off x="4421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1164"/>
          <p:cNvSpPr/>
          <p:nvPr/>
        </p:nvSpPr>
        <p:spPr>
          <a:xfrm>
            <a:off x="4649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306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534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763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92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220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449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677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906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135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Rectangle 1174"/>
          <p:cNvSpPr/>
          <p:nvPr/>
        </p:nvSpPr>
        <p:spPr>
          <a:xfrm>
            <a:off x="2363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Rectangle 1175"/>
          <p:cNvSpPr/>
          <p:nvPr/>
        </p:nvSpPr>
        <p:spPr>
          <a:xfrm>
            <a:off x="2592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p:cNvSpPr/>
          <p:nvPr/>
        </p:nvSpPr>
        <p:spPr>
          <a:xfrm>
            <a:off x="2820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p:cNvSpPr/>
          <p:nvPr/>
        </p:nvSpPr>
        <p:spPr>
          <a:xfrm>
            <a:off x="3049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p:cNvSpPr/>
          <p:nvPr/>
        </p:nvSpPr>
        <p:spPr>
          <a:xfrm>
            <a:off x="3278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p:cNvSpPr/>
          <p:nvPr/>
        </p:nvSpPr>
        <p:spPr>
          <a:xfrm>
            <a:off x="3506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Rectangle 1180"/>
          <p:cNvSpPr/>
          <p:nvPr/>
        </p:nvSpPr>
        <p:spPr>
          <a:xfrm>
            <a:off x="3735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p:cNvSpPr/>
          <p:nvPr/>
        </p:nvSpPr>
        <p:spPr>
          <a:xfrm>
            <a:off x="3963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Rectangle 1182"/>
          <p:cNvSpPr/>
          <p:nvPr/>
        </p:nvSpPr>
        <p:spPr>
          <a:xfrm>
            <a:off x="4192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Rectangle 1183"/>
          <p:cNvSpPr/>
          <p:nvPr/>
        </p:nvSpPr>
        <p:spPr>
          <a:xfrm>
            <a:off x="4421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Rectangle 1184"/>
          <p:cNvSpPr/>
          <p:nvPr/>
        </p:nvSpPr>
        <p:spPr>
          <a:xfrm>
            <a:off x="4649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306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534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763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92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220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449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677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906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135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Rectangle 1194"/>
          <p:cNvSpPr/>
          <p:nvPr/>
        </p:nvSpPr>
        <p:spPr>
          <a:xfrm>
            <a:off x="2363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Rectangle 1195"/>
          <p:cNvSpPr/>
          <p:nvPr/>
        </p:nvSpPr>
        <p:spPr>
          <a:xfrm>
            <a:off x="2592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Rectangle 1196"/>
          <p:cNvSpPr/>
          <p:nvPr/>
        </p:nvSpPr>
        <p:spPr>
          <a:xfrm>
            <a:off x="2820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Rectangle 1197"/>
          <p:cNvSpPr/>
          <p:nvPr/>
        </p:nvSpPr>
        <p:spPr>
          <a:xfrm>
            <a:off x="3049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Rectangle 1198"/>
          <p:cNvSpPr/>
          <p:nvPr/>
        </p:nvSpPr>
        <p:spPr>
          <a:xfrm>
            <a:off x="3278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Rectangle 1199"/>
          <p:cNvSpPr/>
          <p:nvPr/>
        </p:nvSpPr>
        <p:spPr>
          <a:xfrm>
            <a:off x="3506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Rectangle 1200"/>
          <p:cNvSpPr/>
          <p:nvPr/>
        </p:nvSpPr>
        <p:spPr>
          <a:xfrm>
            <a:off x="3735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p:cNvSpPr/>
          <p:nvPr/>
        </p:nvSpPr>
        <p:spPr>
          <a:xfrm>
            <a:off x="3963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Rectangle 1202"/>
          <p:cNvSpPr/>
          <p:nvPr/>
        </p:nvSpPr>
        <p:spPr>
          <a:xfrm>
            <a:off x="4192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Rectangle 1203"/>
          <p:cNvSpPr/>
          <p:nvPr/>
        </p:nvSpPr>
        <p:spPr>
          <a:xfrm>
            <a:off x="4421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Rectangle 1204"/>
          <p:cNvSpPr/>
          <p:nvPr/>
        </p:nvSpPr>
        <p:spPr>
          <a:xfrm>
            <a:off x="4649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306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5348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7634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92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220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449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6778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9064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135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Rectangle 1214"/>
          <p:cNvSpPr/>
          <p:nvPr/>
        </p:nvSpPr>
        <p:spPr>
          <a:xfrm>
            <a:off x="2363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Rectangle 1215"/>
          <p:cNvSpPr/>
          <p:nvPr/>
        </p:nvSpPr>
        <p:spPr>
          <a:xfrm>
            <a:off x="2592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Rectangle 1216"/>
          <p:cNvSpPr/>
          <p:nvPr/>
        </p:nvSpPr>
        <p:spPr>
          <a:xfrm>
            <a:off x="28208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Rectangle 1217"/>
          <p:cNvSpPr/>
          <p:nvPr/>
        </p:nvSpPr>
        <p:spPr>
          <a:xfrm>
            <a:off x="30494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Rectangle 1218"/>
          <p:cNvSpPr/>
          <p:nvPr/>
        </p:nvSpPr>
        <p:spPr>
          <a:xfrm>
            <a:off x="3278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p:cNvSpPr/>
          <p:nvPr/>
        </p:nvSpPr>
        <p:spPr>
          <a:xfrm>
            <a:off x="3506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Rectangle 1220"/>
          <p:cNvSpPr/>
          <p:nvPr/>
        </p:nvSpPr>
        <p:spPr>
          <a:xfrm>
            <a:off x="3735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Rectangle 1221"/>
          <p:cNvSpPr/>
          <p:nvPr/>
        </p:nvSpPr>
        <p:spPr>
          <a:xfrm>
            <a:off x="39638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Rectangle 1222"/>
          <p:cNvSpPr/>
          <p:nvPr/>
        </p:nvSpPr>
        <p:spPr>
          <a:xfrm>
            <a:off x="41924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Rectangle 1223"/>
          <p:cNvSpPr/>
          <p:nvPr/>
        </p:nvSpPr>
        <p:spPr>
          <a:xfrm>
            <a:off x="4421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Rectangle 1224"/>
          <p:cNvSpPr/>
          <p:nvPr/>
        </p:nvSpPr>
        <p:spPr>
          <a:xfrm>
            <a:off x="4649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306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5348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7634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92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220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449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6778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9064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135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Rectangle 1234"/>
          <p:cNvSpPr/>
          <p:nvPr/>
        </p:nvSpPr>
        <p:spPr>
          <a:xfrm>
            <a:off x="2363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Rectangle 1235"/>
          <p:cNvSpPr/>
          <p:nvPr/>
        </p:nvSpPr>
        <p:spPr>
          <a:xfrm>
            <a:off x="2592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Rectangle 1236"/>
          <p:cNvSpPr/>
          <p:nvPr/>
        </p:nvSpPr>
        <p:spPr>
          <a:xfrm>
            <a:off x="28208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Rectangle 1237"/>
          <p:cNvSpPr/>
          <p:nvPr/>
        </p:nvSpPr>
        <p:spPr>
          <a:xfrm>
            <a:off x="30494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Rectangle 1238"/>
          <p:cNvSpPr/>
          <p:nvPr/>
        </p:nvSpPr>
        <p:spPr>
          <a:xfrm>
            <a:off x="3278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0" name="Rectangle 1239"/>
          <p:cNvSpPr/>
          <p:nvPr/>
        </p:nvSpPr>
        <p:spPr>
          <a:xfrm>
            <a:off x="3506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Rectangle 1240"/>
          <p:cNvSpPr/>
          <p:nvPr/>
        </p:nvSpPr>
        <p:spPr>
          <a:xfrm>
            <a:off x="3735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Rectangle 1241"/>
          <p:cNvSpPr/>
          <p:nvPr/>
        </p:nvSpPr>
        <p:spPr>
          <a:xfrm>
            <a:off x="39638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Rectangle 1242"/>
          <p:cNvSpPr/>
          <p:nvPr/>
        </p:nvSpPr>
        <p:spPr>
          <a:xfrm>
            <a:off x="41924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Rectangle 1243"/>
          <p:cNvSpPr/>
          <p:nvPr/>
        </p:nvSpPr>
        <p:spPr>
          <a:xfrm>
            <a:off x="4421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Rectangle 1244"/>
          <p:cNvSpPr/>
          <p:nvPr/>
        </p:nvSpPr>
        <p:spPr>
          <a:xfrm>
            <a:off x="4649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3062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5348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7634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920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220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4492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6778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9064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1350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Rectangle 1254"/>
          <p:cNvSpPr/>
          <p:nvPr/>
        </p:nvSpPr>
        <p:spPr>
          <a:xfrm>
            <a:off x="2363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Rectangle 1255"/>
          <p:cNvSpPr/>
          <p:nvPr/>
        </p:nvSpPr>
        <p:spPr>
          <a:xfrm>
            <a:off x="25922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p:cNvSpPr/>
          <p:nvPr/>
        </p:nvSpPr>
        <p:spPr>
          <a:xfrm>
            <a:off x="28208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Rectangle 1257"/>
          <p:cNvSpPr/>
          <p:nvPr/>
        </p:nvSpPr>
        <p:spPr>
          <a:xfrm>
            <a:off x="30494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Rectangle 1258"/>
          <p:cNvSpPr/>
          <p:nvPr/>
        </p:nvSpPr>
        <p:spPr>
          <a:xfrm>
            <a:off x="32780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Rectangle 1259"/>
          <p:cNvSpPr/>
          <p:nvPr/>
        </p:nvSpPr>
        <p:spPr>
          <a:xfrm>
            <a:off x="3506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Rectangle 1260"/>
          <p:cNvSpPr/>
          <p:nvPr/>
        </p:nvSpPr>
        <p:spPr>
          <a:xfrm>
            <a:off x="37352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Rectangle 1261"/>
          <p:cNvSpPr/>
          <p:nvPr/>
        </p:nvSpPr>
        <p:spPr>
          <a:xfrm>
            <a:off x="39638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3" name="Rectangle 1262"/>
          <p:cNvSpPr/>
          <p:nvPr/>
        </p:nvSpPr>
        <p:spPr>
          <a:xfrm>
            <a:off x="41924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4" name="Rectangle 1263"/>
          <p:cNvSpPr/>
          <p:nvPr/>
        </p:nvSpPr>
        <p:spPr>
          <a:xfrm>
            <a:off x="44210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5" name="Rectangle 1264"/>
          <p:cNvSpPr/>
          <p:nvPr/>
        </p:nvSpPr>
        <p:spPr>
          <a:xfrm>
            <a:off x="4649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6" name="Rectangle 1265"/>
          <p:cNvSpPr/>
          <p:nvPr/>
        </p:nvSpPr>
        <p:spPr>
          <a:xfrm>
            <a:off x="6019800" y="323323"/>
            <a:ext cx="228600" cy="2286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7" name="Rectangle 1266"/>
          <p:cNvSpPr/>
          <p:nvPr/>
        </p:nvSpPr>
        <p:spPr>
          <a:xfrm>
            <a:off x="6019800" y="713232"/>
            <a:ext cx="2286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Rectangle 1267"/>
          <p:cNvSpPr/>
          <p:nvPr/>
        </p:nvSpPr>
        <p:spPr>
          <a:xfrm>
            <a:off x="6019800" y="1108489"/>
            <a:ext cx="228600" cy="2286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9" name="Rectangle 1268"/>
          <p:cNvSpPr/>
          <p:nvPr/>
        </p:nvSpPr>
        <p:spPr>
          <a:xfrm>
            <a:off x="6019800" y="1467037"/>
            <a:ext cx="228600" cy="2286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Rectangle 1269"/>
          <p:cNvSpPr/>
          <p:nvPr/>
        </p:nvSpPr>
        <p:spPr>
          <a:xfrm>
            <a:off x="6025141" y="1855524"/>
            <a:ext cx="228600" cy="228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Rectangle 1270"/>
          <p:cNvSpPr/>
          <p:nvPr/>
        </p:nvSpPr>
        <p:spPr>
          <a:xfrm>
            <a:off x="6030482" y="2244011"/>
            <a:ext cx="228600" cy="228600"/>
          </a:xfrm>
          <a:prstGeom prst="rect">
            <a:avLst/>
          </a:prstGeom>
          <a:solidFill>
            <a:srgbClr val="E9E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Rectangle 1271"/>
          <p:cNvSpPr/>
          <p:nvPr/>
        </p:nvSpPr>
        <p:spPr>
          <a:xfrm>
            <a:off x="6035823" y="2632498"/>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Oval 1272"/>
          <p:cNvSpPr/>
          <p:nvPr/>
        </p:nvSpPr>
        <p:spPr>
          <a:xfrm>
            <a:off x="6038315" y="3068665"/>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6035823" y="341156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97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6137" y="1503034"/>
            <a:ext cx="2057400" cy="1601271"/>
            <a:chOff x="216137" y="1503034"/>
            <a:chExt cx="2057400" cy="1601271"/>
          </a:xfrm>
        </p:grpSpPr>
        <p:sp>
          <p:nvSpPr>
            <p:cNvPr id="1126" name="Rectangle 1125"/>
            <p:cNvSpPr/>
            <p:nvPr/>
          </p:nvSpPr>
          <p:spPr>
            <a:xfrm>
              <a:off x="216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444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673337" y="150303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01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1305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359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587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8163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044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216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4447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6733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019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1305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359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5877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8163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0449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2161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4447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673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01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1305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359137" y="19605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587737" y="1960591"/>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816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044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2161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4447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673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01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1305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359137" y="21895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587737" y="21895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816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044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216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444737" y="24181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673337" y="24181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01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1305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359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5877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8163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044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2161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4447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6733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01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1305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3591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5877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8163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044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2161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4447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6733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01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1305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3591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5877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8163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044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ight Brace 1"/>
          <p:cNvSpPr/>
          <p:nvPr/>
        </p:nvSpPr>
        <p:spPr>
          <a:xfrm>
            <a:off x="2273537" y="1503034"/>
            <a:ext cx="469663" cy="686157"/>
          </a:xfrm>
          <a:prstGeom prst="rightBrace">
            <a:avLst>
              <a:gd name="adj1" fmla="val 8333"/>
              <a:gd name="adj2" fmla="val 512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2743200" y="1524000"/>
            <a:ext cx="2209800" cy="646331"/>
          </a:xfrm>
          <a:prstGeom prst="rect">
            <a:avLst/>
          </a:prstGeom>
          <a:noFill/>
        </p:spPr>
        <p:txBody>
          <a:bodyPr wrap="square" rtlCol="0">
            <a:spAutoFit/>
          </a:bodyPr>
          <a:lstStyle/>
          <a:p>
            <a:r>
              <a:rPr lang="en-US" dirty="0" smtClean="0"/>
              <a:t>If sea, </a:t>
            </a:r>
            <a:r>
              <a:rPr lang="en-US" dirty="0" err="1" smtClean="0"/>
              <a:t>tcop</a:t>
            </a:r>
            <a:r>
              <a:rPr lang="en-US" dirty="0" smtClean="0"/>
              <a:t> and </a:t>
            </a:r>
            <a:r>
              <a:rPr lang="en-US" dirty="0" err="1" smtClean="0"/>
              <a:t>lndr</a:t>
            </a:r>
            <a:endParaRPr lang="en-US" dirty="0" smtClean="0"/>
          </a:p>
          <a:p>
            <a:r>
              <a:rPr lang="en-US" dirty="0" smtClean="0"/>
              <a:t>If land, </a:t>
            </a:r>
            <a:r>
              <a:rPr lang="en-US" dirty="0" err="1" smtClean="0"/>
              <a:t>tcop</a:t>
            </a:r>
            <a:r>
              <a:rPr lang="en-US" dirty="0" smtClean="0"/>
              <a:t> and </a:t>
            </a:r>
            <a:r>
              <a:rPr lang="en-US" dirty="0" err="1" smtClean="0"/>
              <a:t>apc</a:t>
            </a:r>
            <a:endParaRPr lang="en-US" dirty="0"/>
          </a:p>
        </p:txBody>
      </p:sp>
      <p:cxnSp>
        <p:nvCxnSpPr>
          <p:cNvPr id="6" name="Straight Arrow Connector 5"/>
          <p:cNvCxnSpPr/>
          <p:nvPr/>
        </p:nvCxnSpPr>
        <p:spPr>
          <a:xfrm>
            <a:off x="1473437" y="2303848"/>
            <a:ext cx="0" cy="10489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16237" y="3352800"/>
            <a:ext cx="1143000" cy="646331"/>
          </a:xfrm>
          <a:prstGeom prst="rect">
            <a:avLst/>
          </a:prstGeom>
          <a:noFill/>
        </p:spPr>
        <p:txBody>
          <a:bodyPr wrap="square" rtlCol="0">
            <a:spAutoFit/>
          </a:bodyPr>
          <a:lstStyle/>
          <a:p>
            <a:r>
              <a:rPr lang="en-US" dirty="0" smtClean="0"/>
              <a:t>All three units</a:t>
            </a:r>
            <a:endParaRPr lang="en-US" dirty="0"/>
          </a:p>
        </p:txBody>
      </p:sp>
      <p:cxnSp>
        <p:nvCxnSpPr>
          <p:cNvPr id="78" name="Straight Arrow Connector 77"/>
          <p:cNvCxnSpPr>
            <a:endCxn id="7" idx="0"/>
          </p:cNvCxnSpPr>
          <p:nvPr/>
        </p:nvCxnSpPr>
        <p:spPr>
          <a:xfrm flipH="1">
            <a:off x="1587737" y="2265748"/>
            <a:ext cx="114300" cy="10870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59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 name="Rectangle 965"/>
          <p:cNvSpPr/>
          <p:nvPr/>
        </p:nvSpPr>
        <p:spPr>
          <a:xfrm>
            <a:off x="306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Rectangle 966"/>
          <p:cNvSpPr/>
          <p:nvPr/>
        </p:nvSpPr>
        <p:spPr>
          <a:xfrm>
            <a:off x="534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p:cNvSpPr/>
          <p:nvPr/>
        </p:nvSpPr>
        <p:spPr>
          <a:xfrm>
            <a:off x="763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Rectangle 968"/>
          <p:cNvSpPr/>
          <p:nvPr/>
        </p:nvSpPr>
        <p:spPr>
          <a:xfrm>
            <a:off x="992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p:cNvSpPr/>
          <p:nvPr/>
        </p:nvSpPr>
        <p:spPr>
          <a:xfrm>
            <a:off x="1220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Rectangle 970"/>
          <p:cNvSpPr/>
          <p:nvPr/>
        </p:nvSpPr>
        <p:spPr>
          <a:xfrm>
            <a:off x="1449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p:cNvSpPr/>
          <p:nvPr/>
        </p:nvSpPr>
        <p:spPr>
          <a:xfrm>
            <a:off x="1677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Rectangle 972"/>
          <p:cNvSpPr/>
          <p:nvPr/>
        </p:nvSpPr>
        <p:spPr>
          <a:xfrm>
            <a:off x="1906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Rectangle 973"/>
          <p:cNvSpPr/>
          <p:nvPr/>
        </p:nvSpPr>
        <p:spPr>
          <a:xfrm>
            <a:off x="2135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Rectangle 974"/>
          <p:cNvSpPr/>
          <p:nvPr/>
        </p:nvSpPr>
        <p:spPr>
          <a:xfrm>
            <a:off x="2363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Rectangle 975"/>
          <p:cNvSpPr/>
          <p:nvPr/>
        </p:nvSpPr>
        <p:spPr>
          <a:xfrm>
            <a:off x="2592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Rectangle 976"/>
          <p:cNvSpPr/>
          <p:nvPr/>
        </p:nvSpPr>
        <p:spPr>
          <a:xfrm>
            <a:off x="2820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Rectangle 977"/>
          <p:cNvSpPr/>
          <p:nvPr/>
        </p:nvSpPr>
        <p:spPr>
          <a:xfrm>
            <a:off x="3049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Rectangle 978"/>
          <p:cNvSpPr/>
          <p:nvPr/>
        </p:nvSpPr>
        <p:spPr>
          <a:xfrm>
            <a:off x="3278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Rectangle 979"/>
          <p:cNvSpPr/>
          <p:nvPr/>
        </p:nvSpPr>
        <p:spPr>
          <a:xfrm>
            <a:off x="3506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Rectangle 980"/>
          <p:cNvSpPr/>
          <p:nvPr/>
        </p:nvSpPr>
        <p:spPr>
          <a:xfrm>
            <a:off x="3735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Rectangle 981"/>
          <p:cNvSpPr/>
          <p:nvPr/>
        </p:nvSpPr>
        <p:spPr>
          <a:xfrm>
            <a:off x="3963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p:cNvSpPr/>
          <p:nvPr/>
        </p:nvSpPr>
        <p:spPr>
          <a:xfrm>
            <a:off x="4192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Rectangle 983"/>
          <p:cNvSpPr/>
          <p:nvPr/>
        </p:nvSpPr>
        <p:spPr>
          <a:xfrm>
            <a:off x="4421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Rectangle 984"/>
          <p:cNvSpPr/>
          <p:nvPr/>
        </p:nvSpPr>
        <p:spPr>
          <a:xfrm>
            <a:off x="4649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Rectangle 985"/>
          <p:cNvSpPr/>
          <p:nvPr/>
        </p:nvSpPr>
        <p:spPr>
          <a:xfrm>
            <a:off x="306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p:cNvSpPr/>
          <p:nvPr/>
        </p:nvSpPr>
        <p:spPr>
          <a:xfrm>
            <a:off x="534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Rectangle 987"/>
          <p:cNvSpPr/>
          <p:nvPr/>
        </p:nvSpPr>
        <p:spPr>
          <a:xfrm>
            <a:off x="763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Rectangle 988"/>
          <p:cNvSpPr/>
          <p:nvPr/>
        </p:nvSpPr>
        <p:spPr>
          <a:xfrm>
            <a:off x="992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Rectangle 989"/>
          <p:cNvSpPr/>
          <p:nvPr/>
        </p:nvSpPr>
        <p:spPr>
          <a:xfrm>
            <a:off x="1220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Rectangle 990"/>
          <p:cNvSpPr/>
          <p:nvPr/>
        </p:nvSpPr>
        <p:spPr>
          <a:xfrm>
            <a:off x="1449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p:cNvSpPr/>
          <p:nvPr/>
        </p:nvSpPr>
        <p:spPr>
          <a:xfrm>
            <a:off x="1677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Rectangle 992"/>
          <p:cNvSpPr/>
          <p:nvPr/>
        </p:nvSpPr>
        <p:spPr>
          <a:xfrm>
            <a:off x="1906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p:cNvSpPr/>
          <p:nvPr/>
        </p:nvSpPr>
        <p:spPr>
          <a:xfrm>
            <a:off x="2135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p:cNvSpPr/>
          <p:nvPr/>
        </p:nvSpPr>
        <p:spPr>
          <a:xfrm>
            <a:off x="2363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p:cNvSpPr/>
          <p:nvPr/>
        </p:nvSpPr>
        <p:spPr>
          <a:xfrm>
            <a:off x="2592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p:cNvSpPr/>
          <p:nvPr/>
        </p:nvSpPr>
        <p:spPr>
          <a:xfrm>
            <a:off x="2820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p:cNvSpPr/>
          <p:nvPr/>
        </p:nvSpPr>
        <p:spPr>
          <a:xfrm>
            <a:off x="3049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Rectangle 998"/>
          <p:cNvSpPr/>
          <p:nvPr/>
        </p:nvSpPr>
        <p:spPr>
          <a:xfrm>
            <a:off x="3278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Rectangle 999"/>
          <p:cNvSpPr/>
          <p:nvPr/>
        </p:nvSpPr>
        <p:spPr>
          <a:xfrm>
            <a:off x="3506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Rectangle 1000"/>
          <p:cNvSpPr/>
          <p:nvPr/>
        </p:nvSpPr>
        <p:spPr>
          <a:xfrm>
            <a:off x="3735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p:cNvSpPr/>
          <p:nvPr/>
        </p:nvSpPr>
        <p:spPr>
          <a:xfrm>
            <a:off x="3963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Rectangle 1002"/>
          <p:cNvSpPr/>
          <p:nvPr/>
        </p:nvSpPr>
        <p:spPr>
          <a:xfrm>
            <a:off x="4192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p:cNvSpPr/>
          <p:nvPr/>
        </p:nvSpPr>
        <p:spPr>
          <a:xfrm>
            <a:off x="4421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Rectangle 1004"/>
          <p:cNvSpPr/>
          <p:nvPr/>
        </p:nvSpPr>
        <p:spPr>
          <a:xfrm>
            <a:off x="4649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p:cNvSpPr/>
          <p:nvPr/>
        </p:nvSpPr>
        <p:spPr>
          <a:xfrm>
            <a:off x="306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Rectangle 1006"/>
          <p:cNvSpPr/>
          <p:nvPr/>
        </p:nvSpPr>
        <p:spPr>
          <a:xfrm>
            <a:off x="534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Rectangle 1007"/>
          <p:cNvSpPr/>
          <p:nvPr/>
        </p:nvSpPr>
        <p:spPr>
          <a:xfrm>
            <a:off x="763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Rectangle 1008"/>
          <p:cNvSpPr/>
          <p:nvPr/>
        </p:nvSpPr>
        <p:spPr>
          <a:xfrm>
            <a:off x="992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p:cNvSpPr/>
          <p:nvPr/>
        </p:nvSpPr>
        <p:spPr>
          <a:xfrm>
            <a:off x="1220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Rectangle 1010"/>
          <p:cNvSpPr/>
          <p:nvPr/>
        </p:nvSpPr>
        <p:spPr>
          <a:xfrm>
            <a:off x="1449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Rectangle 1011"/>
          <p:cNvSpPr/>
          <p:nvPr/>
        </p:nvSpPr>
        <p:spPr>
          <a:xfrm>
            <a:off x="1677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Rectangle 1012"/>
          <p:cNvSpPr/>
          <p:nvPr/>
        </p:nvSpPr>
        <p:spPr>
          <a:xfrm>
            <a:off x="1906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p:cNvSpPr/>
          <p:nvPr/>
        </p:nvSpPr>
        <p:spPr>
          <a:xfrm>
            <a:off x="2135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Rectangle 1014"/>
          <p:cNvSpPr/>
          <p:nvPr/>
        </p:nvSpPr>
        <p:spPr>
          <a:xfrm>
            <a:off x="2363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Rectangle 1015"/>
          <p:cNvSpPr/>
          <p:nvPr/>
        </p:nvSpPr>
        <p:spPr>
          <a:xfrm>
            <a:off x="2592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Rectangle 1016"/>
          <p:cNvSpPr/>
          <p:nvPr/>
        </p:nvSpPr>
        <p:spPr>
          <a:xfrm>
            <a:off x="2820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Rectangle 1017"/>
          <p:cNvSpPr/>
          <p:nvPr/>
        </p:nvSpPr>
        <p:spPr>
          <a:xfrm>
            <a:off x="3049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Rectangle 1018"/>
          <p:cNvSpPr/>
          <p:nvPr/>
        </p:nvSpPr>
        <p:spPr>
          <a:xfrm>
            <a:off x="3278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p:cNvSpPr/>
          <p:nvPr/>
        </p:nvSpPr>
        <p:spPr>
          <a:xfrm>
            <a:off x="3506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Rectangle 1020"/>
          <p:cNvSpPr/>
          <p:nvPr/>
        </p:nvSpPr>
        <p:spPr>
          <a:xfrm>
            <a:off x="3735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p:cNvSpPr/>
          <p:nvPr/>
        </p:nvSpPr>
        <p:spPr>
          <a:xfrm>
            <a:off x="3963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p:cNvSpPr/>
          <p:nvPr/>
        </p:nvSpPr>
        <p:spPr>
          <a:xfrm>
            <a:off x="4192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4421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p:cNvSpPr/>
          <p:nvPr/>
        </p:nvSpPr>
        <p:spPr>
          <a:xfrm>
            <a:off x="4649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p:cNvSpPr/>
          <p:nvPr/>
        </p:nvSpPr>
        <p:spPr>
          <a:xfrm>
            <a:off x="306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p:cNvSpPr/>
          <p:nvPr/>
        </p:nvSpPr>
        <p:spPr>
          <a:xfrm>
            <a:off x="534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p:cNvSpPr/>
          <p:nvPr/>
        </p:nvSpPr>
        <p:spPr>
          <a:xfrm>
            <a:off x="763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p:cNvSpPr/>
          <p:nvPr/>
        </p:nvSpPr>
        <p:spPr>
          <a:xfrm>
            <a:off x="992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p:cNvSpPr/>
          <p:nvPr/>
        </p:nvSpPr>
        <p:spPr>
          <a:xfrm>
            <a:off x="1220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030"/>
          <p:cNvSpPr/>
          <p:nvPr/>
        </p:nvSpPr>
        <p:spPr>
          <a:xfrm>
            <a:off x="1449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p:cNvSpPr/>
          <p:nvPr/>
        </p:nvSpPr>
        <p:spPr>
          <a:xfrm>
            <a:off x="1677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p:nvPr/>
        </p:nvSpPr>
        <p:spPr>
          <a:xfrm>
            <a:off x="1906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p:cNvSpPr/>
          <p:nvPr/>
        </p:nvSpPr>
        <p:spPr>
          <a:xfrm>
            <a:off x="2135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p:cNvSpPr/>
          <p:nvPr/>
        </p:nvSpPr>
        <p:spPr>
          <a:xfrm>
            <a:off x="2363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p:cNvSpPr/>
          <p:nvPr/>
        </p:nvSpPr>
        <p:spPr>
          <a:xfrm>
            <a:off x="2592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p:cNvSpPr/>
          <p:nvPr/>
        </p:nvSpPr>
        <p:spPr>
          <a:xfrm>
            <a:off x="2820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p:cNvSpPr/>
          <p:nvPr/>
        </p:nvSpPr>
        <p:spPr>
          <a:xfrm>
            <a:off x="3049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p:cNvSpPr/>
          <p:nvPr/>
        </p:nvSpPr>
        <p:spPr>
          <a:xfrm>
            <a:off x="3278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p:cNvSpPr/>
          <p:nvPr/>
        </p:nvSpPr>
        <p:spPr>
          <a:xfrm>
            <a:off x="3506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p:cNvSpPr/>
          <p:nvPr/>
        </p:nvSpPr>
        <p:spPr>
          <a:xfrm>
            <a:off x="3735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p:cNvSpPr/>
          <p:nvPr/>
        </p:nvSpPr>
        <p:spPr>
          <a:xfrm>
            <a:off x="3963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p:cNvSpPr/>
          <p:nvPr/>
        </p:nvSpPr>
        <p:spPr>
          <a:xfrm>
            <a:off x="4192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p:cNvSpPr/>
          <p:nvPr/>
        </p:nvSpPr>
        <p:spPr>
          <a:xfrm>
            <a:off x="4421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p:cNvSpPr/>
          <p:nvPr/>
        </p:nvSpPr>
        <p:spPr>
          <a:xfrm>
            <a:off x="4649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p:cNvSpPr/>
          <p:nvPr/>
        </p:nvSpPr>
        <p:spPr>
          <a:xfrm>
            <a:off x="306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p:cNvSpPr/>
          <p:nvPr/>
        </p:nvSpPr>
        <p:spPr>
          <a:xfrm>
            <a:off x="534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p:cNvSpPr/>
          <p:nvPr/>
        </p:nvSpPr>
        <p:spPr>
          <a:xfrm>
            <a:off x="763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p:cNvSpPr/>
          <p:nvPr/>
        </p:nvSpPr>
        <p:spPr>
          <a:xfrm>
            <a:off x="992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p:cNvSpPr/>
          <p:nvPr/>
        </p:nvSpPr>
        <p:spPr>
          <a:xfrm>
            <a:off x="1220624" y="1123780"/>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p:cNvSpPr/>
          <p:nvPr/>
        </p:nvSpPr>
        <p:spPr>
          <a:xfrm>
            <a:off x="1449224" y="1123780"/>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p:cNvSpPr/>
          <p:nvPr/>
        </p:nvSpPr>
        <p:spPr>
          <a:xfrm>
            <a:off x="1677824" y="1123780"/>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p:cNvSpPr/>
          <p:nvPr/>
        </p:nvSpPr>
        <p:spPr>
          <a:xfrm>
            <a:off x="1906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p:cNvSpPr/>
          <p:nvPr/>
        </p:nvSpPr>
        <p:spPr>
          <a:xfrm>
            <a:off x="2135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p:cNvSpPr/>
          <p:nvPr/>
        </p:nvSpPr>
        <p:spPr>
          <a:xfrm>
            <a:off x="2363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p:cNvSpPr/>
          <p:nvPr/>
        </p:nvSpPr>
        <p:spPr>
          <a:xfrm>
            <a:off x="2592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p:cNvSpPr/>
          <p:nvPr/>
        </p:nvSpPr>
        <p:spPr>
          <a:xfrm>
            <a:off x="2820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p:cNvSpPr/>
          <p:nvPr/>
        </p:nvSpPr>
        <p:spPr>
          <a:xfrm>
            <a:off x="3049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p:cNvSpPr/>
          <p:nvPr/>
        </p:nvSpPr>
        <p:spPr>
          <a:xfrm>
            <a:off x="3278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p:cNvSpPr/>
          <p:nvPr/>
        </p:nvSpPr>
        <p:spPr>
          <a:xfrm>
            <a:off x="3506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p:cNvSpPr/>
          <p:nvPr/>
        </p:nvSpPr>
        <p:spPr>
          <a:xfrm>
            <a:off x="3735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p:cNvSpPr/>
          <p:nvPr/>
        </p:nvSpPr>
        <p:spPr>
          <a:xfrm>
            <a:off x="3963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p:cNvSpPr/>
          <p:nvPr/>
        </p:nvSpPr>
        <p:spPr>
          <a:xfrm>
            <a:off x="4192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p:cNvSpPr/>
          <p:nvPr/>
        </p:nvSpPr>
        <p:spPr>
          <a:xfrm>
            <a:off x="4421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p:cNvSpPr/>
          <p:nvPr/>
        </p:nvSpPr>
        <p:spPr>
          <a:xfrm>
            <a:off x="4649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p:cNvSpPr/>
          <p:nvPr/>
        </p:nvSpPr>
        <p:spPr>
          <a:xfrm>
            <a:off x="306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p:cNvSpPr/>
          <p:nvPr/>
        </p:nvSpPr>
        <p:spPr>
          <a:xfrm>
            <a:off x="534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p:cNvSpPr/>
          <p:nvPr/>
        </p:nvSpPr>
        <p:spPr>
          <a:xfrm>
            <a:off x="763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68"/>
          <p:cNvSpPr/>
          <p:nvPr/>
        </p:nvSpPr>
        <p:spPr>
          <a:xfrm>
            <a:off x="992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p:cNvSpPr/>
          <p:nvPr/>
        </p:nvSpPr>
        <p:spPr>
          <a:xfrm>
            <a:off x="1220624" y="1352737"/>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p:cNvSpPr/>
          <p:nvPr/>
        </p:nvSpPr>
        <p:spPr>
          <a:xfrm>
            <a:off x="1449224" y="1352737"/>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p:cNvSpPr/>
          <p:nvPr/>
        </p:nvSpPr>
        <p:spPr>
          <a:xfrm>
            <a:off x="1677824" y="1352737"/>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p:cNvSpPr/>
          <p:nvPr/>
        </p:nvSpPr>
        <p:spPr>
          <a:xfrm>
            <a:off x="1906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p:cNvSpPr/>
          <p:nvPr/>
        </p:nvSpPr>
        <p:spPr>
          <a:xfrm>
            <a:off x="2135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p:cNvSpPr/>
          <p:nvPr/>
        </p:nvSpPr>
        <p:spPr>
          <a:xfrm>
            <a:off x="2363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p:cNvSpPr/>
          <p:nvPr/>
        </p:nvSpPr>
        <p:spPr>
          <a:xfrm>
            <a:off x="2592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p:cNvSpPr/>
          <p:nvPr/>
        </p:nvSpPr>
        <p:spPr>
          <a:xfrm>
            <a:off x="2820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p:cNvSpPr/>
          <p:nvPr/>
        </p:nvSpPr>
        <p:spPr>
          <a:xfrm>
            <a:off x="3049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1078"/>
          <p:cNvSpPr/>
          <p:nvPr/>
        </p:nvSpPr>
        <p:spPr>
          <a:xfrm>
            <a:off x="3278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p:cNvSpPr/>
          <p:nvPr/>
        </p:nvSpPr>
        <p:spPr>
          <a:xfrm>
            <a:off x="3506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1080"/>
          <p:cNvSpPr/>
          <p:nvPr/>
        </p:nvSpPr>
        <p:spPr>
          <a:xfrm>
            <a:off x="3735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p:cNvSpPr/>
          <p:nvPr/>
        </p:nvSpPr>
        <p:spPr>
          <a:xfrm>
            <a:off x="3963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1082"/>
          <p:cNvSpPr/>
          <p:nvPr/>
        </p:nvSpPr>
        <p:spPr>
          <a:xfrm>
            <a:off x="4192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p:cNvSpPr/>
          <p:nvPr/>
        </p:nvSpPr>
        <p:spPr>
          <a:xfrm>
            <a:off x="4421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1084"/>
          <p:cNvSpPr/>
          <p:nvPr/>
        </p:nvSpPr>
        <p:spPr>
          <a:xfrm>
            <a:off x="4649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85"/>
          <p:cNvSpPr/>
          <p:nvPr/>
        </p:nvSpPr>
        <p:spPr>
          <a:xfrm>
            <a:off x="306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1086"/>
          <p:cNvSpPr/>
          <p:nvPr/>
        </p:nvSpPr>
        <p:spPr>
          <a:xfrm>
            <a:off x="534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p:cNvSpPr/>
          <p:nvPr/>
        </p:nvSpPr>
        <p:spPr>
          <a:xfrm>
            <a:off x="763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1088"/>
          <p:cNvSpPr/>
          <p:nvPr/>
        </p:nvSpPr>
        <p:spPr>
          <a:xfrm>
            <a:off x="992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p:cNvSpPr/>
          <p:nvPr/>
        </p:nvSpPr>
        <p:spPr>
          <a:xfrm>
            <a:off x="1220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Rectangle 1090"/>
          <p:cNvSpPr/>
          <p:nvPr/>
        </p:nvSpPr>
        <p:spPr>
          <a:xfrm>
            <a:off x="1449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p:cNvSpPr/>
          <p:nvPr/>
        </p:nvSpPr>
        <p:spPr>
          <a:xfrm>
            <a:off x="1677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Rectangle 1092"/>
          <p:cNvSpPr/>
          <p:nvPr/>
        </p:nvSpPr>
        <p:spPr>
          <a:xfrm>
            <a:off x="1906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Rectangle 1093"/>
          <p:cNvSpPr/>
          <p:nvPr/>
        </p:nvSpPr>
        <p:spPr>
          <a:xfrm>
            <a:off x="2135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p:cNvSpPr/>
          <p:nvPr/>
        </p:nvSpPr>
        <p:spPr>
          <a:xfrm>
            <a:off x="2363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p:cNvSpPr/>
          <p:nvPr/>
        </p:nvSpPr>
        <p:spPr>
          <a:xfrm>
            <a:off x="2592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p:cNvSpPr/>
          <p:nvPr/>
        </p:nvSpPr>
        <p:spPr>
          <a:xfrm>
            <a:off x="2820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p:cNvSpPr/>
          <p:nvPr/>
        </p:nvSpPr>
        <p:spPr>
          <a:xfrm>
            <a:off x="3049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Rectangle 1098"/>
          <p:cNvSpPr/>
          <p:nvPr/>
        </p:nvSpPr>
        <p:spPr>
          <a:xfrm>
            <a:off x="3278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p:cNvSpPr/>
          <p:nvPr/>
        </p:nvSpPr>
        <p:spPr>
          <a:xfrm>
            <a:off x="3506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p:cNvSpPr/>
          <p:nvPr/>
        </p:nvSpPr>
        <p:spPr>
          <a:xfrm>
            <a:off x="3735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p:cNvSpPr/>
          <p:nvPr/>
        </p:nvSpPr>
        <p:spPr>
          <a:xfrm>
            <a:off x="3963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p:cNvSpPr/>
          <p:nvPr/>
        </p:nvSpPr>
        <p:spPr>
          <a:xfrm>
            <a:off x="4192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p:cNvSpPr/>
          <p:nvPr/>
        </p:nvSpPr>
        <p:spPr>
          <a:xfrm>
            <a:off x="4421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Rectangle 1104"/>
          <p:cNvSpPr/>
          <p:nvPr/>
        </p:nvSpPr>
        <p:spPr>
          <a:xfrm>
            <a:off x="4649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p:cNvSpPr/>
          <p:nvPr/>
        </p:nvSpPr>
        <p:spPr>
          <a:xfrm>
            <a:off x="306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Rectangle 1106"/>
          <p:cNvSpPr/>
          <p:nvPr/>
        </p:nvSpPr>
        <p:spPr>
          <a:xfrm>
            <a:off x="534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p:cNvSpPr/>
          <p:nvPr/>
        </p:nvSpPr>
        <p:spPr>
          <a:xfrm>
            <a:off x="763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Rectangle 1108"/>
          <p:cNvSpPr/>
          <p:nvPr/>
        </p:nvSpPr>
        <p:spPr>
          <a:xfrm>
            <a:off x="992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p:cNvSpPr/>
          <p:nvPr/>
        </p:nvSpPr>
        <p:spPr>
          <a:xfrm>
            <a:off x="1220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Rectangle 1110"/>
          <p:cNvSpPr/>
          <p:nvPr/>
        </p:nvSpPr>
        <p:spPr>
          <a:xfrm>
            <a:off x="1449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p:cNvSpPr/>
          <p:nvPr/>
        </p:nvSpPr>
        <p:spPr>
          <a:xfrm>
            <a:off x="1677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Rectangle 1112"/>
          <p:cNvSpPr/>
          <p:nvPr/>
        </p:nvSpPr>
        <p:spPr>
          <a:xfrm>
            <a:off x="1906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p:cNvSpPr/>
          <p:nvPr/>
        </p:nvSpPr>
        <p:spPr>
          <a:xfrm>
            <a:off x="2135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Rectangle 1114"/>
          <p:cNvSpPr/>
          <p:nvPr/>
        </p:nvSpPr>
        <p:spPr>
          <a:xfrm>
            <a:off x="2363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 name="Rectangle 1115"/>
          <p:cNvSpPr/>
          <p:nvPr/>
        </p:nvSpPr>
        <p:spPr>
          <a:xfrm>
            <a:off x="2592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Rectangle 1116"/>
          <p:cNvSpPr/>
          <p:nvPr/>
        </p:nvSpPr>
        <p:spPr>
          <a:xfrm>
            <a:off x="2820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p:cNvSpPr/>
          <p:nvPr/>
        </p:nvSpPr>
        <p:spPr>
          <a:xfrm>
            <a:off x="3049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p:cNvSpPr/>
          <p:nvPr/>
        </p:nvSpPr>
        <p:spPr>
          <a:xfrm>
            <a:off x="3278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1119"/>
          <p:cNvSpPr/>
          <p:nvPr/>
        </p:nvSpPr>
        <p:spPr>
          <a:xfrm>
            <a:off x="3506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p:cNvSpPr/>
          <p:nvPr/>
        </p:nvSpPr>
        <p:spPr>
          <a:xfrm>
            <a:off x="3735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p:cNvSpPr/>
          <p:nvPr/>
        </p:nvSpPr>
        <p:spPr>
          <a:xfrm>
            <a:off x="3963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p:cNvSpPr/>
          <p:nvPr/>
        </p:nvSpPr>
        <p:spPr>
          <a:xfrm>
            <a:off x="4192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Rectangle 1123"/>
          <p:cNvSpPr/>
          <p:nvPr/>
        </p:nvSpPr>
        <p:spPr>
          <a:xfrm>
            <a:off x="4421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p:cNvSpPr/>
          <p:nvPr/>
        </p:nvSpPr>
        <p:spPr>
          <a:xfrm>
            <a:off x="4649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p:cNvSpPr/>
          <p:nvPr/>
        </p:nvSpPr>
        <p:spPr>
          <a:xfrm>
            <a:off x="3062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5348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7634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920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2206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4492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6778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9064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135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Rectangle 1134"/>
          <p:cNvSpPr/>
          <p:nvPr/>
        </p:nvSpPr>
        <p:spPr>
          <a:xfrm>
            <a:off x="2363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Rectangle 1135"/>
          <p:cNvSpPr/>
          <p:nvPr/>
        </p:nvSpPr>
        <p:spPr>
          <a:xfrm>
            <a:off x="2592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Rectangle 1136"/>
          <p:cNvSpPr/>
          <p:nvPr/>
        </p:nvSpPr>
        <p:spPr>
          <a:xfrm>
            <a:off x="2820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Rectangle 1137"/>
          <p:cNvSpPr/>
          <p:nvPr/>
        </p:nvSpPr>
        <p:spPr>
          <a:xfrm>
            <a:off x="3049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Rectangle 1138"/>
          <p:cNvSpPr/>
          <p:nvPr/>
        </p:nvSpPr>
        <p:spPr>
          <a:xfrm>
            <a:off x="3278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Rectangle 1139"/>
          <p:cNvSpPr/>
          <p:nvPr/>
        </p:nvSpPr>
        <p:spPr>
          <a:xfrm>
            <a:off x="3506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Rectangle 1140"/>
          <p:cNvSpPr/>
          <p:nvPr/>
        </p:nvSpPr>
        <p:spPr>
          <a:xfrm>
            <a:off x="3735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p:cNvSpPr/>
          <p:nvPr/>
        </p:nvSpPr>
        <p:spPr>
          <a:xfrm>
            <a:off x="3963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Rectangle 1142"/>
          <p:cNvSpPr/>
          <p:nvPr/>
        </p:nvSpPr>
        <p:spPr>
          <a:xfrm>
            <a:off x="4192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Rectangle 1143"/>
          <p:cNvSpPr/>
          <p:nvPr/>
        </p:nvSpPr>
        <p:spPr>
          <a:xfrm>
            <a:off x="4421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Rectangle 1144"/>
          <p:cNvSpPr/>
          <p:nvPr/>
        </p:nvSpPr>
        <p:spPr>
          <a:xfrm>
            <a:off x="4649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3062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5348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7634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920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2206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4492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6778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9064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135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Rectangle 1154"/>
          <p:cNvSpPr/>
          <p:nvPr/>
        </p:nvSpPr>
        <p:spPr>
          <a:xfrm>
            <a:off x="2363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Rectangle 1155"/>
          <p:cNvSpPr/>
          <p:nvPr/>
        </p:nvSpPr>
        <p:spPr>
          <a:xfrm>
            <a:off x="2592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Rectangle 1156"/>
          <p:cNvSpPr/>
          <p:nvPr/>
        </p:nvSpPr>
        <p:spPr>
          <a:xfrm>
            <a:off x="2820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Rectangle 1157"/>
          <p:cNvSpPr/>
          <p:nvPr/>
        </p:nvSpPr>
        <p:spPr>
          <a:xfrm>
            <a:off x="3049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Rectangle 1158"/>
          <p:cNvSpPr/>
          <p:nvPr/>
        </p:nvSpPr>
        <p:spPr>
          <a:xfrm>
            <a:off x="3278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Rectangle 1159"/>
          <p:cNvSpPr/>
          <p:nvPr/>
        </p:nvSpPr>
        <p:spPr>
          <a:xfrm>
            <a:off x="3506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Rectangle 1160"/>
          <p:cNvSpPr/>
          <p:nvPr/>
        </p:nvSpPr>
        <p:spPr>
          <a:xfrm>
            <a:off x="3735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Rectangle 1161"/>
          <p:cNvSpPr/>
          <p:nvPr/>
        </p:nvSpPr>
        <p:spPr>
          <a:xfrm>
            <a:off x="3963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Rectangle 1162"/>
          <p:cNvSpPr/>
          <p:nvPr/>
        </p:nvSpPr>
        <p:spPr>
          <a:xfrm>
            <a:off x="4192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Rectangle 1163"/>
          <p:cNvSpPr/>
          <p:nvPr/>
        </p:nvSpPr>
        <p:spPr>
          <a:xfrm>
            <a:off x="4421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1164"/>
          <p:cNvSpPr/>
          <p:nvPr/>
        </p:nvSpPr>
        <p:spPr>
          <a:xfrm>
            <a:off x="4649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3062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5348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7634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920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2206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4492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6778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9064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135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Rectangle 1174"/>
          <p:cNvSpPr/>
          <p:nvPr/>
        </p:nvSpPr>
        <p:spPr>
          <a:xfrm>
            <a:off x="2363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Rectangle 1175"/>
          <p:cNvSpPr/>
          <p:nvPr/>
        </p:nvSpPr>
        <p:spPr>
          <a:xfrm>
            <a:off x="2592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p:cNvSpPr/>
          <p:nvPr/>
        </p:nvSpPr>
        <p:spPr>
          <a:xfrm>
            <a:off x="2820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p:cNvSpPr/>
          <p:nvPr/>
        </p:nvSpPr>
        <p:spPr>
          <a:xfrm>
            <a:off x="3049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p:cNvSpPr/>
          <p:nvPr/>
        </p:nvSpPr>
        <p:spPr>
          <a:xfrm>
            <a:off x="3278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p:cNvSpPr/>
          <p:nvPr/>
        </p:nvSpPr>
        <p:spPr>
          <a:xfrm>
            <a:off x="3506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Rectangle 1180"/>
          <p:cNvSpPr/>
          <p:nvPr/>
        </p:nvSpPr>
        <p:spPr>
          <a:xfrm>
            <a:off x="3735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p:cNvSpPr/>
          <p:nvPr/>
        </p:nvSpPr>
        <p:spPr>
          <a:xfrm>
            <a:off x="3963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Rectangle 1182"/>
          <p:cNvSpPr/>
          <p:nvPr/>
        </p:nvSpPr>
        <p:spPr>
          <a:xfrm>
            <a:off x="4192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Rectangle 1183"/>
          <p:cNvSpPr/>
          <p:nvPr/>
        </p:nvSpPr>
        <p:spPr>
          <a:xfrm>
            <a:off x="4421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Rectangle 1184"/>
          <p:cNvSpPr/>
          <p:nvPr/>
        </p:nvSpPr>
        <p:spPr>
          <a:xfrm>
            <a:off x="4649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3062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5348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7634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920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2206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4492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6778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9064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135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Rectangle 1194"/>
          <p:cNvSpPr/>
          <p:nvPr/>
        </p:nvSpPr>
        <p:spPr>
          <a:xfrm>
            <a:off x="2363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Rectangle 1195"/>
          <p:cNvSpPr/>
          <p:nvPr/>
        </p:nvSpPr>
        <p:spPr>
          <a:xfrm>
            <a:off x="2592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Rectangle 1196"/>
          <p:cNvSpPr/>
          <p:nvPr/>
        </p:nvSpPr>
        <p:spPr>
          <a:xfrm>
            <a:off x="2820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Rectangle 1197"/>
          <p:cNvSpPr/>
          <p:nvPr/>
        </p:nvSpPr>
        <p:spPr>
          <a:xfrm>
            <a:off x="3049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Rectangle 1198"/>
          <p:cNvSpPr/>
          <p:nvPr/>
        </p:nvSpPr>
        <p:spPr>
          <a:xfrm>
            <a:off x="3278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Rectangle 1199"/>
          <p:cNvSpPr/>
          <p:nvPr/>
        </p:nvSpPr>
        <p:spPr>
          <a:xfrm>
            <a:off x="3506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Rectangle 1200"/>
          <p:cNvSpPr/>
          <p:nvPr/>
        </p:nvSpPr>
        <p:spPr>
          <a:xfrm>
            <a:off x="3735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p:cNvSpPr/>
          <p:nvPr/>
        </p:nvSpPr>
        <p:spPr>
          <a:xfrm>
            <a:off x="3963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Rectangle 1202"/>
          <p:cNvSpPr/>
          <p:nvPr/>
        </p:nvSpPr>
        <p:spPr>
          <a:xfrm>
            <a:off x="4192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Rectangle 1203"/>
          <p:cNvSpPr/>
          <p:nvPr/>
        </p:nvSpPr>
        <p:spPr>
          <a:xfrm>
            <a:off x="4421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Rectangle 1204"/>
          <p:cNvSpPr/>
          <p:nvPr/>
        </p:nvSpPr>
        <p:spPr>
          <a:xfrm>
            <a:off x="4649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3062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5348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7634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920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2206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4492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6778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9064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135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Rectangle 1214"/>
          <p:cNvSpPr/>
          <p:nvPr/>
        </p:nvSpPr>
        <p:spPr>
          <a:xfrm>
            <a:off x="2363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Rectangle 1215"/>
          <p:cNvSpPr/>
          <p:nvPr/>
        </p:nvSpPr>
        <p:spPr>
          <a:xfrm>
            <a:off x="2592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Rectangle 1216"/>
          <p:cNvSpPr/>
          <p:nvPr/>
        </p:nvSpPr>
        <p:spPr>
          <a:xfrm>
            <a:off x="28208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Rectangle 1217"/>
          <p:cNvSpPr/>
          <p:nvPr/>
        </p:nvSpPr>
        <p:spPr>
          <a:xfrm>
            <a:off x="30494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Rectangle 1218"/>
          <p:cNvSpPr/>
          <p:nvPr/>
        </p:nvSpPr>
        <p:spPr>
          <a:xfrm>
            <a:off x="3278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p:cNvSpPr/>
          <p:nvPr/>
        </p:nvSpPr>
        <p:spPr>
          <a:xfrm>
            <a:off x="3506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Rectangle 1220"/>
          <p:cNvSpPr/>
          <p:nvPr/>
        </p:nvSpPr>
        <p:spPr>
          <a:xfrm>
            <a:off x="3735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Rectangle 1221"/>
          <p:cNvSpPr/>
          <p:nvPr/>
        </p:nvSpPr>
        <p:spPr>
          <a:xfrm>
            <a:off x="39638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Rectangle 1222"/>
          <p:cNvSpPr/>
          <p:nvPr/>
        </p:nvSpPr>
        <p:spPr>
          <a:xfrm>
            <a:off x="41924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Rectangle 1223"/>
          <p:cNvSpPr/>
          <p:nvPr/>
        </p:nvSpPr>
        <p:spPr>
          <a:xfrm>
            <a:off x="4421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Rectangle 1224"/>
          <p:cNvSpPr/>
          <p:nvPr/>
        </p:nvSpPr>
        <p:spPr>
          <a:xfrm>
            <a:off x="4649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3062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5348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7634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920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2206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4492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6778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9064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135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Rectangle 1234"/>
          <p:cNvSpPr/>
          <p:nvPr/>
        </p:nvSpPr>
        <p:spPr>
          <a:xfrm>
            <a:off x="2363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Rectangle 1235"/>
          <p:cNvSpPr/>
          <p:nvPr/>
        </p:nvSpPr>
        <p:spPr>
          <a:xfrm>
            <a:off x="2592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Rectangle 1236"/>
          <p:cNvSpPr/>
          <p:nvPr/>
        </p:nvSpPr>
        <p:spPr>
          <a:xfrm>
            <a:off x="28208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Rectangle 1237"/>
          <p:cNvSpPr/>
          <p:nvPr/>
        </p:nvSpPr>
        <p:spPr>
          <a:xfrm>
            <a:off x="30494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Rectangle 1238"/>
          <p:cNvSpPr/>
          <p:nvPr/>
        </p:nvSpPr>
        <p:spPr>
          <a:xfrm>
            <a:off x="3278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0" name="Rectangle 1239"/>
          <p:cNvSpPr/>
          <p:nvPr/>
        </p:nvSpPr>
        <p:spPr>
          <a:xfrm>
            <a:off x="3506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Rectangle 1240"/>
          <p:cNvSpPr/>
          <p:nvPr/>
        </p:nvSpPr>
        <p:spPr>
          <a:xfrm>
            <a:off x="3735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Rectangle 1241"/>
          <p:cNvSpPr/>
          <p:nvPr/>
        </p:nvSpPr>
        <p:spPr>
          <a:xfrm>
            <a:off x="39638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Rectangle 1242"/>
          <p:cNvSpPr/>
          <p:nvPr/>
        </p:nvSpPr>
        <p:spPr>
          <a:xfrm>
            <a:off x="41924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Rectangle 1243"/>
          <p:cNvSpPr/>
          <p:nvPr/>
        </p:nvSpPr>
        <p:spPr>
          <a:xfrm>
            <a:off x="4421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Rectangle 1244"/>
          <p:cNvSpPr/>
          <p:nvPr/>
        </p:nvSpPr>
        <p:spPr>
          <a:xfrm>
            <a:off x="4649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3062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5348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7634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920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2206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4492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6778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9064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135024" y="3411565"/>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Rectangle 1254"/>
          <p:cNvSpPr/>
          <p:nvPr/>
        </p:nvSpPr>
        <p:spPr>
          <a:xfrm>
            <a:off x="2363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Rectangle 1255"/>
          <p:cNvSpPr/>
          <p:nvPr/>
        </p:nvSpPr>
        <p:spPr>
          <a:xfrm>
            <a:off x="25922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p:cNvSpPr/>
          <p:nvPr/>
        </p:nvSpPr>
        <p:spPr>
          <a:xfrm>
            <a:off x="28208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Rectangle 1257"/>
          <p:cNvSpPr/>
          <p:nvPr/>
        </p:nvSpPr>
        <p:spPr>
          <a:xfrm>
            <a:off x="30494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Rectangle 1258"/>
          <p:cNvSpPr/>
          <p:nvPr/>
        </p:nvSpPr>
        <p:spPr>
          <a:xfrm>
            <a:off x="32780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Rectangle 1259"/>
          <p:cNvSpPr/>
          <p:nvPr/>
        </p:nvSpPr>
        <p:spPr>
          <a:xfrm>
            <a:off x="3506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Rectangle 1260"/>
          <p:cNvSpPr/>
          <p:nvPr/>
        </p:nvSpPr>
        <p:spPr>
          <a:xfrm>
            <a:off x="37352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Rectangle 1261"/>
          <p:cNvSpPr/>
          <p:nvPr/>
        </p:nvSpPr>
        <p:spPr>
          <a:xfrm>
            <a:off x="39638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3" name="Rectangle 1262"/>
          <p:cNvSpPr/>
          <p:nvPr/>
        </p:nvSpPr>
        <p:spPr>
          <a:xfrm>
            <a:off x="41924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4" name="Rectangle 1263"/>
          <p:cNvSpPr/>
          <p:nvPr/>
        </p:nvSpPr>
        <p:spPr>
          <a:xfrm>
            <a:off x="44210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5" name="Rectangle 1264"/>
          <p:cNvSpPr/>
          <p:nvPr/>
        </p:nvSpPr>
        <p:spPr>
          <a:xfrm>
            <a:off x="4649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6" name="Rectangle 1265"/>
          <p:cNvSpPr/>
          <p:nvPr/>
        </p:nvSpPr>
        <p:spPr>
          <a:xfrm>
            <a:off x="6019800" y="323323"/>
            <a:ext cx="228600" cy="2286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7" name="Rectangle 1266"/>
          <p:cNvSpPr/>
          <p:nvPr/>
        </p:nvSpPr>
        <p:spPr>
          <a:xfrm>
            <a:off x="6019800" y="713232"/>
            <a:ext cx="2286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Rectangle 1267"/>
          <p:cNvSpPr/>
          <p:nvPr/>
        </p:nvSpPr>
        <p:spPr>
          <a:xfrm>
            <a:off x="6025141" y="1114531"/>
            <a:ext cx="228600" cy="2286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9" name="Rectangle 1268"/>
          <p:cNvSpPr/>
          <p:nvPr/>
        </p:nvSpPr>
        <p:spPr>
          <a:xfrm>
            <a:off x="6019800" y="1467037"/>
            <a:ext cx="228600" cy="2286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Rectangle 1269"/>
          <p:cNvSpPr/>
          <p:nvPr/>
        </p:nvSpPr>
        <p:spPr>
          <a:xfrm>
            <a:off x="6025141" y="1855524"/>
            <a:ext cx="228600" cy="228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Rectangle 1270"/>
          <p:cNvSpPr/>
          <p:nvPr/>
        </p:nvSpPr>
        <p:spPr>
          <a:xfrm>
            <a:off x="6030482" y="2244011"/>
            <a:ext cx="228600" cy="228600"/>
          </a:xfrm>
          <a:prstGeom prst="rect">
            <a:avLst/>
          </a:prstGeom>
          <a:solidFill>
            <a:srgbClr val="E9E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Rectangle 1271"/>
          <p:cNvSpPr/>
          <p:nvPr/>
        </p:nvSpPr>
        <p:spPr>
          <a:xfrm>
            <a:off x="6035823" y="2632498"/>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Oval 1272"/>
          <p:cNvSpPr/>
          <p:nvPr/>
        </p:nvSpPr>
        <p:spPr>
          <a:xfrm>
            <a:off x="6019443" y="306830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6035823" y="341156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992024" y="249680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sp>
        <p:nvSpPr>
          <p:cNvPr id="312" name="Oval 311"/>
          <p:cNvSpPr/>
          <p:nvPr/>
        </p:nvSpPr>
        <p:spPr>
          <a:xfrm>
            <a:off x="2135024" y="2267494"/>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2" name="TextBox 1"/>
          <p:cNvSpPr txBox="1"/>
          <p:nvPr/>
        </p:nvSpPr>
        <p:spPr>
          <a:xfrm>
            <a:off x="306224" y="3886200"/>
            <a:ext cx="8609176" cy="2862322"/>
          </a:xfrm>
          <a:prstGeom prst="rect">
            <a:avLst/>
          </a:prstGeom>
          <a:noFill/>
        </p:spPr>
        <p:txBody>
          <a:bodyPr wrap="square" rtlCol="0">
            <a:spAutoFit/>
          </a:bodyPr>
          <a:lstStyle/>
          <a:p>
            <a:r>
              <a:rPr lang="en-US" dirty="0" smtClean="0"/>
              <a:t>Infantry sees the city on the island. A </a:t>
            </a:r>
            <a:r>
              <a:rPr lang="en-US" dirty="0" err="1" smtClean="0"/>
              <a:t>pathfind</a:t>
            </a:r>
            <a:r>
              <a:rPr lang="en-US" dirty="0" smtClean="0"/>
              <a:t> request is made by the Infantry to see if it can reach it in a reasonable time (4x its max range). If a path cannot be made, the Infantry’s AI object will set a “Request Transport” message to TRUE.</a:t>
            </a:r>
          </a:p>
          <a:p>
            <a:r>
              <a:rPr lang="en-US" dirty="0" smtClean="0"/>
              <a:t>Question: How does the Infantry know what transport unit it needs?</a:t>
            </a:r>
          </a:p>
          <a:p>
            <a:r>
              <a:rPr lang="en-US" dirty="0" smtClean="0"/>
              <a:t>The Lander and APC will pick up on the Infantry’s request since they can carry it. However, only the Lander can get the Infantry to its goal. This is determined by some check that the infantry must cross SEA to get to the city, something the APC cannot cross over. A rendezvous point must be established between the Lander and Infantry. The closest (and only) one is the SHOAL at the bottom. Both units are assigned this as their goal destination.</a:t>
            </a:r>
            <a:endParaRPr lang="en-US" dirty="0"/>
          </a:p>
        </p:txBody>
      </p:sp>
      <p:sp>
        <p:nvSpPr>
          <p:cNvPr id="314" name="Oval 313"/>
          <p:cNvSpPr/>
          <p:nvPr/>
        </p:nvSpPr>
        <p:spPr>
          <a:xfrm>
            <a:off x="763424" y="272505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Tree>
    <p:extLst>
      <p:ext uri="{BB962C8B-B14F-4D97-AF65-F5344CB8AC3E}">
        <p14:creationId xmlns:p14="http://schemas.microsoft.com/office/powerpoint/2010/main" val="146533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 name="Rectangle 965"/>
          <p:cNvSpPr/>
          <p:nvPr/>
        </p:nvSpPr>
        <p:spPr>
          <a:xfrm>
            <a:off x="306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Rectangle 966"/>
          <p:cNvSpPr/>
          <p:nvPr/>
        </p:nvSpPr>
        <p:spPr>
          <a:xfrm>
            <a:off x="534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p:cNvSpPr/>
          <p:nvPr/>
        </p:nvSpPr>
        <p:spPr>
          <a:xfrm>
            <a:off x="763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Rectangle 968"/>
          <p:cNvSpPr/>
          <p:nvPr/>
        </p:nvSpPr>
        <p:spPr>
          <a:xfrm>
            <a:off x="992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p:cNvSpPr/>
          <p:nvPr/>
        </p:nvSpPr>
        <p:spPr>
          <a:xfrm>
            <a:off x="1220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Rectangle 970"/>
          <p:cNvSpPr/>
          <p:nvPr/>
        </p:nvSpPr>
        <p:spPr>
          <a:xfrm>
            <a:off x="1449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p:cNvSpPr/>
          <p:nvPr/>
        </p:nvSpPr>
        <p:spPr>
          <a:xfrm>
            <a:off x="1677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Rectangle 972"/>
          <p:cNvSpPr/>
          <p:nvPr/>
        </p:nvSpPr>
        <p:spPr>
          <a:xfrm>
            <a:off x="1906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Rectangle 973"/>
          <p:cNvSpPr/>
          <p:nvPr/>
        </p:nvSpPr>
        <p:spPr>
          <a:xfrm>
            <a:off x="2135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Rectangle 974"/>
          <p:cNvSpPr/>
          <p:nvPr/>
        </p:nvSpPr>
        <p:spPr>
          <a:xfrm>
            <a:off x="2363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Rectangle 975"/>
          <p:cNvSpPr/>
          <p:nvPr/>
        </p:nvSpPr>
        <p:spPr>
          <a:xfrm>
            <a:off x="2592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Rectangle 976"/>
          <p:cNvSpPr/>
          <p:nvPr/>
        </p:nvSpPr>
        <p:spPr>
          <a:xfrm>
            <a:off x="2820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Rectangle 977"/>
          <p:cNvSpPr/>
          <p:nvPr/>
        </p:nvSpPr>
        <p:spPr>
          <a:xfrm>
            <a:off x="3049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Rectangle 978"/>
          <p:cNvSpPr/>
          <p:nvPr/>
        </p:nvSpPr>
        <p:spPr>
          <a:xfrm>
            <a:off x="3278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Rectangle 979"/>
          <p:cNvSpPr/>
          <p:nvPr/>
        </p:nvSpPr>
        <p:spPr>
          <a:xfrm>
            <a:off x="3506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Rectangle 980"/>
          <p:cNvSpPr/>
          <p:nvPr/>
        </p:nvSpPr>
        <p:spPr>
          <a:xfrm>
            <a:off x="37352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Rectangle 981"/>
          <p:cNvSpPr/>
          <p:nvPr/>
        </p:nvSpPr>
        <p:spPr>
          <a:xfrm>
            <a:off x="39638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p:cNvSpPr/>
          <p:nvPr/>
        </p:nvSpPr>
        <p:spPr>
          <a:xfrm>
            <a:off x="41924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Rectangle 983"/>
          <p:cNvSpPr/>
          <p:nvPr/>
        </p:nvSpPr>
        <p:spPr>
          <a:xfrm>
            <a:off x="44210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Rectangle 984"/>
          <p:cNvSpPr/>
          <p:nvPr/>
        </p:nvSpPr>
        <p:spPr>
          <a:xfrm>
            <a:off x="4649624" y="20866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Rectangle 985"/>
          <p:cNvSpPr/>
          <p:nvPr/>
        </p:nvSpPr>
        <p:spPr>
          <a:xfrm>
            <a:off x="306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p:cNvSpPr/>
          <p:nvPr/>
        </p:nvSpPr>
        <p:spPr>
          <a:xfrm>
            <a:off x="534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Rectangle 987"/>
          <p:cNvSpPr/>
          <p:nvPr/>
        </p:nvSpPr>
        <p:spPr>
          <a:xfrm>
            <a:off x="763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Rectangle 988"/>
          <p:cNvSpPr/>
          <p:nvPr/>
        </p:nvSpPr>
        <p:spPr>
          <a:xfrm>
            <a:off x="992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Rectangle 989"/>
          <p:cNvSpPr/>
          <p:nvPr/>
        </p:nvSpPr>
        <p:spPr>
          <a:xfrm>
            <a:off x="1220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Rectangle 990"/>
          <p:cNvSpPr/>
          <p:nvPr/>
        </p:nvSpPr>
        <p:spPr>
          <a:xfrm>
            <a:off x="1449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p:cNvSpPr/>
          <p:nvPr/>
        </p:nvSpPr>
        <p:spPr>
          <a:xfrm>
            <a:off x="1677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Rectangle 992"/>
          <p:cNvSpPr/>
          <p:nvPr/>
        </p:nvSpPr>
        <p:spPr>
          <a:xfrm>
            <a:off x="1906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p:cNvSpPr/>
          <p:nvPr/>
        </p:nvSpPr>
        <p:spPr>
          <a:xfrm>
            <a:off x="2135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p:cNvSpPr/>
          <p:nvPr/>
        </p:nvSpPr>
        <p:spPr>
          <a:xfrm>
            <a:off x="2363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p:cNvSpPr/>
          <p:nvPr/>
        </p:nvSpPr>
        <p:spPr>
          <a:xfrm>
            <a:off x="2592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p:cNvSpPr/>
          <p:nvPr/>
        </p:nvSpPr>
        <p:spPr>
          <a:xfrm>
            <a:off x="2820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p:cNvSpPr/>
          <p:nvPr/>
        </p:nvSpPr>
        <p:spPr>
          <a:xfrm>
            <a:off x="3049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Rectangle 998"/>
          <p:cNvSpPr/>
          <p:nvPr/>
        </p:nvSpPr>
        <p:spPr>
          <a:xfrm>
            <a:off x="3278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Rectangle 999"/>
          <p:cNvSpPr/>
          <p:nvPr/>
        </p:nvSpPr>
        <p:spPr>
          <a:xfrm>
            <a:off x="3506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Rectangle 1000"/>
          <p:cNvSpPr/>
          <p:nvPr/>
        </p:nvSpPr>
        <p:spPr>
          <a:xfrm>
            <a:off x="37352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p:cNvSpPr/>
          <p:nvPr/>
        </p:nvSpPr>
        <p:spPr>
          <a:xfrm>
            <a:off x="39638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Rectangle 1002"/>
          <p:cNvSpPr/>
          <p:nvPr/>
        </p:nvSpPr>
        <p:spPr>
          <a:xfrm>
            <a:off x="41924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p:cNvSpPr/>
          <p:nvPr/>
        </p:nvSpPr>
        <p:spPr>
          <a:xfrm>
            <a:off x="44210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Rectangle 1004"/>
          <p:cNvSpPr/>
          <p:nvPr/>
        </p:nvSpPr>
        <p:spPr>
          <a:xfrm>
            <a:off x="4649624" y="4376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p:cNvSpPr/>
          <p:nvPr/>
        </p:nvSpPr>
        <p:spPr>
          <a:xfrm>
            <a:off x="306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Rectangle 1006"/>
          <p:cNvSpPr/>
          <p:nvPr/>
        </p:nvSpPr>
        <p:spPr>
          <a:xfrm>
            <a:off x="534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Rectangle 1007"/>
          <p:cNvSpPr/>
          <p:nvPr/>
        </p:nvSpPr>
        <p:spPr>
          <a:xfrm>
            <a:off x="763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Rectangle 1008"/>
          <p:cNvSpPr/>
          <p:nvPr/>
        </p:nvSpPr>
        <p:spPr>
          <a:xfrm>
            <a:off x="992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p:cNvSpPr/>
          <p:nvPr/>
        </p:nvSpPr>
        <p:spPr>
          <a:xfrm>
            <a:off x="1220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Rectangle 1010"/>
          <p:cNvSpPr/>
          <p:nvPr/>
        </p:nvSpPr>
        <p:spPr>
          <a:xfrm>
            <a:off x="1449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Rectangle 1011"/>
          <p:cNvSpPr/>
          <p:nvPr/>
        </p:nvSpPr>
        <p:spPr>
          <a:xfrm>
            <a:off x="1677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Rectangle 1012"/>
          <p:cNvSpPr/>
          <p:nvPr/>
        </p:nvSpPr>
        <p:spPr>
          <a:xfrm>
            <a:off x="1906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p:cNvSpPr/>
          <p:nvPr/>
        </p:nvSpPr>
        <p:spPr>
          <a:xfrm>
            <a:off x="2135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Rectangle 1014"/>
          <p:cNvSpPr/>
          <p:nvPr/>
        </p:nvSpPr>
        <p:spPr>
          <a:xfrm>
            <a:off x="2363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Rectangle 1015"/>
          <p:cNvSpPr/>
          <p:nvPr/>
        </p:nvSpPr>
        <p:spPr>
          <a:xfrm>
            <a:off x="2592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Rectangle 1016"/>
          <p:cNvSpPr/>
          <p:nvPr/>
        </p:nvSpPr>
        <p:spPr>
          <a:xfrm>
            <a:off x="2820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Rectangle 1017"/>
          <p:cNvSpPr/>
          <p:nvPr/>
        </p:nvSpPr>
        <p:spPr>
          <a:xfrm>
            <a:off x="3049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Rectangle 1018"/>
          <p:cNvSpPr/>
          <p:nvPr/>
        </p:nvSpPr>
        <p:spPr>
          <a:xfrm>
            <a:off x="3278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p:cNvSpPr/>
          <p:nvPr/>
        </p:nvSpPr>
        <p:spPr>
          <a:xfrm>
            <a:off x="3506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Rectangle 1020"/>
          <p:cNvSpPr/>
          <p:nvPr/>
        </p:nvSpPr>
        <p:spPr>
          <a:xfrm>
            <a:off x="37352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p:cNvSpPr/>
          <p:nvPr/>
        </p:nvSpPr>
        <p:spPr>
          <a:xfrm>
            <a:off x="39638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p:cNvSpPr/>
          <p:nvPr/>
        </p:nvSpPr>
        <p:spPr>
          <a:xfrm>
            <a:off x="41924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44210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p:cNvSpPr/>
          <p:nvPr/>
        </p:nvSpPr>
        <p:spPr>
          <a:xfrm>
            <a:off x="4649624" y="666223"/>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p:cNvSpPr/>
          <p:nvPr/>
        </p:nvSpPr>
        <p:spPr>
          <a:xfrm>
            <a:off x="306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p:cNvSpPr/>
          <p:nvPr/>
        </p:nvSpPr>
        <p:spPr>
          <a:xfrm>
            <a:off x="534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p:cNvSpPr/>
          <p:nvPr/>
        </p:nvSpPr>
        <p:spPr>
          <a:xfrm>
            <a:off x="763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p:cNvSpPr/>
          <p:nvPr/>
        </p:nvSpPr>
        <p:spPr>
          <a:xfrm>
            <a:off x="992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p:cNvSpPr/>
          <p:nvPr/>
        </p:nvSpPr>
        <p:spPr>
          <a:xfrm>
            <a:off x="1220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030"/>
          <p:cNvSpPr/>
          <p:nvPr/>
        </p:nvSpPr>
        <p:spPr>
          <a:xfrm>
            <a:off x="1449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p:cNvSpPr/>
          <p:nvPr/>
        </p:nvSpPr>
        <p:spPr>
          <a:xfrm>
            <a:off x="1677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p:nvPr/>
        </p:nvSpPr>
        <p:spPr>
          <a:xfrm>
            <a:off x="1906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p:cNvSpPr/>
          <p:nvPr/>
        </p:nvSpPr>
        <p:spPr>
          <a:xfrm>
            <a:off x="2135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p:cNvSpPr/>
          <p:nvPr/>
        </p:nvSpPr>
        <p:spPr>
          <a:xfrm>
            <a:off x="2363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p:cNvSpPr/>
          <p:nvPr/>
        </p:nvSpPr>
        <p:spPr>
          <a:xfrm>
            <a:off x="2592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p:cNvSpPr/>
          <p:nvPr/>
        </p:nvSpPr>
        <p:spPr>
          <a:xfrm>
            <a:off x="2820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p:cNvSpPr/>
          <p:nvPr/>
        </p:nvSpPr>
        <p:spPr>
          <a:xfrm>
            <a:off x="3049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p:cNvSpPr/>
          <p:nvPr/>
        </p:nvSpPr>
        <p:spPr>
          <a:xfrm>
            <a:off x="3278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p:cNvSpPr/>
          <p:nvPr/>
        </p:nvSpPr>
        <p:spPr>
          <a:xfrm>
            <a:off x="3506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p:cNvSpPr/>
          <p:nvPr/>
        </p:nvSpPr>
        <p:spPr>
          <a:xfrm>
            <a:off x="37352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p:cNvSpPr/>
          <p:nvPr/>
        </p:nvSpPr>
        <p:spPr>
          <a:xfrm>
            <a:off x="39638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p:cNvSpPr/>
          <p:nvPr/>
        </p:nvSpPr>
        <p:spPr>
          <a:xfrm>
            <a:off x="41924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p:cNvSpPr/>
          <p:nvPr/>
        </p:nvSpPr>
        <p:spPr>
          <a:xfrm>
            <a:off x="44210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p:cNvSpPr/>
          <p:nvPr/>
        </p:nvSpPr>
        <p:spPr>
          <a:xfrm>
            <a:off x="4649624" y="8951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p:cNvSpPr/>
          <p:nvPr/>
        </p:nvSpPr>
        <p:spPr>
          <a:xfrm>
            <a:off x="306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p:cNvSpPr/>
          <p:nvPr/>
        </p:nvSpPr>
        <p:spPr>
          <a:xfrm>
            <a:off x="534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p:cNvSpPr/>
          <p:nvPr/>
        </p:nvSpPr>
        <p:spPr>
          <a:xfrm>
            <a:off x="763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p:cNvSpPr/>
          <p:nvPr/>
        </p:nvSpPr>
        <p:spPr>
          <a:xfrm>
            <a:off x="992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p:cNvSpPr/>
          <p:nvPr/>
        </p:nvSpPr>
        <p:spPr>
          <a:xfrm>
            <a:off x="1220624" y="1123780"/>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p:cNvSpPr/>
          <p:nvPr/>
        </p:nvSpPr>
        <p:spPr>
          <a:xfrm>
            <a:off x="1449224" y="1123780"/>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p:cNvSpPr/>
          <p:nvPr/>
        </p:nvSpPr>
        <p:spPr>
          <a:xfrm>
            <a:off x="1677824" y="1123780"/>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p:cNvSpPr/>
          <p:nvPr/>
        </p:nvSpPr>
        <p:spPr>
          <a:xfrm>
            <a:off x="1906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p:cNvSpPr/>
          <p:nvPr/>
        </p:nvSpPr>
        <p:spPr>
          <a:xfrm>
            <a:off x="2135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p:cNvSpPr/>
          <p:nvPr/>
        </p:nvSpPr>
        <p:spPr>
          <a:xfrm>
            <a:off x="2363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p:cNvSpPr/>
          <p:nvPr/>
        </p:nvSpPr>
        <p:spPr>
          <a:xfrm>
            <a:off x="2592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p:cNvSpPr/>
          <p:nvPr/>
        </p:nvSpPr>
        <p:spPr>
          <a:xfrm>
            <a:off x="2820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p:cNvSpPr/>
          <p:nvPr/>
        </p:nvSpPr>
        <p:spPr>
          <a:xfrm>
            <a:off x="3049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p:cNvSpPr/>
          <p:nvPr/>
        </p:nvSpPr>
        <p:spPr>
          <a:xfrm>
            <a:off x="3278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p:cNvSpPr/>
          <p:nvPr/>
        </p:nvSpPr>
        <p:spPr>
          <a:xfrm>
            <a:off x="3506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p:cNvSpPr/>
          <p:nvPr/>
        </p:nvSpPr>
        <p:spPr>
          <a:xfrm>
            <a:off x="37352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p:cNvSpPr/>
          <p:nvPr/>
        </p:nvSpPr>
        <p:spPr>
          <a:xfrm>
            <a:off x="39638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p:cNvSpPr/>
          <p:nvPr/>
        </p:nvSpPr>
        <p:spPr>
          <a:xfrm>
            <a:off x="41924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p:cNvSpPr/>
          <p:nvPr/>
        </p:nvSpPr>
        <p:spPr>
          <a:xfrm>
            <a:off x="44210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p:cNvSpPr/>
          <p:nvPr/>
        </p:nvSpPr>
        <p:spPr>
          <a:xfrm>
            <a:off x="4649624" y="1123780"/>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p:cNvSpPr/>
          <p:nvPr/>
        </p:nvSpPr>
        <p:spPr>
          <a:xfrm>
            <a:off x="306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p:cNvSpPr/>
          <p:nvPr/>
        </p:nvSpPr>
        <p:spPr>
          <a:xfrm>
            <a:off x="534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p:cNvSpPr/>
          <p:nvPr/>
        </p:nvSpPr>
        <p:spPr>
          <a:xfrm>
            <a:off x="763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68"/>
          <p:cNvSpPr/>
          <p:nvPr/>
        </p:nvSpPr>
        <p:spPr>
          <a:xfrm>
            <a:off x="992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p:cNvSpPr/>
          <p:nvPr/>
        </p:nvSpPr>
        <p:spPr>
          <a:xfrm>
            <a:off x="1220624" y="1352737"/>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p:cNvSpPr/>
          <p:nvPr/>
        </p:nvSpPr>
        <p:spPr>
          <a:xfrm>
            <a:off x="1449224" y="1352737"/>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p:cNvSpPr/>
          <p:nvPr/>
        </p:nvSpPr>
        <p:spPr>
          <a:xfrm>
            <a:off x="1677824" y="1352737"/>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p:cNvSpPr/>
          <p:nvPr/>
        </p:nvSpPr>
        <p:spPr>
          <a:xfrm>
            <a:off x="1906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p:cNvSpPr/>
          <p:nvPr/>
        </p:nvSpPr>
        <p:spPr>
          <a:xfrm>
            <a:off x="2135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p:cNvSpPr/>
          <p:nvPr/>
        </p:nvSpPr>
        <p:spPr>
          <a:xfrm>
            <a:off x="2363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p:cNvSpPr/>
          <p:nvPr/>
        </p:nvSpPr>
        <p:spPr>
          <a:xfrm>
            <a:off x="2592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p:cNvSpPr/>
          <p:nvPr/>
        </p:nvSpPr>
        <p:spPr>
          <a:xfrm>
            <a:off x="2820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p:cNvSpPr/>
          <p:nvPr/>
        </p:nvSpPr>
        <p:spPr>
          <a:xfrm>
            <a:off x="3049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1078"/>
          <p:cNvSpPr/>
          <p:nvPr/>
        </p:nvSpPr>
        <p:spPr>
          <a:xfrm>
            <a:off x="3278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p:cNvSpPr/>
          <p:nvPr/>
        </p:nvSpPr>
        <p:spPr>
          <a:xfrm>
            <a:off x="3506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1080"/>
          <p:cNvSpPr/>
          <p:nvPr/>
        </p:nvSpPr>
        <p:spPr>
          <a:xfrm>
            <a:off x="37352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p:cNvSpPr/>
          <p:nvPr/>
        </p:nvSpPr>
        <p:spPr>
          <a:xfrm>
            <a:off x="39638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1082"/>
          <p:cNvSpPr/>
          <p:nvPr/>
        </p:nvSpPr>
        <p:spPr>
          <a:xfrm>
            <a:off x="41924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p:cNvSpPr/>
          <p:nvPr/>
        </p:nvSpPr>
        <p:spPr>
          <a:xfrm>
            <a:off x="44210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1084"/>
          <p:cNvSpPr/>
          <p:nvPr/>
        </p:nvSpPr>
        <p:spPr>
          <a:xfrm>
            <a:off x="4649624" y="13527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85"/>
          <p:cNvSpPr/>
          <p:nvPr/>
        </p:nvSpPr>
        <p:spPr>
          <a:xfrm>
            <a:off x="306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1086"/>
          <p:cNvSpPr/>
          <p:nvPr/>
        </p:nvSpPr>
        <p:spPr>
          <a:xfrm>
            <a:off x="534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p:cNvSpPr/>
          <p:nvPr/>
        </p:nvSpPr>
        <p:spPr>
          <a:xfrm>
            <a:off x="763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1088"/>
          <p:cNvSpPr/>
          <p:nvPr/>
        </p:nvSpPr>
        <p:spPr>
          <a:xfrm>
            <a:off x="992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p:cNvSpPr/>
          <p:nvPr/>
        </p:nvSpPr>
        <p:spPr>
          <a:xfrm>
            <a:off x="1220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Rectangle 1090"/>
          <p:cNvSpPr/>
          <p:nvPr/>
        </p:nvSpPr>
        <p:spPr>
          <a:xfrm>
            <a:off x="1449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p:cNvSpPr/>
          <p:nvPr/>
        </p:nvSpPr>
        <p:spPr>
          <a:xfrm>
            <a:off x="1677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Rectangle 1092"/>
          <p:cNvSpPr/>
          <p:nvPr/>
        </p:nvSpPr>
        <p:spPr>
          <a:xfrm>
            <a:off x="1906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Rectangle 1093"/>
          <p:cNvSpPr/>
          <p:nvPr/>
        </p:nvSpPr>
        <p:spPr>
          <a:xfrm>
            <a:off x="2135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p:cNvSpPr/>
          <p:nvPr/>
        </p:nvSpPr>
        <p:spPr>
          <a:xfrm>
            <a:off x="2363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p:cNvSpPr/>
          <p:nvPr/>
        </p:nvSpPr>
        <p:spPr>
          <a:xfrm>
            <a:off x="2592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p:cNvSpPr/>
          <p:nvPr/>
        </p:nvSpPr>
        <p:spPr>
          <a:xfrm>
            <a:off x="2820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p:cNvSpPr/>
          <p:nvPr/>
        </p:nvSpPr>
        <p:spPr>
          <a:xfrm>
            <a:off x="3049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Rectangle 1098"/>
          <p:cNvSpPr/>
          <p:nvPr/>
        </p:nvSpPr>
        <p:spPr>
          <a:xfrm>
            <a:off x="3278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p:cNvSpPr/>
          <p:nvPr/>
        </p:nvSpPr>
        <p:spPr>
          <a:xfrm>
            <a:off x="3506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p:cNvSpPr/>
          <p:nvPr/>
        </p:nvSpPr>
        <p:spPr>
          <a:xfrm>
            <a:off x="37352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p:cNvSpPr/>
          <p:nvPr/>
        </p:nvSpPr>
        <p:spPr>
          <a:xfrm>
            <a:off x="39638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p:cNvSpPr/>
          <p:nvPr/>
        </p:nvSpPr>
        <p:spPr>
          <a:xfrm>
            <a:off x="41924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p:cNvSpPr/>
          <p:nvPr/>
        </p:nvSpPr>
        <p:spPr>
          <a:xfrm>
            <a:off x="44210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Rectangle 1104"/>
          <p:cNvSpPr/>
          <p:nvPr/>
        </p:nvSpPr>
        <p:spPr>
          <a:xfrm>
            <a:off x="4649624" y="1581337"/>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p:cNvSpPr/>
          <p:nvPr/>
        </p:nvSpPr>
        <p:spPr>
          <a:xfrm>
            <a:off x="306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Rectangle 1106"/>
          <p:cNvSpPr/>
          <p:nvPr/>
        </p:nvSpPr>
        <p:spPr>
          <a:xfrm>
            <a:off x="534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p:cNvSpPr/>
          <p:nvPr/>
        </p:nvSpPr>
        <p:spPr>
          <a:xfrm>
            <a:off x="763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Rectangle 1108"/>
          <p:cNvSpPr/>
          <p:nvPr/>
        </p:nvSpPr>
        <p:spPr>
          <a:xfrm>
            <a:off x="992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p:cNvSpPr/>
          <p:nvPr/>
        </p:nvSpPr>
        <p:spPr>
          <a:xfrm>
            <a:off x="1220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Rectangle 1110"/>
          <p:cNvSpPr/>
          <p:nvPr/>
        </p:nvSpPr>
        <p:spPr>
          <a:xfrm>
            <a:off x="1449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p:cNvSpPr/>
          <p:nvPr/>
        </p:nvSpPr>
        <p:spPr>
          <a:xfrm>
            <a:off x="1677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Rectangle 1112"/>
          <p:cNvSpPr/>
          <p:nvPr/>
        </p:nvSpPr>
        <p:spPr>
          <a:xfrm>
            <a:off x="1906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p:cNvSpPr/>
          <p:nvPr/>
        </p:nvSpPr>
        <p:spPr>
          <a:xfrm>
            <a:off x="2135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Rectangle 1114"/>
          <p:cNvSpPr/>
          <p:nvPr/>
        </p:nvSpPr>
        <p:spPr>
          <a:xfrm>
            <a:off x="2363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 name="Rectangle 1115"/>
          <p:cNvSpPr/>
          <p:nvPr/>
        </p:nvSpPr>
        <p:spPr>
          <a:xfrm>
            <a:off x="2592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Rectangle 1116"/>
          <p:cNvSpPr/>
          <p:nvPr/>
        </p:nvSpPr>
        <p:spPr>
          <a:xfrm>
            <a:off x="2820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p:cNvSpPr/>
          <p:nvPr/>
        </p:nvSpPr>
        <p:spPr>
          <a:xfrm>
            <a:off x="3049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p:cNvSpPr/>
          <p:nvPr/>
        </p:nvSpPr>
        <p:spPr>
          <a:xfrm>
            <a:off x="3278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1119"/>
          <p:cNvSpPr/>
          <p:nvPr/>
        </p:nvSpPr>
        <p:spPr>
          <a:xfrm>
            <a:off x="3506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p:cNvSpPr/>
          <p:nvPr/>
        </p:nvSpPr>
        <p:spPr>
          <a:xfrm>
            <a:off x="37352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p:cNvSpPr/>
          <p:nvPr/>
        </p:nvSpPr>
        <p:spPr>
          <a:xfrm>
            <a:off x="39638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p:cNvSpPr/>
          <p:nvPr/>
        </p:nvSpPr>
        <p:spPr>
          <a:xfrm>
            <a:off x="41924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Rectangle 1123"/>
          <p:cNvSpPr/>
          <p:nvPr/>
        </p:nvSpPr>
        <p:spPr>
          <a:xfrm>
            <a:off x="44210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p:cNvSpPr/>
          <p:nvPr/>
        </p:nvSpPr>
        <p:spPr>
          <a:xfrm>
            <a:off x="4649624" y="18102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p:cNvSpPr/>
          <p:nvPr/>
        </p:nvSpPr>
        <p:spPr>
          <a:xfrm>
            <a:off x="3062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5348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7634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920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2206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4492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6778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906424" y="203889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135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Rectangle 1134"/>
          <p:cNvSpPr/>
          <p:nvPr/>
        </p:nvSpPr>
        <p:spPr>
          <a:xfrm>
            <a:off x="2363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Rectangle 1135"/>
          <p:cNvSpPr/>
          <p:nvPr/>
        </p:nvSpPr>
        <p:spPr>
          <a:xfrm>
            <a:off x="2592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Rectangle 1136"/>
          <p:cNvSpPr/>
          <p:nvPr/>
        </p:nvSpPr>
        <p:spPr>
          <a:xfrm>
            <a:off x="2820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Rectangle 1137"/>
          <p:cNvSpPr/>
          <p:nvPr/>
        </p:nvSpPr>
        <p:spPr>
          <a:xfrm>
            <a:off x="3049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Rectangle 1138"/>
          <p:cNvSpPr/>
          <p:nvPr/>
        </p:nvSpPr>
        <p:spPr>
          <a:xfrm>
            <a:off x="3278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Rectangle 1139"/>
          <p:cNvSpPr/>
          <p:nvPr/>
        </p:nvSpPr>
        <p:spPr>
          <a:xfrm>
            <a:off x="3506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Rectangle 1140"/>
          <p:cNvSpPr/>
          <p:nvPr/>
        </p:nvSpPr>
        <p:spPr>
          <a:xfrm>
            <a:off x="37352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p:cNvSpPr/>
          <p:nvPr/>
        </p:nvSpPr>
        <p:spPr>
          <a:xfrm>
            <a:off x="39638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Rectangle 1142"/>
          <p:cNvSpPr/>
          <p:nvPr/>
        </p:nvSpPr>
        <p:spPr>
          <a:xfrm>
            <a:off x="41924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Rectangle 1143"/>
          <p:cNvSpPr/>
          <p:nvPr/>
        </p:nvSpPr>
        <p:spPr>
          <a:xfrm>
            <a:off x="44210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Rectangle 1144"/>
          <p:cNvSpPr/>
          <p:nvPr/>
        </p:nvSpPr>
        <p:spPr>
          <a:xfrm>
            <a:off x="4649624" y="203889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3062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5348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7634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920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2206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4492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6778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906424" y="22678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135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Rectangle 1154"/>
          <p:cNvSpPr/>
          <p:nvPr/>
        </p:nvSpPr>
        <p:spPr>
          <a:xfrm>
            <a:off x="2363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Rectangle 1155"/>
          <p:cNvSpPr/>
          <p:nvPr/>
        </p:nvSpPr>
        <p:spPr>
          <a:xfrm>
            <a:off x="2592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Rectangle 1156"/>
          <p:cNvSpPr/>
          <p:nvPr/>
        </p:nvSpPr>
        <p:spPr>
          <a:xfrm>
            <a:off x="2820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Rectangle 1157"/>
          <p:cNvSpPr/>
          <p:nvPr/>
        </p:nvSpPr>
        <p:spPr>
          <a:xfrm>
            <a:off x="3049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Rectangle 1158"/>
          <p:cNvSpPr/>
          <p:nvPr/>
        </p:nvSpPr>
        <p:spPr>
          <a:xfrm>
            <a:off x="3278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Rectangle 1159"/>
          <p:cNvSpPr/>
          <p:nvPr/>
        </p:nvSpPr>
        <p:spPr>
          <a:xfrm>
            <a:off x="3506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Rectangle 1160"/>
          <p:cNvSpPr/>
          <p:nvPr/>
        </p:nvSpPr>
        <p:spPr>
          <a:xfrm>
            <a:off x="37352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Rectangle 1161"/>
          <p:cNvSpPr/>
          <p:nvPr/>
        </p:nvSpPr>
        <p:spPr>
          <a:xfrm>
            <a:off x="39638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Rectangle 1162"/>
          <p:cNvSpPr/>
          <p:nvPr/>
        </p:nvSpPr>
        <p:spPr>
          <a:xfrm>
            <a:off x="41924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Rectangle 1163"/>
          <p:cNvSpPr/>
          <p:nvPr/>
        </p:nvSpPr>
        <p:spPr>
          <a:xfrm>
            <a:off x="44210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1164"/>
          <p:cNvSpPr/>
          <p:nvPr/>
        </p:nvSpPr>
        <p:spPr>
          <a:xfrm>
            <a:off x="4649624" y="22678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3062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5348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7634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920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2206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4492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6778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906424" y="249645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135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Rectangle 1174"/>
          <p:cNvSpPr/>
          <p:nvPr/>
        </p:nvSpPr>
        <p:spPr>
          <a:xfrm>
            <a:off x="2363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Rectangle 1175"/>
          <p:cNvSpPr/>
          <p:nvPr/>
        </p:nvSpPr>
        <p:spPr>
          <a:xfrm>
            <a:off x="2592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p:cNvSpPr/>
          <p:nvPr/>
        </p:nvSpPr>
        <p:spPr>
          <a:xfrm>
            <a:off x="2820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p:cNvSpPr/>
          <p:nvPr/>
        </p:nvSpPr>
        <p:spPr>
          <a:xfrm>
            <a:off x="3049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p:cNvSpPr/>
          <p:nvPr/>
        </p:nvSpPr>
        <p:spPr>
          <a:xfrm>
            <a:off x="3278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p:cNvSpPr/>
          <p:nvPr/>
        </p:nvSpPr>
        <p:spPr>
          <a:xfrm>
            <a:off x="3506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Rectangle 1180"/>
          <p:cNvSpPr/>
          <p:nvPr/>
        </p:nvSpPr>
        <p:spPr>
          <a:xfrm>
            <a:off x="37352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p:cNvSpPr/>
          <p:nvPr/>
        </p:nvSpPr>
        <p:spPr>
          <a:xfrm>
            <a:off x="39638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Rectangle 1182"/>
          <p:cNvSpPr/>
          <p:nvPr/>
        </p:nvSpPr>
        <p:spPr>
          <a:xfrm>
            <a:off x="41924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Rectangle 1183"/>
          <p:cNvSpPr/>
          <p:nvPr/>
        </p:nvSpPr>
        <p:spPr>
          <a:xfrm>
            <a:off x="44210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Rectangle 1184"/>
          <p:cNvSpPr/>
          <p:nvPr/>
        </p:nvSpPr>
        <p:spPr>
          <a:xfrm>
            <a:off x="4649624" y="249645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3062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5348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7634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920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2206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4492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6778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906424" y="27254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135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Rectangle 1194"/>
          <p:cNvSpPr/>
          <p:nvPr/>
        </p:nvSpPr>
        <p:spPr>
          <a:xfrm>
            <a:off x="2363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Rectangle 1195"/>
          <p:cNvSpPr/>
          <p:nvPr/>
        </p:nvSpPr>
        <p:spPr>
          <a:xfrm>
            <a:off x="2592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Rectangle 1196"/>
          <p:cNvSpPr/>
          <p:nvPr/>
        </p:nvSpPr>
        <p:spPr>
          <a:xfrm>
            <a:off x="2820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Rectangle 1197"/>
          <p:cNvSpPr/>
          <p:nvPr/>
        </p:nvSpPr>
        <p:spPr>
          <a:xfrm>
            <a:off x="3049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Rectangle 1198"/>
          <p:cNvSpPr/>
          <p:nvPr/>
        </p:nvSpPr>
        <p:spPr>
          <a:xfrm>
            <a:off x="3278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Rectangle 1199"/>
          <p:cNvSpPr/>
          <p:nvPr/>
        </p:nvSpPr>
        <p:spPr>
          <a:xfrm>
            <a:off x="3506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Rectangle 1200"/>
          <p:cNvSpPr/>
          <p:nvPr/>
        </p:nvSpPr>
        <p:spPr>
          <a:xfrm>
            <a:off x="37352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p:cNvSpPr/>
          <p:nvPr/>
        </p:nvSpPr>
        <p:spPr>
          <a:xfrm>
            <a:off x="39638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Rectangle 1202"/>
          <p:cNvSpPr/>
          <p:nvPr/>
        </p:nvSpPr>
        <p:spPr>
          <a:xfrm>
            <a:off x="41924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Rectangle 1203"/>
          <p:cNvSpPr/>
          <p:nvPr/>
        </p:nvSpPr>
        <p:spPr>
          <a:xfrm>
            <a:off x="44210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Rectangle 1204"/>
          <p:cNvSpPr/>
          <p:nvPr/>
        </p:nvSpPr>
        <p:spPr>
          <a:xfrm>
            <a:off x="4649624" y="27254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3062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5348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7634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920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2206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4492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6778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9064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135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Rectangle 1214"/>
          <p:cNvSpPr/>
          <p:nvPr/>
        </p:nvSpPr>
        <p:spPr>
          <a:xfrm>
            <a:off x="2363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Rectangle 1215"/>
          <p:cNvSpPr/>
          <p:nvPr/>
        </p:nvSpPr>
        <p:spPr>
          <a:xfrm>
            <a:off x="2592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Rectangle 1216"/>
          <p:cNvSpPr/>
          <p:nvPr/>
        </p:nvSpPr>
        <p:spPr>
          <a:xfrm>
            <a:off x="28208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Rectangle 1217"/>
          <p:cNvSpPr/>
          <p:nvPr/>
        </p:nvSpPr>
        <p:spPr>
          <a:xfrm>
            <a:off x="30494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Rectangle 1218"/>
          <p:cNvSpPr/>
          <p:nvPr/>
        </p:nvSpPr>
        <p:spPr>
          <a:xfrm>
            <a:off x="3278024" y="295400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p:cNvSpPr/>
          <p:nvPr/>
        </p:nvSpPr>
        <p:spPr>
          <a:xfrm>
            <a:off x="3506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Rectangle 1220"/>
          <p:cNvSpPr/>
          <p:nvPr/>
        </p:nvSpPr>
        <p:spPr>
          <a:xfrm>
            <a:off x="37352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Rectangle 1221"/>
          <p:cNvSpPr/>
          <p:nvPr/>
        </p:nvSpPr>
        <p:spPr>
          <a:xfrm>
            <a:off x="39638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Rectangle 1222"/>
          <p:cNvSpPr/>
          <p:nvPr/>
        </p:nvSpPr>
        <p:spPr>
          <a:xfrm>
            <a:off x="41924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Rectangle 1223"/>
          <p:cNvSpPr/>
          <p:nvPr/>
        </p:nvSpPr>
        <p:spPr>
          <a:xfrm>
            <a:off x="44210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Rectangle 1224"/>
          <p:cNvSpPr/>
          <p:nvPr/>
        </p:nvSpPr>
        <p:spPr>
          <a:xfrm>
            <a:off x="4649624" y="295400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3062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5348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7634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920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2206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4492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6778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9064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135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5" name="Rectangle 1234"/>
          <p:cNvSpPr/>
          <p:nvPr/>
        </p:nvSpPr>
        <p:spPr>
          <a:xfrm>
            <a:off x="2363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Rectangle 1235"/>
          <p:cNvSpPr/>
          <p:nvPr/>
        </p:nvSpPr>
        <p:spPr>
          <a:xfrm>
            <a:off x="2592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Rectangle 1236"/>
          <p:cNvSpPr/>
          <p:nvPr/>
        </p:nvSpPr>
        <p:spPr>
          <a:xfrm>
            <a:off x="28208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Rectangle 1237"/>
          <p:cNvSpPr/>
          <p:nvPr/>
        </p:nvSpPr>
        <p:spPr>
          <a:xfrm>
            <a:off x="30494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Rectangle 1238"/>
          <p:cNvSpPr/>
          <p:nvPr/>
        </p:nvSpPr>
        <p:spPr>
          <a:xfrm>
            <a:off x="3278024" y="31829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0" name="Rectangle 1239"/>
          <p:cNvSpPr/>
          <p:nvPr/>
        </p:nvSpPr>
        <p:spPr>
          <a:xfrm>
            <a:off x="3506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Rectangle 1240"/>
          <p:cNvSpPr/>
          <p:nvPr/>
        </p:nvSpPr>
        <p:spPr>
          <a:xfrm>
            <a:off x="37352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Rectangle 1241"/>
          <p:cNvSpPr/>
          <p:nvPr/>
        </p:nvSpPr>
        <p:spPr>
          <a:xfrm>
            <a:off x="39638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3" name="Rectangle 1242"/>
          <p:cNvSpPr/>
          <p:nvPr/>
        </p:nvSpPr>
        <p:spPr>
          <a:xfrm>
            <a:off x="41924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4" name="Rectangle 1243"/>
          <p:cNvSpPr/>
          <p:nvPr/>
        </p:nvSpPr>
        <p:spPr>
          <a:xfrm>
            <a:off x="44210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5" name="Rectangle 1244"/>
          <p:cNvSpPr/>
          <p:nvPr/>
        </p:nvSpPr>
        <p:spPr>
          <a:xfrm>
            <a:off x="4649624" y="31829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3062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5348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7634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920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2206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4492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6778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9064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135024" y="3411565"/>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Rectangle 1254"/>
          <p:cNvSpPr/>
          <p:nvPr/>
        </p:nvSpPr>
        <p:spPr>
          <a:xfrm>
            <a:off x="2363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Rectangle 1255"/>
          <p:cNvSpPr/>
          <p:nvPr/>
        </p:nvSpPr>
        <p:spPr>
          <a:xfrm>
            <a:off x="2592224" y="3411565"/>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p:cNvSpPr/>
          <p:nvPr/>
        </p:nvSpPr>
        <p:spPr>
          <a:xfrm>
            <a:off x="28208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Rectangle 1257"/>
          <p:cNvSpPr/>
          <p:nvPr/>
        </p:nvSpPr>
        <p:spPr>
          <a:xfrm>
            <a:off x="30494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Rectangle 1258"/>
          <p:cNvSpPr/>
          <p:nvPr/>
        </p:nvSpPr>
        <p:spPr>
          <a:xfrm>
            <a:off x="3278024" y="341156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Rectangle 1259"/>
          <p:cNvSpPr/>
          <p:nvPr/>
        </p:nvSpPr>
        <p:spPr>
          <a:xfrm>
            <a:off x="3506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Rectangle 1260"/>
          <p:cNvSpPr/>
          <p:nvPr/>
        </p:nvSpPr>
        <p:spPr>
          <a:xfrm>
            <a:off x="37352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Rectangle 1261"/>
          <p:cNvSpPr/>
          <p:nvPr/>
        </p:nvSpPr>
        <p:spPr>
          <a:xfrm>
            <a:off x="39638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3" name="Rectangle 1262"/>
          <p:cNvSpPr/>
          <p:nvPr/>
        </p:nvSpPr>
        <p:spPr>
          <a:xfrm>
            <a:off x="41924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4" name="Rectangle 1263"/>
          <p:cNvSpPr/>
          <p:nvPr/>
        </p:nvSpPr>
        <p:spPr>
          <a:xfrm>
            <a:off x="44210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5" name="Rectangle 1264"/>
          <p:cNvSpPr/>
          <p:nvPr/>
        </p:nvSpPr>
        <p:spPr>
          <a:xfrm>
            <a:off x="4649624" y="341156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6" name="Rectangle 1265"/>
          <p:cNvSpPr/>
          <p:nvPr/>
        </p:nvSpPr>
        <p:spPr>
          <a:xfrm>
            <a:off x="6019800" y="323323"/>
            <a:ext cx="228600" cy="2286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7" name="Rectangle 1266"/>
          <p:cNvSpPr/>
          <p:nvPr/>
        </p:nvSpPr>
        <p:spPr>
          <a:xfrm>
            <a:off x="6019800" y="713232"/>
            <a:ext cx="2286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Rectangle 1267"/>
          <p:cNvSpPr/>
          <p:nvPr/>
        </p:nvSpPr>
        <p:spPr>
          <a:xfrm>
            <a:off x="6025141" y="1114531"/>
            <a:ext cx="228600" cy="2286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9" name="Rectangle 1268"/>
          <p:cNvSpPr/>
          <p:nvPr/>
        </p:nvSpPr>
        <p:spPr>
          <a:xfrm>
            <a:off x="6019800" y="1467037"/>
            <a:ext cx="228600" cy="2286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Rectangle 1269"/>
          <p:cNvSpPr/>
          <p:nvPr/>
        </p:nvSpPr>
        <p:spPr>
          <a:xfrm>
            <a:off x="6025141" y="1855524"/>
            <a:ext cx="228600" cy="228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Rectangle 1270"/>
          <p:cNvSpPr/>
          <p:nvPr/>
        </p:nvSpPr>
        <p:spPr>
          <a:xfrm>
            <a:off x="6030482" y="2244011"/>
            <a:ext cx="228600" cy="228600"/>
          </a:xfrm>
          <a:prstGeom prst="rect">
            <a:avLst/>
          </a:prstGeom>
          <a:solidFill>
            <a:srgbClr val="E9E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Rectangle 1271"/>
          <p:cNvSpPr/>
          <p:nvPr/>
        </p:nvSpPr>
        <p:spPr>
          <a:xfrm>
            <a:off x="6035823" y="2632498"/>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Oval 1272"/>
          <p:cNvSpPr/>
          <p:nvPr/>
        </p:nvSpPr>
        <p:spPr>
          <a:xfrm>
            <a:off x="6019443" y="306830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6035823" y="341156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1220624" y="2954365"/>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sp>
        <p:nvSpPr>
          <p:cNvPr id="312" name="Oval 311"/>
          <p:cNvSpPr/>
          <p:nvPr/>
        </p:nvSpPr>
        <p:spPr>
          <a:xfrm>
            <a:off x="2135024" y="340909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2" name="TextBox 1"/>
          <p:cNvSpPr txBox="1"/>
          <p:nvPr/>
        </p:nvSpPr>
        <p:spPr>
          <a:xfrm>
            <a:off x="306224" y="3886200"/>
            <a:ext cx="8609176" cy="2585323"/>
          </a:xfrm>
          <a:prstGeom prst="rect">
            <a:avLst/>
          </a:prstGeom>
          <a:noFill/>
        </p:spPr>
        <p:txBody>
          <a:bodyPr wrap="square" rtlCol="0">
            <a:spAutoFit/>
          </a:bodyPr>
          <a:lstStyle/>
          <a:p>
            <a:r>
              <a:rPr lang="en-US" dirty="0" smtClean="0"/>
              <a:t>Now assume this Tank has appeared. The Lander and Infantry were “bound” together to rendezvous. Now this Tank is looking for a target. It sees the enemy infantry on the island. It requests a transport, to which the Lander is the only one. The Lander is already on a SHOAL, so the Tank can immediately be loaded. The question now is how does the Lander react to this sudden change? Clearly the Tank must have a pretty high priority going after the enemy, but is the Infantry’s desire to capture even higher? In terms of distance, the Tank does have the higher priority. The Lander must tell the Infantry that it cannot load it, forcing the Infantry to now find a new transport unit. Of course, only the Lander is capable of doing so, but its value is lower (in hopes to consider another transport unit instead).</a:t>
            </a:r>
            <a:endParaRPr lang="en-US" dirty="0"/>
          </a:p>
        </p:txBody>
      </p:sp>
      <p:sp>
        <p:nvSpPr>
          <p:cNvPr id="314" name="Oval 313"/>
          <p:cNvSpPr/>
          <p:nvPr/>
        </p:nvSpPr>
        <p:spPr>
          <a:xfrm>
            <a:off x="763424" y="272505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5" name="Oval 314"/>
          <p:cNvSpPr/>
          <p:nvPr/>
        </p:nvSpPr>
        <p:spPr>
          <a:xfrm>
            <a:off x="1449224" y="340552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16" name="Oval 315"/>
          <p:cNvSpPr/>
          <p:nvPr/>
        </p:nvSpPr>
        <p:spPr>
          <a:xfrm>
            <a:off x="3049424" y="318296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spTree>
    <p:extLst>
      <p:ext uri="{BB962C8B-B14F-4D97-AF65-F5344CB8AC3E}">
        <p14:creationId xmlns:p14="http://schemas.microsoft.com/office/powerpoint/2010/main" val="138357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763000" cy="1200329"/>
          </a:xfrm>
          <a:prstGeom prst="rect">
            <a:avLst/>
          </a:prstGeom>
          <a:noFill/>
        </p:spPr>
        <p:txBody>
          <a:bodyPr wrap="square" rtlCol="0">
            <a:spAutoFit/>
          </a:bodyPr>
          <a:lstStyle/>
          <a:p>
            <a:r>
              <a:rPr lang="en-US" dirty="0" smtClean="0"/>
              <a:t>In light of this, I decided that all units must first be assigned a goal/target before further processing can be done. </a:t>
            </a:r>
            <a:r>
              <a:rPr lang="en-US" dirty="0" err="1" smtClean="0"/>
              <a:t>Pathfinding</a:t>
            </a:r>
            <a:r>
              <a:rPr lang="en-US" dirty="0" smtClean="0"/>
              <a:t> requires knowing the unit’s move type and only going so far. Transport unit required must know what type of tiles have to be traversed. Flags are going to be set. Multiple Influence Values will be made.</a:t>
            </a:r>
            <a:endParaRPr lang="en-US" dirty="0"/>
          </a:p>
        </p:txBody>
      </p:sp>
    </p:spTree>
    <p:extLst>
      <p:ext uri="{BB962C8B-B14F-4D97-AF65-F5344CB8AC3E}">
        <p14:creationId xmlns:p14="http://schemas.microsoft.com/office/powerpoint/2010/main" val="148101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Rectangle 1125"/>
          <p:cNvSpPr/>
          <p:nvPr/>
        </p:nvSpPr>
        <p:spPr>
          <a:xfrm>
            <a:off x="1919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4205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6491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8777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1063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3349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5635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7921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0207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1919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4205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6491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8777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1063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3349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5635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7921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0207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1919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4205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6491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8777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1063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334924" y="574012"/>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563524" y="574012"/>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7921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0207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1919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4205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6491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8777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1063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334924" y="802969"/>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563524" y="802969"/>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7921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0207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1919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420524" y="1031569"/>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649124" y="1031569"/>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8777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1063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3349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5635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7921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0207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191924" y="12605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420524" y="12605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649124" y="12605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8777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1063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3349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5635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7921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0207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191924" y="14891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420524" y="14891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649124" y="14891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8777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1063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3349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5635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7921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0207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649124" y="1260526"/>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sp>
        <p:nvSpPr>
          <p:cNvPr id="7" name="TextBox 6"/>
          <p:cNvSpPr txBox="1"/>
          <p:nvPr/>
        </p:nvSpPr>
        <p:spPr>
          <a:xfrm>
            <a:off x="2743200" y="345055"/>
            <a:ext cx="5638800" cy="6463308"/>
          </a:xfrm>
          <a:prstGeom prst="rect">
            <a:avLst/>
          </a:prstGeom>
          <a:noFill/>
        </p:spPr>
        <p:txBody>
          <a:bodyPr wrap="square" rtlCol="0">
            <a:spAutoFit/>
          </a:bodyPr>
          <a:lstStyle/>
          <a:p>
            <a:r>
              <a:rPr lang="en-US" dirty="0" smtClean="0"/>
              <a:t>Game knows that the only units that can capture have move types of FOOT, MECH, and WHEELB. Properties generate an influence map for each of these types. If it encounters a tile that the type cannot walk on, the influence value dies right there. However, there is a fourth value that radiates regardless of move type.</a:t>
            </a:r>
          </a:p>
          <a:p>
            <a:endParaRPr lang="en-US" dirty="0"/>
          </a:p>
          <a:p>
            <a:r>
              <a:rPr lang="en-US" dirty="0" smtClean="0"/>
              <a:t>Infantry uses FOOT move type. It sees that there are no properties radiating on the island it is standing on. It then turns its attention to the fourth-always-radiating value to see what’s out there. Somehow, there needs to be an indication that going for a property out in the distance is a better bet than going for the ones far away but walkable. Anyways, the unit calls for a transport unit that can cross SEA tiles. Thus only the Lander and </a:t>
            </a:r>
            <a:r>
              <a:rPr lang="en-US" dirty="0" err="1" smtClean="0"/>
              <a:t>Tcop</a:t>
            </a:r>
            <a:r>
              <a:rPr lang="en-US" dirty="0" smtClean="0"/>
              <a:t> are capable of such feats. How does it know SEA tiles? Because when following the influence values, it noticed it passed over SEA.</a:t>
            </a:r>
          </a:p>
          <a:p>
            <a:endParaRPr lang="en-US" dirty="0"/>
          </a:p>
          <a:p>
            <a:r>
              <a:rPr lang="en-US" dirty="0" smtClean="0"/>
              <a:t>Any Landers or </a:t>
            </a:r>
            <a:r>
              <a:rPr lang="en-US" dirty="0" err="1" smtClean="0"/>
              <a:t>Tcops</a:t>
            </a:r>
            <a:r>
              <a:rPr lang="en-US" dirty="0" smtClean="0"/>
              <a:t> deployed will consider rendezvousing with the infantry, depending on how far they are and if they’re not already busy with another unit.</a:t>
            </a:r>
          </a:p>
          <a:p>
            <a:r>
              <a:rPr lang="en-US" dirty="0" smtClean="0"/>
              <a:t>If insufficient resources, purchase another one.</a:t>
            </a:r>
            <a:endParaRPr lang="en-US" dirty="0"/>
          </a:p>
        </p:txBody>
      </p:sp>
    </p:spTree>
    <p:extLst>
      <p:ext uri="{BB962C8B-B14F-4D97-AF65-F5344CB8AC3E}">
        <p14:creationId xmlns:p14="http://schemas.microsoft.com/office/powerpoint/2010/main" val="252706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Rectangle 1125"/>
          <p:cNvSpPr/>
          <p:nvPr/>
        </p:nvSpPr>
        <p:spPr>
          <a:xfrm>
            <a:off x="1919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4205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6491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8777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1063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3349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5635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7921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020724" y="11645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1919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4205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6491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8777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1063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3349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5635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7921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020724" y="3454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1919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4205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6491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8777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1063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334924" y="574012"/>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563524" y="574012"/>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7921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020724" y="574012"/>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1919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4205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6491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8777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1063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334924" y="802969"/>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563524" y="802969"/>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7921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020724" y="8029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1919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420524" y="1031569"/>
            <a:ext cx="228600" cy="228600"/>
          </a:xfrm>
          <a:prstGeom prst="rect">
            <a:avLst/>
          </a:prstGeom>
          <a:solidFill>
            <a:srgbClr val="E9EB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649124" y="1031569"/>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8777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1063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3349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5635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7921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020724" y="1031569"/>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191924" y="12605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420524" y="12605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649124" y="12605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8777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1063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3349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5635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7921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020724" y="12605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191924" y="14891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420524" y="14891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649124" y="1489126"/>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8777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1063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3349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5635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7921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020724" y="1489126"/>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649124" y="1260526"/>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sp>
        <p:nvSpPr>
          <p:cNvPr id="7" name="TextBox 6"/>
          <p:cNvSpPr txBox="1"/>
          <p:nvPr/>
        </p:nvSpPr>
        <p:spPr>
          <a:xfrm>
            <a:off x="2743200" y="345055"/>
            <a:ext cx="5638800" cy="1754326"/>
          </a:xfrm>
          <a:prstGeom prst="rect">
            <a:avLst/>
          </a:prstGeom>
          <a:noFill/>
        </p:spPr>
        <p:txBody>
          <a:bodyPr wrap="square" rtlCol="0">
            <a:spAutoFit/>
          </a:bodyPr>
          <a:lstStyle/>
          <a:p>
            <a:r>
              <a:rPr lang="en-US" dirty="0" smtClean="0"/>
              <a:t>This technique can also be applied to finding targets to attack. This would mean that all move types would need to have different influence values based on tile type.</a:t>
            </a:r>
          </a:p>
          <a:p>
            <a:endParaRPr lang="en-US" dirty="0"/>
          </a:p>
          <a:p>
            <a:r>
              <a:rPr lang="en-US" dirty="0" smtClean="0"/>
              <a:t>This will involve a lot of arrays and checking if units can move over said tiles, which means lots of comparisons.</a:t>
            </a:r>
            <a:endParaRPr lang="en-US" dirty="0"/>
          </a:p>
        </p:txBody>
      </p:sp>
    </p:spTree>
    <p:extLst>
      <p:ext uri="{BB962C8B-B14F-4D97-AF65-F5344CB8AC3E}">
        <p14:creationId xmlns:p14="http://schemas.microsoft.com/office/powerpoint/2010/main" val="374545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6137" y="1503034"/>
            <a:ext cx="2057400" cy="1601271"/>
            <a:chOff x="216137" y="1503034"/>
            <a:chExt cx="2057400" cy="1601271"/>
          </a:xfrm>
        </p:grpSpPr>
        <p:sp>
          <p:nvSpPr>
            <p:cNvPr id="1126" name="Rectangle 1125"/>
            <p:cNvSpPr/>
            <p:nvPr/>
          </p:nvSpPr>
          <p:spPr>
            <a:xfrm>
              <a:off x="216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444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673337" y="150303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01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1305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359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587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8163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044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216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4447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6733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019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1305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359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5877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8163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0449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2161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4447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673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01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1305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359137" y="19605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587737" y="1960591"/>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816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044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2161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4447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673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01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1305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359137" y="21895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587737" y="21895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816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044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216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444737" y="24181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673337" y="24181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01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1305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359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5877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8163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044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2161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4447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6733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01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1305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3591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5877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8163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044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2161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4447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6733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01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1305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3591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5877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8163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044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04258" y="468868"/>
            <a:ext cx="1600200" cy="369332"/>
          </a:xfrm>
          <a:prstGeom prst="rect">
            <a:avLst/>
          </a:prstGeom>
          <a:noFill/>
        </p:spPr>
        <p:txBody>
          <a:bodyPr wrap="square" rtlCol="0">
            <a:spAutoFit/>
          </a:bodyPr>
          <a:lstStyle/>
          <a:p>
            <a:r>
              <a:rPr lang="en-US" dirty="0" smtClean="0"/>
              <a:t>APC, TCOP</a:t>
            </a:r>
            <a:endParaRPr lang="en-US" dirty="0"/>
          </a:p>
        </p:txBody>
      </p:sp>
      <p:cxnSp>
        <p:nvCxnSpPr>
          <p:cNvPr id="75" name="Straight Arrow Connector 74"/>
          <p:cNvCxnSpPr/>
          <p:nvPr/>
        </p:nvCxnSpPr>
        <p:spPr>
          <a:xfrm flipH="1">
            <a:off x="1587738" y="1295400"/>
            <a:ext cx="431562" cy="9144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601980" y="923493"/>
            <a:ext cx="1750820" cy="369332"/>
          </a:xfrm>
          <a:prstGeom prst="rect">
            <a:avLst/>
          </a:prstGeom>
          <a:noFill/>
        </p:spPr>
        <p:txBody>
          <a:bodyPr wrap="square" rtlCol="0">
            <a:spAutoFit/>
          </a:bodyPr>
          <a:lstStyle/>
          <a:p>
            <a:r>
              <a:rPr lang="en-US" dirty="0" smtClean="0"/>
              <a:t>APC, TCOP *</a:t>
            </a:r>
            <a:endParaRPr lang="en-US" dirty="0"/>
          </a:p>
        </p:txBody>
      </p:sp>
      <p:sp>
        <p:nvSpPr>
          <p:cNvPr id="82" name="TextBox 81"/>
          <p:cNvSpPr txBox="1"/>
          <p:nvPr/>
        </p:nvSpPr>
        <p:spPr>
          <a:xfrm>
            <a:off x="2356858" y="1547325"/>
            <a:ext cx="1600200" cy="369332"/>
          </a:xfrm>
          <a:prstGeom prst="rect">
            <a:avLst/>
          </a:prstGeom>
          <a:noFill/>
        </p:spPr>
        <p:txBody>
          <a:bodyPr wrap="square" rtlCol="0">
            <a:spAutoFit/>
          </a:bodyPr>
          <a:lstStyle/>
          <a:p>
            <a:r>
              <a:rPr lang="en-US" dirty="0" smtClean="0"/>
              <a:t>TCOP, LNDR</a:t>
            </a:r>
            <a:endParaRPr lang="en-US" dirty="0"/>
          </a:p>
        </p:txBody>
      </p:sp>
      <p:cxnSp>
        <p:nvCxnSpPr>
          <p:cNvPr id="85" name="Straight Arrow Connector 84"/>
          <p:cNvCxnSpPr/>
          <p:nvPr/>
        </p:nvCxnSpPr>
        <p:spPr>
          <a:xfrm flipH="1">
            <a:off x="559038" y="1295400"/>
            <a:ext cx="1460262" cy="150410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787637" y="838200"/>
            <a:ext cx="342900" cy="999693"/>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1233" idx="1"/>
          </p:cNvCxnSpPr>
          <p:nvPr/>
        </p:nvCxnSpPr>
        <p:spPr>
          <a:xfrm flipH="1">
            <a:off x="1816337" y="1886795"/>
            <a:ext cx="672982" cy="87461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304800"/>
            <a:ext cx="3886200" cy="5632311"/>
          </a:xfrm>
          <a:prstGeom prst="rect">
            <a:avLst/>
          </a:prstGeom>
          <a:noFill/>
        </p:spPr>
        <p:txBody>
          <a:bodyPr wrap="square" rtlCol="0">
            <a:spAutoFit/>
          </a:bodyPr>
          <a:lstStyle/>
          <a:p>
            <a:r>
              <a:rPr lang="en-US" dirty="0" smtClean="0"/>
              <a:t>I think I will need two types of arrays for each tile:</a:t>
            </a:r>
          </a:p>
          <a:p>
            <a:endParaRPr lang="en-US" dirty="0" smtClean="0"/>
          </a:p>
          <a:p>
            <a:endParaRPr lang="en-US" dirty="0"/>
          </a:p>
          <a:p>
            <a:endParaRPr lang="en-US" dirty="0"/>
          </a:p>
          <a:p>
            <a:r>
              <a:rPr lang="en-US" dirty="0" smtClean="0"/>
              <a:t>One holds the transport units capable of carrying the unit over.</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The other holds the transport unit that brought the unit over (after unloading)</a:t>
            </a:r>
            <a:endParaRPr lang="en-US" dirty="0"/>
          </a:p>
        </p:txBody>
      </p:sp>
      <p:grpSp>
        <p:nvGrpSpPr>
          <p:cNvPr id="94" name="Group 93"/>
          <p:cNvGrpSpPr/>
          <p:nvPr/>
        </p:nvGrpSpPr>
        <p:grpSpPr>
          <a:xfrm>
            <a:off x="528058" y="4648200"/>
            <a:ext cx="2057400" cy="1601271"/>
            <a:chOff x="216137" y="1503034"/>
            <a:chExt cx="2057400" cy="1601271"/>
          </a:xfrm>
        </p:grpSpPr>
        <p:sp>
          <p:nvSpPr>
            <p:cNvPr id="95" name="Rectangle 94"/>
            <p:cNvSpPr/>
            <p:nvPr/>
          </p:nvSpPr>
          <p:spPr>
            <a:xfrm>
              <a:off x="216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44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73337" y="150303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01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359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587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8163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2044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16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447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733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9019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1305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359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5877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8163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0449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161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447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73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901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1305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359137" y="19605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587737" y="1960591"/>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816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2044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161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447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673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901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1305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359137" y="21895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587737" y="21895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816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044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216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44737" y="24181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73337" y="24181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901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1305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359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5877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8163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2044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2161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447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6733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901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11305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13591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5877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8163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044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2161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4447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733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901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1305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3591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5877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8163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2044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TextBox 157"/>
          <p:cNvSpPr txBox="1"/>
          <p:nvPr/>
        </p:nvSpPr>
        <p:spPr>
          <a:xfrm>
            <a:off x="916179" y="3614034"/>
            <a:ext cx="1600200" cy="369332"/>
          </a:xfrm>
          <a:prstGeom prst="rect">
            <a:avLst/>
          </a:prstGeom>
          <a:noFill/>
        </p:spPr>
        <p:txBody>
          <a:bodyPr wrap="square" rtlCol="0">
            <a:spAutoFit/>
          </a:bodyPr>
          <a:lstStyle/>
          <a:p>
            <a:r>
              <a:rPr lang="en-US" dirty="0" smtClean="0"/>
              <a:t>APC, TCOP</a:t>
            </a:r>
            <a:endParaRPr lang="en-US" dirty="0"/>
          </a:p>
        </p:txBody>
      </p:sp>
      <p:cxnSp>
        <p:nvCxnSpPr>
          <p:cNvPr id="159" name="Straight Arrow Connector 158"/>
          <p:cNvCxnSpPr/>
          <p:nvPr/>
        </p:nvCxnSpPr>
        <p:spPr>
          <a:xfrm flipH="1">
            <a:off x="1899659" y="4440566"/>
            <a:ext cx="431562" cy="9144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1913901" y="4068659"/>
            <a:ext cx="1750820" cy="369332"/>
          </a:xfrm>
          <a:prstGeom prst="rect">
            <a:avLst/>
          </a:prstGeom>
          <a:noFill/>
        </p:spPr>
        <p:txBody>
          <a:bodyPr wrap="square" rtlCol="0">
            <a:spAutoFit/>
          </a:bodyPr>
          <a:lstStyle/>
          <a:p>
            <a:r>
              <a:rPr lang="en-US" dirty="0" smtClean="0"/>
              <a:t>APC, TCOP, LNDR</a:t>
            </a:r>
            <a:endParaRPr lang="en-US" dirty="0"/>
          </a:p>
        </p:txBody>
      </p:sp>
      <p:cxnSp>
        <p:nvCxnSpPr>
          <p:cNvPr id="161" name="Straight Arrow Connector 160"/>
          <p:cNvCxnSpPr/>
          <p:nvPr/>
        </p:nvCxnSpPr>
        <p:spPr>
          <a:xfrm flipH="1">
            <a:off x="870959" y="4440566"/>
            <a:ext cx="1460262" cy="150410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1099558" y="3983366"/>
            <a:ext cx="342900" cy="999693"/>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endCxn id="147" idx="1"/>
          </p:cNvCxnSpPr>
          <p:nvPr/>
        </p:nvCxnSpPr>
        <p:spPr>
          <a:xfrm flipH="1">
            <a:off x="2128258" y="5031961"/>
            <a:ext cx="672982" cy="87461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6379" y="2799505"/>
            <a:ext cx="1369821" cy="369332"/>
          </a:xfrm>
          <a:prstGeom prst="rect">
            <a:avLst/>
          </a:prstGeom>
          <a:noFill/>
        </p:spPr>
        <p:txBody>
          <a:bodyPr wrap="square" rtlCol="0">
            <a:spAutoFit/>
          </a:bodyPr>
          <a:lstStyle/>
          <a:p>
            <a:r>
              <a:rPr lang="en-US" dirty="0" smtClean="0"/>
              <a:t>*</a:t>
            </a:r>
            <a:r>
              <a:rPr lang="en-US" sz="1200" dirty="0" smtClean="0"/>
              <a:t>Lander on shoals</a:t>
            </a:r>
            <a:endParaRPr lang="en-US" dirty="0"/>
          </a:p>
        </p:txBody>
      </p:sp>
      <p:sp>
        <p:nvSpPr>
          <p:cNvPr id="165" name="TextBox 164"/>
          <p:cNvSpPr txBox="1"/>
          <p:nvPr/>
        </p:nvSpPr>
        <p:spPr>
          <a:xfrm>
            <a:off x="2743200" y="4724400"/>
            <a:ext cx="1600200" cy="369332"/>
          </a:xfrm>
          <a:prstGeom prst="rect">
            <a:avLst/>
          </a:prstGeom>
          <a:noFill/>
        </p:spPr>
        <p:txBody>
          <a:bodyPr wrap="square" rtlCol="0">
            <a:spAutoFit/>
          </a:bodyPr>
          <a:lstStyle/>
          <a:p>
            <a:r>
              <a:rPr lang="en-US" dirty="0" smtClean="0"/>
              <a:t>TCOP, LNDR</a:t>
            </a:r>
            <a:endParaRPr lang="en-US" dirty="0"/>
          </a:p>
        </p:txBody>
      </p:sp>
    </p:spTree>
    <p:extLst>
      <p:ext uri="{BB962C8B-B14F-4D97-AF65-F5344CB8AC3E}">
        <p14:creationId xmlns:p14="http://schemas.microsoft.com/office/powerpoint/2010/main" val="235016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6137" y="1503034"/>
            <a:ext cx="2057400" cy="1601271"/>
            <a:chOff x="216137" y="1503034"/>
            <a:chExt cx="2057400" cy="1601271"/>
          </a:xfrm>
        </p:grpSpPr>
        <p:sp>
          <p:nvSpPr>
            <p:cNvPr id="1126" name="Rectangle 1125"/>
            <p:cNvSpPr/>
            <p:nvPr/>
          </p:nvSpPr>
          <p:spPr>
            <a:xfrm>
              <a:off x="216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444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673337" y="150303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01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1305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359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587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8163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044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216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4447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6733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019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1305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359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5877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8163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0449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2161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4447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673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01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1305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359137" y="19605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587737" y="1960591"/>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816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044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2161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4447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673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01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1305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359137" y="21895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587737" y="21895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816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044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216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444737" y="24181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673337" y="24181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01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1305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359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5877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8163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044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2161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4447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6733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01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1305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3591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5877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8163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044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2161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4447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6733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01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1305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3591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5877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8163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044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04258" y="468868"/>
            <a:ext cx="1600200" cy="369332"/>
          </a:xfrm>
          <a:prstGeom prst="rect">
            <a:avLst/>
          </a:prstGeom>
          <a:noFill/>
        </p:spPr>
        <p:txBody>
          <a:bodyPr wrap="square" rtlCol="0">
            <a:spAutoFit/>
          </a:bodyPr>
          <a:lstStyle/>
          <a:p>
            <a:r>
              <a:rPr lang="en-US" dirty="0" smtClean="0"/>
              <a:t>APC, TCOP</a:t>
            </a:r>
            <a:endParaRPr lang="en-US" dirty="0"/>
          </a:p>
        </p:txBody>
      </p:sp>
      <p:cxnSp>
        <p:nvCxnSpPr>
          <p:cNvPr id="75" name="Straight Arrow Connector 74"/>
          <p:cNvCxnSpPr/>
          <p:nvPr/>
        </p:nvCxnSpPr>
        <p:spPr>
          <a:xfrm flipH="1">
            <a:off x="1587738" y="1295400"/>
            <a:ext cx="431562" cy="9144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601980" y="923493"/>
            <a:ext cx="1750820" cy="369332"/>
          </a:xfrm>
          <a:prstGeom prst="rect">
            <a:avLst/>
          </a:prstGeom>
          <a:noFill/>
        </p:spPr>
        <p:txBody>
          <a:bodyPr wrap="square" rtlCol="0">
            <a:spAutoFit/>
          </a:bodyPr>
          <a:lstStyle/>
          <a:p>
            <a:r>
              <a:rPr lang="en-US" dirty="0" smtClean="0"/>
              <a:t>APC, TCOP *</a:t>
            </a:r>
            <a:endParaRPr lang="en-US" dirty="0"/>
          </a:p>
        </p:txBody>
      </p:sp>
      <p:sp>
        <p:nvSpPr>
          <p:cNvPr id="82" name="TextBox 81"/>
          <p:cNvSpPr txBox="1"/>
          <p:nvPr/>
        </p:nvSpPr>
        <p:spPr>
          <a:xfrm>
            <a:off x="2356858" y="1547325"/>
            <a:ext cx="1600200" cy="369332"/>
          </a:xfrm>
          <a:prstGeom prst="rect">
            <a:avLst/>
          </a:prstGeom>
          <a:noFill/>
        </p:spPr>
        <p:txBody>
          <a:bodyPr wrap="square" rtlCol="0">
            <a:spAutoFit/>
          </a:bodyPr>
          <a:lstStyle/>
          <a:p>
            <a:r>
              <a:rPr lang="en-US" dirty="0" smtClean="0"/>
              <a:t>TCOP, LNDR</a:t>
            </a:r>
            <a:endParaRPr lang="en-US" dirty="0"/>
          </a:p>
        </p:txBody>
      </p:sp>
      <p:cxnSp>
        <p:nvCxnSpPr>
          <p:cNvPr id="85" name="Straight Arrow Connector 84"/>
          <p:cNvCxnSpPr/>
          <p:nvPr/>
        </p:nvCxnSpPr>
        <p:spPr>
          <a:xfrm flipH="1">
            <a:off x="559038" y="1295400"/>
            <a:ext cx="1460262" cy="150410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787637" y="838200"/>
            <a:ext cx="342900" cy="999693"/>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1233" idx="1"/>
          </p:cNvCxnSpPr>
          <p:nvPr/>
        </p:nvCxnSpPr>
        <p:spPr>
          <a:xfrm flipH="1">
            <a:off x="1816337" y="1886795"/>
            <a:ext cx="672982" cy="87461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48200" y="304800"/>
            <a:ext cx="3886200" cy="5632311"/>
          </a:xfrm>
          <a:prstGeom prst="rect">
            <a:avLst/>
          </a:prstGeom>
          <a:noFill/>
        </p:spPr>
        <p:txBody>
          <a:bodyPr wrap="square" rtlCol="0">
            <a:spAutoFit/>
          </a:bodyPr>
          <a:lstStyle/>
          <a:p>
            <a:r>
              <a:rPr lang="en-US" dirty="0" smtClean="0"/>
              <a:t>Suppose an APC could carry an air unit. Here’s what it would look like now.</a:t>
            </a:r>
          </a:p>
          <a:p>
            <a:endParaRPr lang="en-US" dirty="0"/>
          </a:p>
          <a:p>
            <a:endParaRPr lang="en-US" dirty="0"/>
          </a:p>
          <a:p>
            <a:r>
              <a:rPr lang="en-US" dirty="0" smtClean="0"/>
              <a:t>The idea seems to be this: </a:t>
            </a:r>
          </a:p>
          <a:p>
            <a:r>
              <a:rPr lang="en-US" dirty="0" smtClean="0"/>
              <a:t>If the transport unit can move over the tile, it is pushed into the first list.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If the transport’s cargo can move over the tile, it is pushed into the second list.</a:t>
            </a:r>
          </a:p>
        </p:txBody>
      </p:sp>
      <p:grpSp>
        <p:nvGrpSpPr>
          <p:cNvPr id="94" name="Group 93"/>
          <p:cNvGrpSpPr/>
          <p:nvPr/>
        </p:nvGrpSpPr>
        <p:grpSpPr>
          <a:xfrm>
            <a:off x="528058" y="4648200"/>
            <a:ext cx="2057400" cy="1601271"/>
            <a:chOff x="216137" y="1503034"/>
            <a:chExt cx="2057400" cy="1601271"/>
          </a:xfrm>
        </p:grpSpPr>
        <p:sp>
          <p:nvSpPr>
            <p:cNvPr id="95" name="Rectangle 94"/>
            <p:cNvSpPr/>
            <p:nvPr/>
          </p:nvSpPr>
          <p:spPr>
            <a:xfrm>
              <a:off x="216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44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73337" y="150303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01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359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587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8163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2044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16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447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733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9019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1305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359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5877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8163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0449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161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447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73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901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1305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359137" y="19605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587737" y="1960591"/>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816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2044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161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447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673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901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1305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359137" y="21895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587737" y="21895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816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044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216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44737" y="24181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73337" y="24181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901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1305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359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5877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8163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2044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2161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447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6733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901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11305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13591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5877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8163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044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2161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4447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733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901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1305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3591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5877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8163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2044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TextBox 157"/>
          <p:cNvSpPr txBox="1"/>
          <p:nvPr/>
        </p:nvSpPr>
        <p:spPr>
          <a:xfrm>
            <a:off x="916179" y="3614034"/>
            <a:ext cx="1600200" cy="369332"/>
          </a:xfrm>
          <a:prstGeom prst="rect">
            <a:avLst/>
          </a:prstGeom>
          <a:noFill/>
        </p:spPr>
        <p:txBody>
          <a:bodyPr wrap="square" rtlCol="0">
            <a:spAutoFit/>
          </a:bodyPr>
          <a:lstStyle/>
          <a:p>
            <a:r>
              <a:rPr lang="en-US" dirty="0" smtClean="0"/>
              <a:t>APC, TCOP</a:t>
            </a:r>
            <a:endParaRPr lang="en-US" dirty="0"/>
          </a:p>
        </p:txBody>
      </p:sp>
      <p:cxnSp>
        <p:nvCxnSpPr>
          <p:cNvPr id="159" name="Straight Arrow Connector 158"/>
          <p:cNvCxnSpPr/>
          <p:nvPr/>
        </p:nvCxnSpPr>
        <p:spPr>
          <a:xfrm flipH="1">
            <a:off x="1899659" y="4440566"/>
            <a:ext cx="431562" cy="9144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1913901" y="4068659"/>
            <a:ext cx="1750820" cy="369332"/>
          </a:xfrm>
          <a:prstGeom prst="rect">
            <a:avLst/>
          </a:prstGeom>
          <a:noFill/>
        </p:spPr>
        <p:txBody>
          <a:bodyPr wrap="square" rtlCol="0">
            <a:spAutoFit/>
          </a:bodyPr>
          <a:lstStyle/>
          <a:p>
            <a:r>
              <a:rPr lang="en-US" dirty="0" smtClean="0"/>
              <a:t>APC, TCOP, LNDR</a:t>
            </a:r>
            <a:endParaRPr lang="en-US" dirty="0"/>
          </a:p>
        </p:txBody>
      </p:sp>
      <p:cxnSp>
        <p:nvCxnSpPr>
          <p:cNvPr id="161" name="Straight Arrow Connector 160"/>
          <p:cNvCxnSpPr/>
          <p:nvPr/>
        </p:nvCxnSpPr>
        <p:spPr>
          <a:xfrm flipH="1">
            <a:off x="870959" y="4440566"/>
            <a:ext cx="1460262" cy="150410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1099558" y="3983366"/>
            <a:ext cx="342900" cy="999693"/>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endCxn id="147" idx="1"/>
          </p:cNvCxnSpPr>
          <p:nvPr/>
        </p:nvCxnSpPr>
        <p:spPr>
          <a:xfrm flipH="1">
            <a:off x="2128258" y="5031961"/>
            <a:ext cx="672982" cy="87461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6379" y="2799505"/>
            <a:ext cx="1369821" cy="369332"/>
          </a:xfrm>
          <a:prstGeom prst="rect">
            <a:avLst/>
          </a:prstGeom>
          <a:noFill/>
        </p:spPr>
        <p:txBody>
          <a:bodyPr wrap="square" rtlCol="0">
            <a:spAutoFit/>
          </a:bodyPr>
          <a:lstStyle/>
          <a:p>
            <a:r>
              <a:rPr lang="en-US" dirty="0" smtClean="0"/>
              <a:t>*</a:t>
            </a:r>
            <a:r>
              <a:rPr lang="en-US" sz="1200" dirty="0" smtClean="0"/>
              <a:t>Lander on shoals</a:t>
            </a:r>
            <a:endParaRPr lang="en-US" dirty="0"/>
          </a:p>
        </p:txBody>
      </p:sp>
      <p:sp>
        <p:nvSpPr>
          <p:cNvPr id="165" name="TextBox 164"/>
          <p:cNvSpPr txBox="1"/>
          <p:nvPr/>
        </p:nvSpPr>
        <p:spPr>
          <a:xfrm>
            <a:off x="2743200" y="4724400"/>
            <a:ext cx="1828800" cy="369332"/>
          </a:xfrm>
          <a:prstGeom prst="rect">
            <a:avLst/>
          </a:prstGeom>
          <a:noFill/>
        </p:spPr>
        <p:txBody>
          <a:bodyPr wrap="square" rtlCol="0">
            <a:spAutoFit/>
          </a:bodyPr>
          <a:lstStyle/>
          <a:p>
            <a:r>
              <a:rPr lang="en-US" dirty="0" smtClean="0">
                <a:solidFill>
                  <a:srgbClr val="FF0000"/>
                </a:solidFill>
              </a:rPr>
              <a:t>APC</a:t>
            </a:r>
            <a:r>
              <a:rPr lang="en-US" dirty="0" smtClean="0"/>
              <a:t>, TCOP, LNDR</a:t>
            </a:r>
            <a:endParaRPr lang="en-US" dirty="0"/>
          </a:p>
        </p:txBody>
      </p:sp>
    </p:spTree>
    <p:extLst>
      <p:ext uri="{BB962C8B-B14F-4D97-AF65-F5344CB8AC3E}">
        <p14:creationId xmlns:p14="http://schemas.microsoft.com/office/powerpoint/2010/main" val="15508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6137" y="1503034"/>
            <a:ext cx="2057400" cy="1601271"/>
            <a:chOff x="216137" y="1503034"/>
            <a:chExt cx="2057400" cy="1601271"/>
          </a:xfrm>
        </p:grpSpPr>
        <p:sp>
          <p:nvSpPr>
            <p:cNvPr id="1126" name="Rectangle 1125"/>
            <p:cNvSpPr/>
            <p:nvPr/>
          </p:nvSpPr>
          <p:spPr>
            <a:xfrm>
              <a:off x="216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p:cNvSpPr/>
            <p:nvPr/>
          </p:nvSpPr>
          <p:spPr>
            <a:xfrm>
              <a:off x="444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p:cNvSpPr/>
            <p:nvPr/>
          </p:nvSpPr>
          <p:spPr>
            <a:xfrm>
              <a:off x="673337" y="150303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p:cNvSpPr/>
            <p:nvPr/>
          </p:nvSpPr>
          <p:spPr>
            <a:xfrm>
              <a:off x="901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p:cNvSpPr/>
            <p:nvPr/>
          </p:nvSpPr>
          <p:spPr>
            <a:xfrm>
              <a:off x="11305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p:cNvSpPr/>
            <p:nvPr/>
          </p:nvSpPr>
          <p:spPr>
            <a:xfrm>
              <a:off x="1359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p:cNvSpPr/>
            <p:nvPr/>
          </p:nvSpPr>
          <p:spPr>
            <a:xfrm>
              <a:off x="1587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p:cNvSpPr/>
            <p:nvPr/>
          </p:nvSpPr>
          <p:spPr>
            <a:xfrm>
              <a:off x="18163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p:cNvSpPr/>
            <p:nvPr/>
          </p:nvSpPr>
          <p:spPr>
            <a:xfrm>
              <a:off x="2044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p:cNvSpPr/>
            <p:nvPr/>
          </p:nvSpPr>
          <p:spPr>
            <a:xfrm>
              <a:off x="216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Rectangle 1146"/>
            <p:cNvSpPr/>
            <p:nvPr/>
          </p:nvSpPr>
          <p:spPr>
            <a:xfrm>
              <a:off x="4447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p:cNvSpPr/>
            <p:nvPr/>
          </p:nvSpPr>
          <p:spPr>
            <a:xfrm>
              <a:off x="6733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Rectangle 1148"/>
            <p:cNvSpPr/>
            <p:nvPr/>
          </p:nvSpPr>
          <p:spPr>
            <a:xfrm>
              <a:off x="9019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p:cNvSpPr/>
            <p:nvPr/>
          </p:nvSpPr>
          <p:spPr>
            <a:xfrm>
              <a:off x="11305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p:cNvSpPr/>
            <p:nvPr/>
          </p:nvSpPr>
          <p:spPr>
            <a:xfrm>
              <a:off x="1359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p:cNvSpPr/>
            <p:nvPr/>
          </p:nvSpPr>
          <p:spPr>
            <a:xfrm>
              <a:off x="15877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p:cNvSpPr/>
            <p:nvPr/>
          </p:nvSpPr>
          <p:spPr>
            <a:xfrm>
              <a:off x="18163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p:cNvSpPr/>
            <p:nvPr/>
          </p:nvSpPr>
          <p:spPr>
            <a:xfrm>
              <a:off x="20449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p:cNvSpPr/>
            <p:nvPr/>
          </p:nvSpPr>
          <p:spPr>
            <a:xfrm>
              <a:off x="2161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p:cNvSpPr/>
            <p:nvPr/>
          </p:nvSpPr>
          <p:spPr>
            <a:xfrm>
              <a:off x="4447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p:cNvSpPr/>
            <p:nvPr/>
          </p:nvSpPr>
          <p:spPr>
            <a:xfrm>
              <a:off x="673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p:cNvSpPr/>
            <p:nvPr/>
          </p:nvSpPr>
          <p:spPr>
            <a:xfrm>
              <a:off x="901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p:cNvSpPr/>
            <p:nvPr/>
          </p:nvSpPr>
          <p:spPr>
            <a:xfrm>
              <a:off x="11305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Rectangle 1170"/>
            <p:cNvSpPr/>
            <p:nvPr/>
          </p:nvSpPr>
          <p:spPr>
            <a:xfrm>
              <a:off x="1359137" y="19605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p:cNvSpPr/>
            <p:nvPr/>
          </p:nvSpPr>
          <p:spPr>
            <a:xfrm>
              <a:off x="1587737" y="1960591"/>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Rectangle 1172"/>
            <p:cNvSpPr/>
            <p:nvPr/>
          </p:nvSpPr>
          <p:spPr>
            <a:xfrm>
              <a:off x="1816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p:cNvSpPr/>
            <p:nvPr/>
          </p:nvSpPr>
          <p:spPr>
            <a:xfrm>
              <a:off x="2044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p:cNvSpPr/>
            <p:nvPr/>
          </p:nvSpPr>
          <p:spPr>
            <a:xfrm>
              <a:off x="2161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p:cNvSpPr/>
            <p:nvPr/>
          </p:nvSpPr>
          <p:spPr>
            <a:xfrm>
              <a:off x="4447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p:cNvSpPr/>
            <p:nvPr/>
          </p:nvSpPr>
          <p:spPr>
            <a:xfrm>
              <a:off x="673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Rectangle 1188"/>
            <p:cNvSpPr/>
            <p:nvPr/>
          </p:nvSpPr>
          <p:spPr>
            <a:xfrm>
              <a:off x="901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p:cNvSpPr/>
            <p:nvPr/>
          </p:nvSpPr>
          <p:spPr>
            <a:xfrm>
              <a:off x="11305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Rectangle 1190"/>
            <p:cNvSpPr/>
            <p:nvPr/>
          </p:nvSpPr>
          <p:spPr>
            <a:xfrm>
              <a:off x="1359137" y="21895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p:cNvSpPr/>
            <p:nvPr/>
          </p:nvSpPr>
          <p:spPr>
            <a:xfrm>
              <a:off x="1587737" y="21895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p:cNvSpPr/>
            <p:nvPr/>
          </p:nvSpPr>
          <p:spPr>
            <a:xfrm>
              <a:off x="1816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p:cNvSpPr/>
            <p:nvPr/>
          </p:nvSpPr>
          <p:spPr>
            <a:xfrm>
              <a:off x="2044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p:cNvSpPr/>
            <p:nvPr/>
          </p:nvSpPr>
          <p:spPr>
            <a:xfrm>
              <a:off x="216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p:cNvSpPr/>
            <p:nvPr/>
          </p:nvSpPr>
          <p:spPr>
            <a:xfrm>
              <a:off x="444737" y="24181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p:cNvSpPr/>
            <p:nvPr/>
          </p:nvSpPr>
          <p:spPr>
            <a:xfrm>
              <a:off x="673337" y="24181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p:cNvSpPr/>
            <p:nvPr/>
          </p:nvSpPr>
          <p:spPr>
            <a:xfrm>
              <a:off x="901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p:cNvSpPr/>
            <p:nvPr/>
          </p:nvSpPr>
          <p:spPr>
            <a:xfrm>
              <a:off x="11305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Rectangle 1210"/>
            <p:cNvSpPr/>
            <p:nvPr/>
          </p:nvSpPr>
          <p:spPr>
            <a:xfrm>
              <a:off x="1359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p:cNvSpPr/>
            <p:nvPr/>
          </p:nvSpPr>
          <p:spPr>
            <a:xfrm>
              <a:off x="15877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Rectangle 1212"/>
            <p:cNvSpPr/>
            <p:nvPr/>
          </p:nvSpPr>
          <p:spPr>
            <a:xfrm>
              <a:off x="18163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p:cNvSpPr/>
            <p:nvPr/>
          </p:nvSpPr>
          <p:spPr>
            <a:xfrm>
              <a:off x="2044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p:cNvSpPr/>
            <p:nvPr/>
          </p:nvSpPr>
          <p:spPr>
            <a:xfrm>
              <a:off x="2161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p:cNvSpPr/>
            <p:nvPr/>
          </p:nvSpPr>
          <p:spPr>
            <a:xfrm>
              <a:off x="4447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p:cNvSpPr/>
            <p:nvPr/>
          </p:nvSpPr>
          <p:spPr>
            <a:xfrm>
              <a:off x="6733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Rectangle 1228"/>
            <p:cNvSpPr/>
            <p:nvPr/>
          </p:nvSpPr>
          <p:spPr>
            <a:xfrm>
              <a:off x="901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p:cNvSpPr/>
            <p:nvPr/>
          </p:nvSpPr>
          <p:spPr>
            <a:xfrm>
              <a:off x="11305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Rectangle 1230"/>
            <p:cNvSpPr/>
            <p:nvPr/>
          </p:nvSpPr>
          <p:spPr>
            <a:xfrm>
              <a:off x="13591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p:cNvSpPr/>
            <p:nvPr/>
          </p:nvSpPr>
          <p:spPr>
            <a:xfrm>
              <a:off x="15877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Rectangle 1232"/>
            <p:cNvSpPr/>
            <p:nvPr/>
          </p:nvSpPr>
          <p:spPr>
            <a:xfrm>
              <a:off x="18163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p:cNvSpPr/>
            <p:nvPr/>
          </p:nvSpPr>
          <p:spPr>
            <a:xfrm>
              <a:off x="2044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6" name="Rectangle 1245"/>
            <p:cNvSpPr/>
            <p:nvPr/>
          </p:nvSpPr>
          <p:spPr>
            <a:xfrm>
              <a:off x="2161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p:cNvSpPr/>
            <p:nvPr/>
          </p:nvSpPr>
          <p:spPr>
            <a:xfrm>
              <a:off x="4447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Rectangle 1247"/>
            <p:cNvSpPr/>
            <p:nvPr/>
          </p:nvSpPr>
          <p:spPr>
            <a:xfrm>
              <a:off x="6733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Rectangle 1248"/>
            <p:cNvSpPr/>
            <p:nvPr/>
          </p:nvSpPr>
          <p:spPr>
            <a:xfrm>
              <a:off x="901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Rectangle 1249"/>
            <p:cNvSpPr/>
            <p:nvPr/>
          </p:nvSpPr>
          <p:spPr>
            <a:xfrm>
              <a:off x="11305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Rectangle 1250"/>
            <p:cNvSpPr/>
            <p:nvPr/>
          </p:nvSpPr>
          <p:spPr>
            <a:xfrm>
              <a:off x="13591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Rectangle 1251"/>
            <p:cNvSpPr/>
            <p:nvPr/>
          </p:nvSpPr>
          <p:spPr>
            <a:xfrm>
              <a:off x="15877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p:cNvSpPr/>
            <p:nvPr/>
          </p:nvSpPr>
          <p:spPr>
            <a:xfrm>
              <a:off x="18163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Rectangle 1253"/>
            <p:cNvSpPr/>
            <p:nvPr/>
          </p:nvSpPr>
          <p:spPr>
            <a:xfrm>
              <a:off x="2044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04258" y="468868"/>
            <a:ext cx="1600200" cy="369332"/>
          </a:xfrm>
          <a:prstGeom prst="rect">
            <a:avLst/>
          </a:prstGeom>
          <a:noFill/>
        </p:spPr>
        <p:txBody>
          <a:bodyPr wrap="square" rtlCol="0">
            <a:spAutoFit/>
          </a:bodyPr>
          <a:lstStyle/>
          <a:p>
            <a:r>
              <a:rPr lang="en-US" dirty="0" smtClean="0"/>
              <a:t>APC, TCOP</a:t>
            </a:r>
            <a:endParaRPr lang="en-US" dirty="0"/>
          </a:p>
        </p:txBody>
      </p:sp>
      <p:cxnSp>
        <p:nvCxnSpPr>
          <p:cNvPr id="75" name="Straight Arrow Connector 74"/>
          <p:cNvCxnSpPr/>
          <p:nvPr/>
        </p:nvCxnSpPr>
        <p:spPr>
          <a:xfrm flipH="1">
            <a:off x="1587738" y="1295400"/>
            <a:ext cx="431562" cy="9144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601980" y="923493"/>
            <a:ext cx="1750820" cy="369332"/>
          </a:xfrm>
          <a:prstGeom prst="rect">
            <a:avLst/>
          </a:prstGeom>
          <a:noFill/>
        </p:spPr>
        <p:txBody>
          <a:bodyPr wrap="square" rtlCol="0">
            <a:spAutoFit/>
          </a:bodyPr>
          <a:lstStyle/>
          <a:p>
            <a:r>
              <a:rPr lang="en-US" dirty="0" smtClean="0"/>
              <a:t>APC, TCOP *</a:t>
            </a:r>
            <a:endParaRPr lang="en-US" dirty="0"/>
          </a:p>
        </p:txBody>
      </p:sp>
      <p:sp>
        <p:nvSpPr>
          <p:cNvPr id="82" name="TextBox 81"/>
          <p:cNvSpPr txBox="1"/>
          <p:nvPr/>
        </p:nvSpPr>
        <p:spPr>
          <a:xfrm>
            <a:off x="2356858" y="1547325"/>
            <a:ext cx="1600200" cy="369332"/>
          </a:xfrm>
          <a:prstGeom prst="rect">
            <a:avLst/>
          </a:prstGeom>
          <a:noFill/>
        </p:spPr>
        <p:txBody>
          <a:bodyPr wrap="square" rtlCol="0">
            <a:spAutoFit/>
          </a:bodyPr>
          <a:lstStyle/>
          <a:p>
            <a:r>
              <a:rPr lang="en-US" dirty="0" smtClean="0"/>
              <a:t>TCOP, LNDR</a:t>
            </a:r>
            <a:endParaRPr lang="en-US" dirty="0"/>
          </a:p>
        </p:txBody>
      </p:sp>
      <p:cxnSp>
        <p:nvCxnSpPr>
          <p:cNvPr id="85" name="Straight Arrow Connector 84"/>
          <p:cNvCxnSpPr/>
          <p:nvPr/>
        </p:nvCxnSpPr>
        <p:spPr>
          <a:xfrm flipH="1">
            <a:off x="559038" y="1295400"/>
            <a:ext cx="1460262" cy="150410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787637" y="838200"/>
            <a:ext cx="342900" cy="999693"/>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1233" idx="1"/>
          </p:cNvCxnSpPr>
          <p:nvPr/>
        </p:nvCxnSpPr>
        <p:spPr>
          <a:xfrm flipH="1">
            <a:off x="1816337" y="1886795"/>
            <a:ext cx="672982" cy="87461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48200" y="304800"/>
            <a:ext cx="3886200" cy="369332"/>
          </a:xfrm>
          <a:prstGeom prst="rect">
            <a:avLst/>
          </a:prstGeom>
          <a:noFill/>
        </p:spPr>
        <p:txBody>
          <a:bodyPr wrap="square" rtlCol="0">
            <a:spAutoFit/>
          </a:bodyPr>
          <a:lstStyle/>
          <a:p>
            <a:r>
              <a:rPr lang="en-US" smtClean="0"/>
              <a:t>..</a:t>
            </a:r>
            <a:endParaRPr lang="en-US" dirty="0" smtClean="0"/>
          </a:p>
        </p:txBody>
      </p:sp>
      <p:grpSp>
        <p:nvGrpSpPr>
          <p:cNvPr id="94" name="Group 93"/>
          <p:cNvGrpSpPr/>
          <p:nvPr/>
        </p:nvGrpSpPr>
        <p:grpSpPr>
          <a:xfrm>
            <a:off x="528058" y="4648200"/>
            <a:ext cx="2057400" cy="1601271"/>
            <a:chOff x="216137" y="1503034"/>
            <a:chExt cx="2057400" cy="1601271"/>
          </a:xfrm>
        </p:grpSpPr>
        <p:sp>
          <p:nvSpPr>
            <p:cNvPr id="95" name="Rectangle 94"/>
            <p:cNvSpPr/>
            <p:nvPr/>
          </p:nvSpPr>
          <p:spPr>
            <a:xfrm>
              <a:off x="216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44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73337" y="1503034"/>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01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1305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3591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5877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8163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2044937" y="1503034"/>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16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447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733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901937" y="17319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1305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3591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5877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8163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044937" y="17319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161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447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73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901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1305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359137" y="1960591"/>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587737" y="1960591"/>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8163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2044937" y="1960591"/>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161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447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673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901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1305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359137" y="21895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587737" y="21895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8163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044937" y="21895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216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44737" y="2418148"/>
              <a:ext cx="228600" cy="228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73337" y="2418148"/>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901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1305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3591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5877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8163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2044937" y="2418148"/>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2161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447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673337" y="26471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901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11305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13591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5877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8163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044937" y="26471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2161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4447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73337" y="2875705"/>
              <a:ext cx="228600" cy="2286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901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1305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3591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5877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8163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2044937" y="2875705"/>
              <a:ext cx="228600" cy="228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TextBox 157"/>
          <p:cNvSpPr txBox="1"/>
          <p:nvPr/>
        </p:nvSpPr>
        <p:spPr>
          <a:xfrm>
            <a:off x="916179" y="3614034"/>
            <a:ext cx="1600200" cy="369332"/>
          </a:xfrm>
          <a:prstGeom prst="rect">
            <a:avLst/>
          </a:prstGeom>
          <a:noFill/>
        </p:spPr>
        <p:txBody>
          <a:bodyPr wrap="square" rtlCol="0">
            <a:spAutoFit/>
          </a:bodyPr>
          <a:lstStyle/>
          <a:p>
            <a:r>
              <a:rPr lang="en-US" dirty="0" smtClean="0"/>
              <a:t>APC, TCOP</a:t>
            </a:r>
            <a:endParaRPr lang="en-US" dirty="0"/>
          </a:p>
        </p:txBody>
      </p:sp>
      <p:cxnSp>
        <p:nvCxnSpPr>
          <p:cNvPr id="159" name="Straight Arrow Connector 158"/>
          <p:cNvCxnSpPr/>
          <p:nvPr/>
        </p:nvCxnSpPr>
        <p:spPr>
          <a:xfrm flipH="1">
            <a:off x="1899659" y="4440566"/>
            <a:ext cx="431562" cy="91440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1913901" y="4068659"/>
            <a:ext cx="1750820" cy="369332"/>
          </a:xfrm>
          <a:prstGeom prst="rect">
            <a:avLst/>
          </a:prstGeom>
          <a:noFill/>
        </p:spPr>
        <p:txBody>
          <a:bodyPr wrap="square" rtlCol="0">
            <a:spAutoFit/>
          </a:bodyPr>
          <a:lstStyle/>
          <a:p>
            <a:r>
              <a:rPr lang="en-US" dirty="0" smtClean="0"/>
              <a:t>APC, TCOP, LNDR</a:t>
            </a:r>
            <a:endParaRPr lang="en-US" dirty="0"/>
          </a:p>
        </p:txBody>
      </p:sp>
      <p:cxnSp>
        <p:nvCxnSpPr>
          <p:cNvPr id="161" name="Straight Arrow Connector 160"/>
          <p:cNvCxnSpPr/>
          <p:nvPr/>
        </p:nvCxnSpPr>
        <p:spPr>
          <a:xfrm flipH="1">
            <a:off x="870959" y="4440566"/>
            <a:ext cx="1460262" cy="150410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1099558" y="3983366"/>
            <a:ext cx="342900" cy="999693"/>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endCxn id="147" idx="1"/>
          </p:cNvCxnSpPr>
          <p:nvPr/>
        </p:nvCxnSpPr>
        <p:spPr>
          <a:xfrm flipH="1">
            <a:off x="2128258" y="5031961"/>
            <a:ext cx="672982" cy="87461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6379" y="2799505"/>
            <a:ext cx="1369821" cy="369332"/>
          </a:xfrm>
          <a:prstGeom prst="rect">
            <a:avLst/>
          </a:prstGeom>
          <a:noFill/>
        </p:spPr>
        <p:txBody>
          <a:bodyPr wrap="square" rtlCol="0">
            <a:spAutoFit/>
          </a:bodyPr>
          <a:lstStyle/>
          <a:p>
            <a:r>
              <a:rPr lang="en-US" dirty="0" smtClean="0"/>
              <a:t>*</a:t>
            </a:r>
            <a:r>
              <a:rPr lang="en-US" sz="1200" dirty="0" smtClean="0"/>
              <a:t>Lander on shoals</a:t>
            </a:r>
            <a:endParaRPr lang="en-US" dirty="0"/>
          </a:p>
        </p:txBody>
      </p:sp>
      <p:sp>
        <p:nvSpPr>
          <p:cNvPr id="165" name="TextBox 164"/>
          <p:cNvSpPr txBox="1"/>
          <p:nvPr/>
        </p:nvSpPr>
        <p:spPr>
          <a:xfrm>
            <a:off x="2743200" y="4724400"/>
            <a:ext cx="1828800" cy="369332"/>
          </a:xfrm>
          <a:prstGeom prst="rect">
            <a:avLst/>
          </a:prstGeom>
          <a:noFill/>
        </p:spPr>
        <p:txBody>
          <a:bodyPr wrap="square" rtlCol="0">
            <a:spAutoFit/>
          </a:bodyPr>
          <a:lstStyle/>
          <a:p>
            <a:r>
              <a:rPr lang="en-US" dirty="0" smtClean="0">
                <a:solidFill>
                  <a:srgbClr val="FF0000"/>
                </a:solidFill>
              </a:rPr>
              <a:t>APC</a:t>
            </a:r>
            <a:r>
              <a:rPr lang="en-US" dirty="0" smtClean="0"/>
              <a:t>, TCOP, LNDR</a:t>
            </a:r>
            <a:endParaRPr lang="en-US" dirty="0"/>
          </a:p>
        </p:txBody>
      </p:sp>
    </p:spTree>
    <p:extLst>
      <p:ext uri="{BB962C8B-B14F-4D97-AF65-F5344CB8AC3E}">
        <p14:creationId xmlns:p14="http://schemas.microsoft.com/office/powerpoint/2010/main" val="3617160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869</Words>
  <Application>Microsoft Office PowerPoint</Application>
  <PresentationFormat>On-screen Show (4:3)</PresentationFormat>
  <Paragraphs>86</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Home001</dc:creator>
  <cp:lastModifiedBy>Home001</cp:lastModifiedBy>
  <cp:revision>25</cp:revision>
  <dcterms:created xsi:type="dcterms:W3CDTF">2014-12-08T10:01:42Z</dcterms:created>
  <dcterms:modified xsi:type="dcterms:W3CDTF">2014-12-16T08:28:22Z</dcterms:modified>
</cp:coreProperties>
</file>