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104" y="3216"/>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9/11/15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91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91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91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91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601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601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601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601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15324916"/>
          </a:xfrm>
        </p:spPr>
        <p:txBody>
          <a:bodyPr/>
          <a:lstStyle/>
          <a:p>
            <a:pPr algn="just" defTabSz="914400">
              <a:lnSpc>
                <a:spcPct val="110000"/>
              </a:lnSpc>
              <a:spcBef>
                <a:spcPts val="2000"/>
              </a:spcBef>
              <a:buClr>
                <a:srgbClr val="2C7C9F">
                  <a:lumMod val="60000"/>
                  <a:lumOff val="40000"/>
                </a:srgbClr>
              </a:buClr>
              <a:buSzPct val="110000"/>
            </a:pPr>
            <a:r>
              <a:rPr lang="en-US" sz="3600" dirty="0"/>
              <a:t>Detecting and preventing the Internet traffic anomalies are crucial tasks to maintain the network services. </a:t>
            </a:r>
            <a:r>
              <a:rPr lang="en-US" sz="3600" dirty="0" smtClean="0"/>
              <a:t>Traditional</a:t>
            </a:r>
            <a:r>
              <a:rPr lang="en-US" sz="3600" dirty="0" smtClean="0"/>
              <a:t> network anomaly detection approaches </a:t>
            </a:r>
            <a:r>
              <a:rPr lang="en-US" sz="3600" dirty="0"/>
              <a:t>are typically based on the conventional network architecture that demands heavy processing in order to extract feature information needed for trafﬁc </a:t>
            </a:r>
            <a:r>
              <a:rPr lang="en-US" sz="3600" dirty="0" smtClean="0"/>
              <a:t>analysis, which </a:t>
            </a:r>
            <a:r>
              <a:rPr lang="en-US" sz="3600" dirty="0"/>
              <a:t>results in the rather large amount of delay time to detect anomalous traffic in case of network </a:t>
            </a:r>
            <a:r>
              <a:rPr lang="en-US" sz="3600" dirty="0" smtClean="0"/>
              <a:t>attacks. In addition, the lack of a flexible network controlling infrastructure/mechanism in conventional network leads to the inflexibility in </a:t>
            </a:r>
            <a:r>
              <a:rPr lang="en-US" sz="3600" dirty="0"/>
              <a:t>reaction against </a:t>
            </a:r>
            <a:r>
              <a:rPr lang="en-US" sz="3600" dirty="0" smtClean="0"/>
              <a:t>network attacks. Recent approaches base on Software</a:t>
            </a:r>
            <a:r>
              <a:rPr lang="en-US" sz="3600" dirty="0"/>
              <a:t>-Defined </a:t>
            </a:r>
            <a:r>
              <a:rPr lang="en-US" sz="3600" dirty="0" smtClean="0"/>
              <a:t>Network (SDN) show their flexibility and efficiency since they exploit </a:t>
            </a:r>
            <a:r>
              <a:rPr lang="en-US" sz="3600" dirty="0"/>
              <a:t>the network management flexibility of SDN for anomaly detection and mitigation. </a:t>
            </a:r>
            <a:r>
              <a:rPr lang="en-US" sz="3600" dirty="0" smtClean="0"/>
              <a:t>However, scalability is still a major problem of these approaches since they consume rather large control bandwidth when querying network statistics from SDN switches to controller for anomaly detection. Moreover, the lack of an efficient mechanism to deal with the flow number limit of current SDN switches makes these approaches inapplicable for detecting large number of flows. </a:t>
            </a:r>
          </a:p>
          <a:p>
            <a:pPr algn="just" defTabSz="914400">
              <a:lnSpc>
                <a:spcPct val="110000"/>
              </a:lnSpc>
              <a:spcBef>
                <a:spcPts val="2000"/>
              </a:spcBef>
              <a:buClr>
                <a:srgbClr val="2C7C9F">
                  <a:lumMod val="60000"/>
                  <a:lumOff val="40000"/>
                </a:srgbClr>
              </a:buClr>
              <a:buSzPct val="110000"/>
            </a:pPr>
            <a:r>
              <a:rPr lang="en-US" sz="3600" dirty="0" smtClean="0"/>
              <a:t>We propose an architectural approach for anomaly detection and mitigation. We extend the current SDN switch with our minor extension module to support it perform efficiently with monitoring task, together with exploit the SDN infrastructure and protocol for anomaly detection/mitigation solution.</a:t>
            </a:r>
            <a:endParaRPr lang="en-US" sz="3600" dirty="0"/>
          </a:p>
        </p:txBody>
      </p:sp>
      <p:sp>
        <p:nvSpPr>
          <p:cNvPr id="335" name="Text Placeholder 334"/>
          <p:cNvSpPr>
            <a:spLocks noGrp="1"/>
          </p:cNvSpPr>
          <p:nvPr>
            <p:ph type="body" sz="quarter" idx="11"/>
          </p:nvPr>
        </p:nvSpPr>
        <p:spPr/>
        <p:txBody>
          <a:bodyPr/>
          <a:lstStyle/>
          <a:p>
            <a:r>
              <a:rPr lang="en-US" dirty="0" smtClean="0"/>
              <a:t>Summary</a:t>
            </a:r>
            <a:endParaRPr lang="en-US" dirty="0"/>
          </a:p>
        </p:txBody>
      </p:sp>
      <p:sp>
        <p:nvSpPr>
          <p:cNvPr id="338" name="Text Placeholder 337"/>
          <p:cNvSpPr>
            <a:spLocks noGrp="1"/>
          </p:cNvSpPr>
          <p:nvPr>
            <p:ph type="body" sz="quarter" idx="20"/>
          </p:nvPr>
        </p:nvSpPr>
        <p:spPr>
          <a:xfrm>
            <a:off x="603011" y="23462643"/>
            <a:ext cx="14291358" cy="800265"/>
          </a:xfrm>
        </p:spPr>
        <p:txBody>
          <a:bodyPr/>
          <a:lstStyle/>
          <a:p>
            <a:r>
              <a:rPr lang="en-US" dirty="0" smtClean="0"/>
              <a:t>Why SDN</a:t>
            </a:r>
            <a:endParaRPr lang="en-US" dirty="0"/>
          </a:p>
        </p:txBody>
      </p:sp>
      <p:sp>
        <p:nvSpPr>
          <p:cNvPr id="339" name="Text Placeholder 338"/>
          <p:cNvSpPr>
            <a:spLocks noGrp="1"/>
          </p:cNvSpPr>
          <p:nvPr>
            <p:ph type="body" sz="quarter" idx="25"/>
          </p:nvPr>
        </p:nvSpPr>
        <p:spPr>
          <a:xfrm>
            <a:off x="15342251" y="7195454"/>
            <a:ext cx="14287682" cy="781015"/>
          </a:xfrm>
        </p:spPr>
        <p:txBody>
          <a:bodyPr/>
          <a:lstStyle/>
          <a:p>
            <a:r>
              <a:rPr lang="en-US" dirty="0" smtClean="0"/>
              <a:t>Monitoring packet flows</a:t>
            </a:r>
            <a:endParaRPr lang="en-US" dirty="0"/>
          </a:p>
        </p:txBody>
      </p:sp>
      <p:sp>
        <p:nvSpPr>
          <p:cNvPr id="340" name="Text Placeholder 339"/>
          <p:cNvSpPr>
            <a:spLocks noGrp="1"/>
          </p:cNvSpPr>
          <p:nvPr>
            <p:ph type="body" sz="quarter" idx="26"/>
          </p:nvPr>
        </p:nvSpPr>
        <p:spPr>
          <a:xfrm>
            <a:off x="15340701" y="7829514"/>
            <a:ext cx="14287682" cy="18055914"/>
          </a:xfrm>
        </p:spPr>
        <p:txBody>
          <a:body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2 </a:t>
            </a:r>
            <a:r>
              <a:rPr lang="en-US" sz="3200" dirty="0">
                <a:solidFill>
                  <a:srgbClr val="000000"/>
                </a:solidFill>
              </a:rPr>
              <a:t>main phases</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Query </a:t>
            </a:r>
            <a:r>
              <a:rPr lang="en-US" sz="2800" dirty="0">
                <a:solidFill>
                  <a:srgbClr val="000000"/>
                </a:solidFill>
              </a:rPr>
              <a:t>statistics from switches  </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Calculate </a:t>
            </a:r>
            <a:r>
              <a:rPr lang="en-US" sz="2800" dirty="0">
                <a:solidFill>
                  <a:srgbClr val="000000"/>
                </a:solidFill>
              </a:rPr>
              <a:t>traffic volume changes in flows to find out anomaly</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Processing </a:t>
            </a:r>
            <a:r>
              <a:rPr lang="en-US" sz="3200" dirty="0">
                <a:solidFill>
                  <a:srgbClr val="000000"/>
                </a:solidFill>
              </a:rPr>
              <a:t>steps</a:t>
            </a:r>
            <a:r>
              <a:rPr lang="en-US" sz="3200" dirty="0" smtClean="0">
                <a:solidFill>
                  <a:srgbClr val="000000"/>
                </a:solidFill>
                <a:latin typeface="Trebuchet MS"/>
                <a:cs typeface="Trebuchet MS"/>
              </a:rPr>
              <a:t>:</a:t>
            </a:r>
            <a:endParaRPr lang="en-US" sz="3200" dirty="0">
              <a:solidFill>
                <a:srgbClr val="000000"/>
              </a:solidFill>
            </a:endParaRPr>
          </a:p>
          <a:p>
            <a:pPr lvl="1">
              <a:lnSpc>
                <a:spcPct val="110000"/>
              </a:lnSpc>
              <a:buFont typeface="+mj-ea"/>
              <a:buAutoNum type="circleNumDbPlain"/>
            </a:pPr>
            <a:r>
              <a:rPr lang="en-US" sz="2800" dirty="0" smtClean="0">
                <a:solidFill>
                  <a:srgbClr val="000000"/>
                </a:solidFill>
              </a:rPr>
              <a:t>SDN switch </a:t>
            </a:r>
            <a:r>
              <a:rPr lang="en-US" sz="2800" dirty="0">
                <a:solidFill>
                  <a:srgbClr val="000000"/>
                </a:solidFill>
              </a:rPr>
              <a:t>forwards </a:t>
            </a:r>
            <a:r>
              <a:rPr lang="en-US" sz="2800" dirty="0" smtClean="0">
                <a:solidFill>
                  <a:srgbClr val="000000"/>
                </a:solidFill>
              </a:rPr>
              <a:t>first </a:t>
            </a:r>
            <a:r>
              <a:rPr lang="en-US" sz="2800" dirty="0">
                <a:solidFill>
                  <a:srgbClr val="000000"/>
                </a:solidFill>
              </a:rPr>
              <a:t>packet of </a:t>
            </a:r>
            <a:r>
              <a:rPr lang="en-US" sz="2800" dirty="0" smtClean="0">
                <a:solidFill>
                  <a:srgbClr val="000000"/>
                </a:solidFill>
              </a:rPr>
              <a:t>every </a:t>
            </a:r>
            <a:r>
              <a:rPr lang="en-US" sz="2800" dirty="0">
                <a:solidFill>
                  <a:srgbClr val="000000"/>
                </a:solidFill>
              </a:rPr>
              <a:t>flow to controller -&gt; controller add a Flow Entry in which Match Field including 5 tuples {</a:t>
            </a:r>
            <a:r>
              <a:rPr lang="en-US" sz="2800" dirty="0" err="1">
                <a:solidFill>
                  <a:srgbClr val="000000"/>
                </a:solidFill>
              </a:rPr>
              <a:t>scr</a:t>
            </a:r>
            <a:r>
              <a:rPr lang="en-US" sz="2800" dirty="0">
                <a:solidFill>
                  <a:srgbClr val="000000"/>
                </a:solidFill>
              </a:rPr>
              <a:t> IP, </a:t>
            </a:r>
            <a:r>
              <a:rPr lang="en-US" sz="2800" dirty="0" err="1">
                <a:solidFill>
                  <a:srgbClr val="000000"/>
                </a:solidFill>
              </a:rPr>
              <a:t>src</a:t>
            </a:r>
            <a:r>
              <a:rPr lang="en-US" sz="2800" dirty="0">
                <a:solidFill>
                  <a:srgbClr val="000000"/>
                </a:solidFill>
              </a:rPr>
              <a:t> Port, </a:t>
            </a:r>
            <a:r>
              <a:rPr lang="en-US" sz="2800" dirty="0" err="1">
                <a:solidFill>
                  <a:srgbClr val="000000"/>
                </a:solidFill>
              </a:rPr>
              <a:t>dst</a:t>
            </a:r>
            <a:r>
              <a:rPr lang="en-US" sz="2800" dirty="0">
                <a:solidFill>
                  <a:srgbClr val="000000"/>
                </a:solidFill>
              </a:rPr>
              <a:t> IP, </a:t>
            </a:r>
            <a:r>
              <a:rPr lang="en-US" sz="2800" dirty="0" err="1">
                <a:solidFill>
                  <a:srgbClr val="000000"/>
                </a:solidFill>
              </a:rPr>
              <a:t>dst</a:t>
            </a:r>
            <a:r>
              <a:rPr lang="en-US" sz="2800" dirty="0">
                <a:solidFill>
                  <a:srgbClr val="000000"/>
                </a:solidFill>
              </a:rPr>
              <a:t> Port, </a:t>
            </a:r>
            <a:r>
              <a:rPr lang="en-US" sz="2800" dirty="0" smtClean="0">
                <a:solidFill>
                  <a:srgbClr val="000000"/>
                </a:solidFill>
              </a:rPr>
              <a:t>Proto}</a:t>
            </a:r>
          </a:p>
          <a:p>
            <a:pPr lvl="1">
              <a:lnSpc>
                <a:spcPct val="110000"/>
              </a:lnSpc>
              <a:buFont typeface="+mj-ea"/>
              <a:buAutoNum type="circleNumDbPlain"/>
            </a:pPr>
            <a:r>
              <a:rPr lang="en-US" sz="2800" dirty="0" smtClean="0">
                <a:solidFill>
                  <a:srgbClr val="000000"/>
                </a:solidFill>
              </a:rPr>
              <a:t>Detector </a:t>
            </a:r>
            <a:r>
              <a:rPr lang="en-US" sz="2800" dirty="0">
                <a:solidFill>
                  <a:srgbClr val="000000"/>
                </a:solidFill>
              </a:rPr>
              <a:t>creates a Monitoring Table to record traffic volume changes in flows, including fields: {5-tuples, packet count, byte count</a:t>
            </a:r>
            <a:r>
              <a:rPr lang="en-US" sz="2800" dirty="0" smtClean="0">
                <a:solidFill>
                  <a:srgbClr val="000000"/>
                </a:solidFill>
              </a:rPr>
              <a:t>}</a:t>
            </a:r>
          </a:p>
          <a:p>
            <a:pPr lvl="1">
              <a:lnSpc>
                <a:spcPct val="110000"/>
              </a:lnSpc>
              <a:buFont typeface="+mj-ea"/>
              <a:buAutoNum type="circleNumDbPlain"/>
            </a:pPr>
            <a:r>
              <a:rPr lang="en-US" sz="2800" dirty="0" smtClean="0">
                <a:solidFill>
                  <a:srgbClr val="000000"/>
                </a:solidFill>
              </a:rPr>
              <a:t>For </a:t>
            </a:r>
            <a:r>
              <a:rPr lang="en-US" sz="2800" dirty="0">
                <a:solidFill>
                  <a:srgbClr val="000000"/>
                </a:solidFill>
              </a:rPr>
              <a:t>every time interval </a:t>
            </a:r>
            <a:r>
              <a:rPr lang="en-US" sz="2800" i="1" dirty="0">
                <a:solidFill>
                  <a:srgbClr val="000000"/>
                </a:solidFill>
              </a:rPr>
              <a:t>M</a:t>
            </a:r>
            <a:r>
              <a:rPr lang="en-US" sz="2800" i="1" dirty="0" smtClean="0">
                <a:solidFill>
                  <a:srgbClr val="000000"/>
                </a:solidFill>
              </a:rPr>
              <a:t> </a:t>
            </a:r>
            <a:r>
              <a:rPr lang="en-US" sz="2800" dirty="0">
                <a:solidFill>
                  <a:srgbClr val="000000"/>
                </a:solidFill>
              </a:rPr>
              <a:t>minutes </a:t>
            </a:r>
            <a:r>
              <a:rPr lang="en-US" sz="2800" dirty="0" smtClean="0">
                <a:solidFill>
                  <a:srgbClr val="000000"/>
                </a:solidFill>
              </a:rPr>
              <a:t>(M = {10, 15, 30,</a:t>
            </a:r>
            <a:r>
              <a:rPr lang="en-US" sz="2800" dirty="0">
                <a:solidFill>
                  <a:srgbClr val="000000"/>
                </a:solidFill>
              </a:rPr>
              <a:t>...</a:t>
            </a:r>
            <a:r>
              <a:rPr lang="en-US" sz="2800" dirty="0" smtClean="0">
                <a:solidFill>
                  <a:srgbClr val="000000"/>
                </a:solidFill>
              </a:rPr>
              <a:t>}), </a:t>
            </a:r>
            <a:r>
              <a:rPr lang="en-US" sz="2800" dirty="0">
                <a:solidFill>
                  <a:srgbClr val="000000"/>
                </a:solidFill>
              </a:rPr>
              <a:t>repeat </a:t>
            </a:r>
            <a:r>
              <a:rPr lang="en-US" sz="2800" i="1" dirty="0">
                <a:solidFill>
                  <a:srgbClr val="000000"/>
                </a:solidFill>
              </a:rPr>
              <a:t>N</a:t>
            </a:r>
            <a:r>
              <a:rPr lang="en-US" sz="2800" dirty="0" smtClean="0">
                <a:solidFill>
                  <a:srgbClr val="000000"/>
                </a:solidFill>
              </a:rPr>
              <a:t> </a:t>
            </a:r>
            <a:r>
              <a:rPr lang="en-US" sz="2800" dirty="0">
                <a:solidFill>
                  <a:srgbClr val="000000"/>
                </a:solidFill>
              </a:rPr>
              <a:t>times:</a:t>
            </a:r>
          </a:p>
          <a:p>
            <a:pPr lvl="2">
              <a:lnSpc>
                <a:spcPct val="110000"/>
              </a:lnSpc>
              <a:buFont typeface="+mj-lt"/>
              <a:buAutoNum type="romanLcPeriod"/>
            </a:pPr>
            <a:r>
              <a:rPr lang="en-US" sz="2600" dirty="0" smtClean="0">
                <a:solidFill>
                  <a:srgbClr val="000000"/>
                </a:solidFill>
              </a:rPr>
              <a:t>Controller </a:t>
            </a:r>
            <a:r>
              <a:rPr lang="en-US" sz="2600" dirty="0">
                <a:solidFill>
                  <a:srgbClr val="000000"/>
                </a:solidFill>
              </a:rPr>
              <a:t>sends an Individual Flow Statistics Request to </a:t>
            </a:r>
            <a:r>
              <a:rPr lang="en-US" sz="2600" dirty="0" smtClean="0">
                <a:solidFill>
                  <a:srgbClr val="000000"/>
                </a:solidFill>
              </a:rPr>
              <a:t>switch</a:t>
            </a:r>
          </a:p>
          <a:p>
            <a:pPr lvl="2">
              <a:lnSpc>
                <a:spcPct val="110000"/>
              </a:lnSpc>
              <a:buFont typeface="+mj-lt"/>
              <a:buAutoNum type="romanLcPeriod"/>
            </a:pPr>
            <a:r>
              <a:rPr lang="en-US" sz="2600" dirty="0" smtClean="0">
                <a:solidFill>
                  <a:srgbClr val="000000"/>
                </a:solidFill>
              </a:rPr>
              <a:t>Individual </a:t>
            </a:r>
            <a:r>
              <a:rPr lang="en-US" sz="2600" dirty="0">
                <a:solidFill>
                  <a:srgbClr val="000000"/>
                </a:solidFill>
              </a:rPr>
              <a:t>Statistics Reply from switch include a list of flow statistics of all flow entries existing in its Flow Table -&gt; controller delegate it to </a:t>
            </a:r>
            <a:r>
              <a:rPr lang="en-US" sz="2600" dirty="0" smtClean="0">
                <a:solidFill>
                  <a:srgbClr val="000000"/>
                </a:solidFill>
              </a:rPr>
              <a:t>Detector</a:t>
            </a:r>
          </a:p>
          <a:p>
            <a:pPr lvl="2">
              <a:lnSpc>
                <a:spcPct val="110000"/>
              </a:lnSpc>
              <a:buFont typeface="+mj-lt"/>
              <a:buAutoNum type="romanLcPeriod"/>
            </a:pPr>
            <a:r>
              <a:rPr lang="en-US" sz="2600" dirty="0" smtClean="0">
                <a:solidFill>
                  <a:srgbClr val="000000"/>
                </a:solidFill>
              </a:rPr>
              <a:t>For </a:t>
            </a:r>
            <a:r>
              <a:rPr lang="en-US" sz="2600" dirty="0">
                <a:solidFill>
                  <a:srgbClr val="000000"/>
                </a:solidFill>
              </a:rPr>
              <a:t>each statistics in the list (correspond to a flow) -&gt; Detector save information (as an item) to Monitoring Table (MT</a:t>
            </a:r>
            <a:r>
              <a:rPr lang="en-US" sz="2600" dirty="0" smtClean="0">
                <a:solidFill>
                  <a:srgbClr val="000000"/>
                </a:solidFill>
              </a:rPr>
              <a:t>)</a:t>
            </a:r>
          </a:p>
          <a:p>
            <a:pPr lvl="2">
              <a:lnSpc>
                <a:spcPct val="110000"/>
              </a:lnSpc>
              <a:buFont typeface="+mj-lt"/>
              <a:buAutoNum type="romanLcPeriod"/>
            </a:pPr>
            <a:r>
              <a:rPr lang="en-US" sz="2600" dirty="0" smtClean="0">
                <a:solidFill>
                  <a:srgbClr val="000000"/>
                </a:solidFill>
              </a:rPr>
              <a:t>For </a:t>
            </a:r>
            <a:r>
              <a:rPr lang="en-US" sz="2600" dirty="0">
                <a:solidFill>
                  <a:srgbClr val="000000"/>
                </a:solidFill>
              </a:rPr>
              <a:t>each item in MT, Detector calculate traffic volume change in that flow </a:t>
            </a:r>
            <a:r>
              <a:rPr lang="en-US" sz="2600" dirty="0" smtClean="0">
                <a:solidFill>
                  <a:srgbClr val="000000"/>
                </a:solidFill>
              </a:rPr>
              <a:t>(using ASTUTE-based algorithm)</a:t>
            </a:r>
            <a:endParaRPr lang="en-US" sz="2600" dirty="0">
              <a:solidFill>
                <a:srgbClr val="000000"/>
              </a:solidFill>
            </a:endParaRPr>
          </a:p>
          <a:p>
            <a:pPr marL="895503" lvl="1" indent="0">
              <a:lnSpc>
                <a:spcPct val="110000"/>
              </a:lnSpc>
              <a:buNone/>
            </a:pPr>
            <a:endParaRPr lang="en-US" sz="2400" dirty="0">
              <a:solidFill>
                <a:srgbClr val="000000"/>
              </a:solidFill>
            </a:endParaRP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ASTUTE</a:t>
            </a:r>
            <a:r>
              <a:rPr lang="en-US" sz="3200" dirty="0">
                <a:solidFill>
                  <a:srgbClr val="000000"/>
                </a:solidFill>
              </a:rPr>
              <a:t>-based algorithm (calculate changes of flow traffic volume)</a:t>
            </a:r>
            <a:r>
              <a:rPr lang="en-US" sz="3200" dirty="0" smtClean="0">
                <a:solidFill>
                  <a:srgbClr val="000000"/>
                </a:solidFill>
              </a:rPr>
              <a:t>:</a:t>
            </a:r>
          </a:p>
          <a:p>
            <a:pPr lvl="1">
              <a:lnSpc>
                <a:spcPct val="110000"/>
              </a:lnSpc>
              <a:buFont typeface="+mj-lt"/>
              <a:buAutoNum type="arabicParenR"/>
            </a:pPr>
            <a:r>
              <a:rPr lang="en-US" sz="2800" dirty="0" err="1" smtClean="0">
                <a:solidFill>
                  <a:srgbClr val="000000"/>
                </a:solidFill>
              </a:rPr>
              <a:t>Substract</a:t>
            </a:r>
            <a:r>
              <a:rPr lang="en-US" sz="2800" dirty="0" smtClean="0">
                <a:solidFill>
                  <a:srgbClr val="000000"/>
                </a:solidFill>
              </a:rPr>
              <a:t> packet-count of this query to packet-count of previous query (volume change is called 𝛿</a:t>
            </a:r>
            <a:r>
              <a:rPr lang="en-US" sz="2800" dirty="0" err="1" smtClean="0">
                <a:solidFill>
                  <a:srgbClr val="000000"/>
                </a:solidFill>
              </a:rPr>
              <a:t>f,i</a:t>
            </a:r>
            <a:r>
              <a:rPr lang="en-US" sz="2800" dirty="0" smtClean="0">
                <a:solidFill>
                  <a:srgbClr val="000000"/>
                </a:solidFill>
              </a:rPr>
              <a:t>) </a:t>
            </a:r>
          </a:p>
          <a:p>
            <a:pPr lvl="1">
              <a:lnSpc>
                <a:spcPct val="110000"/>
              </a:lnSpc>
              <a:buFont typeface="+mj-lt"/>
              <a:buAutoNum type="arabicParenR"/>
            </a:pPr>
            <a:r>
              <a:rPr lang="en-US" sz="2800" dirty="0">
                <a:solidFill>
                  <a:srgbClr val="000000"/>
                </a:solidFill>
              </a:rPr>
              <a:t>Assume F: number of observing flows, compute sample mean 𝛿𝑖, sample standard deviation 𝜎𝑖 of volume changes -&gt; computer the K’ (Astute assessment value, AAV)</a:t>
            </a:r>
            <a:r>
              <a:rPr lang="en-US" sz="2800" dirty="0" smtClean="0">
                <a:solidFill>
                  <a:srgbClr val="000000"/>
                </a:solidFill>
              </a:rPr>
              <a:t>:</a:t>
            </a:r>
          </a:p>
          <a:p>
            <a:pPr lvl="1">
              <a:lnSpc>
                <a:spcPct val="110000"/>
              </a:lnSpc>
              <a:buFont typeface="+mj-lt"/>
              <a:buAutoNum type="arabicParenR"/>
            </a:pPr>
            <a:endParaRPr lang="en-US" sz="2800" dirty="0">
              <a:solidFill>
                <a:srgbClr val="000000"/>
              </a:solidFill>
            </a:endParaRPr>
          </a:p>
          <a:p>
            <a:pPr lvl="1">
              <a:lnSpc>
                <a:spcPct val="110000"/>
              </a:lnSpc>
              <a:buFont typeface="+mj-lt"/>
              <a:buAutoNum type="arabicParenR"/>
            </a:pPr>
            <a:endParaRPr lang="en-US" sz="2800" dirty="0" smtClean="0">
              <a:solidFill>
                <a:srgbClr val="000000"/>
              </a:solidFill>
            </a:endParaRPr>
          </a:p>
          <a:p>
            <a:pPr lvl="1">
              <a:lnSpc>
                <a:spcPct val="110000"/>
              </a:lnSpc>
              <a:buFont typeface="+mj-lt"/>
              <a:buAutoNum type="arabicParenR"/>
            </a:pPr>
            <a:endParaRPr lang="en-US" sz="2800" dirty="0">
              <a:solidFill>
                <a:srgbClr val="000000"/>
              </a:solidFill>
            </a:endParaRPr>
          </a:p>
          <a:p>
            <a:pPr marL="895503" lvl="1" indent="0">
              <a:lnSpc>
                <a:spcPct val="110000"/>
              </a:lnSpc>
              <a:buNone/>
            </a:pPr>
            <a:endParaRPr lang="en-US" sz="2800" dirty="0" smtClean="0">
              <a:solidFill>
                <a:srgbClr val="000000"/>
              </a:solidFill>
            </a:endParaRPr>
          </a:p>
          <a:p>
            <a:pPr lvl="1">
              <a:lnSpc>
                <a:spcPct val="110000"/>
              </a:lnSpc>
              <a:buFont typeface="+mj-lt"/>
              <a:buAutoNum type="arabicParenR"/>
            </a:pPr>
            <a:r>
              <a:rPr lang="en-US" sz="2800" dirty="0" smtClean="0">
                <a:solidFill>
                  <a:srgbClr val="000000"/>
                </a:solidFill>
              </a:rPr>
              <a:t>Check </a:t>
            </a:r>
            <a:r>
              <a:rPr lang="en-US" sz="2800" dirty="0">
                <a:solidFill>
                  <a:srgbClr val="000000"/>
                </a:solidFill>
              </a:rPr>
              <a:t>if |K’| larger than K(p) -&gt; mark observed flow as anomaly. Threshold K(p): examined through experiment, initial values: {3, 6, 9}</a:t>
            </a:r>
          </a:p>
          <a:p>
            <a:pPr>
              <a:lnSpc>
                <a:spcPct val="110000"/>
              </a:lnSpc>
            </a:pPr>
            <a:endParaRPr lang="en-US" sz="2400" dirty="0" smtClean="0">
              <a:solidFill>
                <a:srgbClr val="2C3F71"/>
              </a:solidFill>
            </a:endParaRPr>
          </a:p>
          <a:p>
            <a:pPr marL="895503" lvl="1" indent="0">
              <a:buNone/>
            </a:pPr>
            <a:r>
              <a:rPr lang="en-US" sz="2400" dirty="0" smtClean="0">
                <a:solidFill>
                  <a:srgbClr val="2C3F71"/>
                </a:solidFill>
              </a:rPr>
              <a:t> </a:t>
            </a:r>
            <a:endParaRPr lang="en-US" sz="2400" dirty="0">
              <a:solidFill>
                <a:srgbClr val="2C3F71"/>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A </a:t>
            </a:r>
            <a:endParaRPr lang="en-US" dirty="0"/>
          </a:p>
        </p:txBody>
      </p:sp>
      <p:sp>
        <p:nvSpPr>
          <p:cNvPr id="342" name="Text Placeholder 341"/>
          <p:cNvSpPr>
            <a:spLocks noGrp="1"/>
          </p:cNvSpPr>
          <p:nvPr>
            <p:ph type="body" sz="quarter" idx="28"/>
          </p:nvPr>
        </p:nvSpPr>
        <p:spPr>
          <a:xfrm>
            <a:off x="15328074" y="32410965"/>
            <a:ext cx="14289232" cy="12943877"/>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solidFill>
                <a:srgbClr val="000000"/>
              </a:solidFill>
            </a:endParaRPr>
          </a:p>
          <a:p>
            <a:pPr marL="457200" indent="-457200">
              <a:buFont typeface="Wingdings" charset="2"/>
              <a:buChar char="§"/>
            </a:pPr>
            <a:endParaRPr lang="en-US" sz="3200" dirty="0" smtClean="0">
              <a:solidFill>
                <a:srgbClr val="000000"/>
              </a:solidFill>
            </a:endParaRP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Anomaly </a:t>
            </a:r>
            <a:r>
              <a:rPr lang="en-US" sz="3200" dirty="0">
                <a:solidFill>
                  <a:srgbClr val="000000"/>
                </a:solidFill>
              </a:rPr>
              <a:t>detector</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Receive </a:t>
            </a:r>
            <a:r>
              <a:rPr lang="en-US" sz="2800" dirty="0">
                <a:solidFill>
                  <a:srgbClr val="000000"/>
                </a:solidFill>
              </a:rPr>
              <a:t>network traffic statistics from SDN controller </a:t>
            </a:r>
            <a:r>
              <a:rPr lang="en-US" sz="2800" dirty="0" smtClean="0">
                <a:solidFill>
                  <a:srgbClr val="000000"/>
                </a:solidFill>
              </a:rPr>
              <a:t>platform</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Analyze the statistics (based on 5 tuples: source IP, source port, destination IP, destination port, protocol)</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Run </a:t>
            </a:r>
            <a:r>
              <a:rPr lang="en-US" sz="2800" dirty="0">
                <a:solidFill>
                  <a:srgbClr val="000000"/>
                </a:solidFill>
              </a:rPr>
              <a:t>anomaly detection algorithm to find out </a:t>
            </a:r>
            <a:r>
              <a:rPr lang="en-US" sz="2800" dirty="0" smtClean="0">
                <a:solidFill>
                  <a:srgbClr val="000000"/>
                </a:solidFill>
              </a:rPr>
              <a:t>anomalies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Alert </a:t>
            </a:r>
            <a:r>
              <a:rPr lang="en-US" sz="2800" dirty="0">
                <a:solidFill>
                  <a:srgbClr val="000000"/>
                </a:solidFill>
              </a:rPr>
              <a:t>when anomalies were </a:t>
            </a:r>
            <a:r>
              <a:rPr lang="en-US" sz="2800" dirty="0" smtClean="0">
                <a:solidFill>
                  <a:srgbClr val="000000"/>
                </a:solidFill>
              </a:rPr>
              <a:t>found</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SDN </a:t>
            </a:r>
            <a:r>
              <a:rPr lang="en-US" sz="3200" dirty="0">
                <a:solidFill>
                  <a:srgbClr val="000000"/>
                </a:solidFill>
              </a:rPr>
              <a:t>controller platform</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Query </a:t>
            </a:r>
            <a:r>
              <a:rPr lang="en-US" sz="2800" dirty="0">
                <a:solidFill>
                  <a:srgbClr val="000000"/>
                </a:solidFill>
              </a:rPr>
              <a:t>flow statistics from SDN switches by sending Flow Statistics Request to the </a:t>
            </a:r>
            <a:r>
              <a:rPr lang="en-US" sz="2800" dirty="0" smtClean="0">
                <a:solidFill>
                  <a:srgbClr val="000000"/>
                </a:solidFill>
              </a:rPr>
              <a:t>switches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Pass </a:t>
            </a:r>
            <a:r>
              <a:rPr lang="en-US" sz="2800" dirty="0">
                <a:solidFill>
                  <a:srgbClr val="000000"/>
                </a:solidFill>
              </a:rPr>
              <a:t>the queried statistics through Anomaly </a:t>
            </a:r>
            <a:r>
              <a:rPr lang="en-US" sz="2800" dirty="0" smtClean="0">
                <a:solidFill>
                  <a:srgbClr val="000000"/>
                </a:solidFill>
              </a:rPr>
              <a:t>Detector</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Get </a:t>
            </a:r>
            <a:r>
              <a:rPr lang="en-US" sz="2800" dirty="0">
                <a:solidFill>
                  <a:srgbClr val="000000"/>
                </a:solidFill>
              </a:rPr>
              <a:t>alert from Anomaly Detector if anomalies were </a:t>
            </a:r>
            <a:r>
              <a:rPr lang="en-US" sz="2800" dirty="0" smtClean="0">
                <a:solidFill>
                  <a:srgbClr val="000000"/>
                </a:solidFill>
              </a:rPr>
              <a:t>found</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Mitigate </a:t>
            </a:r>
            <a:r>
              <a:rPr lang="en-US" sz="2800" dirty="0">
                <a:solidFill>
                  <a:srgbClr val="000000"/>
                </a:solidFill>
              </a:rPr>
              <a:t>attacks by blocking attack traffic (via </a:t>
            </a:r>
            <a:r>
              <a:rPr lang="en-US" sz="2800" dirty="0" err="1">
                <a:solidFill>
                  <a:srgbClr val="000000"/>
                </a:solidFill>
              </a:rPr>
              <a:t>Soundbound</a:t>
            </a:r>
            <a:r>
              <a:rPr lang="en-US" sz="2800" dirty="0">
                <a:solidFill>
                  <a:srgbClr val="000000"/>
                </a:solidFill>
              </a:rPr>
              <a:t> API)</a:t>
            </a:r>
          </a:p>
          <a:p>
            <a:pPr lvl="1">
              <a:buFont typeface="Wingdings" charset="2"/>
              <a:buChar char="ü"/>
            </a:pPr>
            <a:endParaRPr lang="en-US" dirty="0" smtClean="0">
              <a:solidFill>
                <a:srgbClr val="000000"/>
              </a:solidFill>
            </a:endParaRPr>
          </a:p>
          <a:p>
            <a:pPr lvl="1" indent="0">
              <a:buNone/>
            </a:pPr>
            <a:endParaRPr lang="en-US" dirty="0" smtClean="0">
              <a:solidFill>
                <a:srgbClr val="738AC8">
                  <a:lumMod val="50000"/>
                </a:srgbClr>
              </a:solidFill>
            </a:endParaRPr>
          </a:p>
          <a:p>
            <a:pPr marL="1912391" lvl="1" indent="-457200">
              <a:buFontTx/>
              <a:buChar char="-"/>
            </a:pPr>
            <a:endParaRPr lang="en-US" dirty="0" smtClean="0">
              <a:solidFill>
                <a:srgbClr val="738AC8">
                  <a:lumMod val="50000"/>
                </a:srgbClr>
              </a:solidFill>
            </a:endParaRPr>
          </a:p>
          <a:p>
            <a:pPr lvl="0"/>
            <a:endParaRPr lang="en-US" dirty="0">
              <a:solidFill>
                <a:srgbClr val="738AC8">
                  <a:lumMod val="50000"/>
                </a:srgbClr>
              </a:solidFill>
            </a:endParaRPr>
          </a:p>
          <a:p>
            <a:pPr lvl="1" indent="0">
              <a:buNone/>
            </a:pPr>
            <a:r>
              <a:rPr lang="en-US" dirty="0" smtClean="0"/>
              <a:t>  </a:t>
            </a:r>
            <a:endParaRPr lang="en-US" dirty="0"/>
          </a:p>
        </p:txBody>
      </p:sp>
      <p:sp>
        <p:nvSpPr>
          <p:cNvPr id="343" name="Text Placeholder 342"/>
          <p:cNvSpPr>
            <a:spLocks noGrp="1"/>
          </p:cNvSpPr>
          <p:nvPr>
            <p:ph type="body" sz="quarter" idx="29"/>
          </p:nvPr>
        </p:nvSpPr>
        <p:spPr>
          <a:xfrm>
            <a:off x="15340701" y="35563756"/>
            <a:ext cx="14276605" cy="800265"/>
          </a:xfrm>
        </p:spPr>
        <p:txBody>
          <a:bodyPr/>
          <a:lstStyle/>
          <a:p>
            <a:r>
              <a:rPr lang="en-US" dirty="0" smtClean="0"/>
              <a:t>C</a:t>
            </a:r>
            <a:endParaRPr lang="en-US" dirty="0"/>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52844" y="24345913"/>
            <a:ext cx="14300387" cy="7047323"/>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Fast query of flow-level statistics by SDN’s </a:t>
            </a:r>
            <a:r>
              <a:rPr lang="en-US" sz="3600" dirty="0" err="1"/>
              <a:t>Soundbound</a:t>
            </a:r>
            <a:r>
              <a:rPr lang="en-US" sz="3600" dirty="0"/>
              <a:t> APIs (</a:t>
            </a:r>
            <a:r>
              <a:rPr lang="en-US" sz="3600" dirty="0" err="1"/>
              <a:t>OpenFlow</a:t>
            </a:r>
            <a:r>
              <a:rPr lang="en-US" sz="3600" dirty="0"/>
              <a:t>)</a:t>
            </a: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Easily and quickly dropping desired packets/flows by </a:t>
            </a:r>
            <a:r>
              <a:rPr lang="en-US" sz="3600" dirty="0" smtClean="0"/>
              <a:t>well-defined action sets </a:t>
            </a:r>
            <a:r>
              <a:rPr lang="en-US" sz="3600" dirty="0"/>
              <a:t>-&gt; mitigation becomes faster and </a:t>
            </a:r>
            <a:r>
              <a:rPr lang="en-US" sz="3600" dirty="0" smtClean="0"/>
              <a:t>simpler.</a:t>
            </a:r>
            <a:endParaRPr lang="en-US" sz="3600" dirty="0"/>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SDN’s network programmability and ability of applying changes for network </a:t>
            </a:r>
            <a:r>
              <a:rPr lang="en-US" sz="3600" dirty="0"/>
              <a:t>controlling </a:t>
            </a:r>
            <a:r>
              <a:rPr lang="en-US" sz="3600" dirty="0" smtClean="0"/>
              <a:t>rules in real-time bring flexibility for our d</a:t>
            </a:r>
            <a:r>
              <a:rPr lang="en-US" sz="3600" dirty="0"/>
              <a:t>etecting </a:t>
            </a:r>
            <a:r>
              <a:rPr lang="en-US" sz="3600" dirty="0" smtClean="0"/>
              <a:t>system (</a:t>
            </a:r>
            <a:r>
              <a:rPr lang="en-US" sz="3600" dirty="0"/>
              <a:t>easier for deploying, flexible in </a:t>
            </a:r>
            <a:r>
              <a:rPr lang="en-US" sz="3600" dirty="0" smtClean="0"/>
              <a:t>controlling/modifying </a:t>
            </a:r>
            <a:r>
              <a:rPr lang="en-US" sz="3600" dirty="0"/>
              <a:t>network </a:t>
            </a:r>
            <a:r>
              <a:rPr lang="en-US" sz="3600" dirty="0" smtClean="0"/>
              <a:t>behaviors </a:t>
            </a:r>
            <a:r>
              <a:rPr lang="en-US" sz="3600" dirty="0"/>
              <a:t>for detection/mitigation</a:t>
            </a:r>
            <a:r>
              <a:rPr lang="en-US" sz="3600" dirty="0" smtClean="0"/>
              <a:t>).</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600" dirty="0"/>
              <a:t>P</a:t>
            </a:r>
            <a:r>
              <a:rPr lang="en-US" sz="3600" dirty="0" smtClean="0"/>
              <a:t>romising approach for a flexible/efficient network anomaly detection and mitigation solution.</a:t>
            </a:r>
          </a:p>
          <a:p>
            <a:pPr defTabSz="914400">
              <a:lnSpc>
                <a:spcPct val="110000"/>
              </a:lnSpc>
              <a:spcBef>
                <a:spcPts val="2000"/>
              </a:spcBef>
              <a:buClr>
                <a:srgbClr val="2C7C9F">
                  <a:lumMod val="60000"/>
                  <a:lumOff val="40000"/>
                </a:srgbClr>
              </a:buClr>
              <a:buSzPct val="110000"/>
            </a:pPr>
            <a:endParaRPr lang="en-US" sz="3600" dirty="0" smtClean="0"/>
          </a:p>
          <a:p>
            <a:pPr lvl="0" defTabSz="914400">
              <a:lnSpc>
                <a:spcPct val="110000"/>
              </a:lnSpc>
              <a:spcBef>
                <a:spcPts val="2000"/>
              </a:spcBef>
              <a:buClr>
                <a:srgbClr val="2C7C9F">
                  <a:lumMod val="60000"/>
                  <a:lumOff val="40000"/>
                </a:srgbClr>
              </a:buClr>
              <a:buSzPct val="110000"/>
            </a:pPr>
            <a:endParaRPr lang="en-US" sz="3600" dirty="0"/>
          </a:p>
        </p:txBody>
      </p:sp>
      <p:sp>
        <p:nvSpPr>
          <p:cNvPr id="383" name="Text Placeholder 382"/>
          <p:cNvSpPr>
            <a:spLocks noGrp="1"/>
          </p:cNvSpPr>
          <p:nvPr>
            <p:ph type="body" sz="quarter" idx="150"/>
          </p:nvPr>
        </p:nvSpPr>
        <p:spPr/>
        <p:txBody>
          <a:bodyPr/>
          <a:lstStyle/>
          <a:p>
            <a:r>
              <a:rPr lang="en-US" dirty="0" smtClean="0"/>
              <a:t>National Institute of Informatics, Japan</a:t>
            </a:r>
            <a:endParaRPr lang="en-US" dirty="0"/>
          </a:p>
        </p:txBody>
      </p:sp>
      <p:sp>
        <p:nvSpPr>
          <p:cNvPr id="384" name="Text Placeholder 383"/>
          <p:cNvSpPr>
            <a:spLocks noGrp="1"/>
          </p:cNvSpPr>
          <p:nvPr>
            <p:ph type="body" sz="quarter" idx="151"/>
          </p:nvPr>
        </p:nvSpPr>
        <p:spPr>
          <a:xfrm>
            <a:off x="4387573" y="2963263"/>
            <a:ext cx="21796741" cy="857356"/>
          </a:xfrm>
        </p:spPr>
        <p:txBody>
          <a:bodyPr>
            <a:normAutofit fontScale="85000" lnSpcReduction="20000"/>
          </a:bodyPr>
          <a:lstStyle/>
          <a:p>
            <a:r>
              <a:rPr lang="en-US" dirty="0" smtClean="0"/>
              <a:t>Thien </a:t>
            </a:r>
            <a:r>
              <a:rPr lang="en-US" dirty="0" err="1" smtClean="0"/>
              <a:t>Xuan</a:t>
            </a:r>
            <a:r>
              <a:rPr lang="en-US" dirty="0" smtClean="0"/>
              <a:t> Phan, Kensuke Fukuda</a:t>
            </a:r>
            <a:endParaRPr lang="en-US"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pic>
        <p:nvPicPr>
          <p:cNvPr id="2" name="Picture 1"/>
          <p:cNvPicPr>
            <a:picLocks noChangeAspect="1"/>
          </p:cNvPicPr>
          <p:nvPr/>
        </p:nvPicPr>
        <p:blipFill>
          <a:blip r:embed="rId3"/>
          <a:stretch>
            <a:fillRect/>
          </a:stretch>
        </p:blipFill>
        <p:spPr>
          <a:xfrm>
            <a:off x="16757276" y="22635041"/>
            <a:ext cx="13924316" cy="10046658"/>
          </a:xfrm>
          <a:prstGeom prst="rect">
            <a:avLst/>
          </a:prstGeom>
        </p:spPr>
      </p:pic>
      <p:sp>
        <p:nvSpPr>
          <p:cNvPr id="16" name="Text Placeholder 340"/>
          <p:cNvSpPr txBox="1">
            <a:spLocks/>
          </p:cNvSpPr>
          <p:nvPr/>
        </p:nvSpPr>
        <p:spPr>
          <a:xfrm>
            <a:off x="15494777" y="24755855"/>
            <a:ext cx="14283756"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Conceptual architecture for anomaly detection</a:t>
            </a:r>
            <a:endParaRPr lang="en-US" dirty="0"/>
          </a:p>
        </p:txBody>
      </p:sp>
      <p:sp>
        <p:nvSpPr>
          <p:cNvPr id="17" name="Text Placeholder 341"/>
          <p:cNvSpPr txBox="1">
            <a:spLocks/>
          </p:cNvSpPr>
          <p:nvPr/>
        </p:nvSpPr>
        <p:spPr>
          <a:xfrm>
            <a:off x="15353329" y="40201400"/>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smtClean="0"/>
              <a:t>SOKENDAI - 2015 International Communication Program </a:t>
            </a:r>
            <a:endParaRPr lang="en-US" sz="3200" dirty="0"/>
          </a:p>
        </p:txBody>
      </p:sp>
      <p:sp>
        <p:nvSpPr>
          <p:cNvPr id="18" name="Text Placeholder 341"/>
          <p:cNvSpPr txBox="1">
            <a:spLocks/>
          </p:cNvSpPr>
          <p:nvPr/>
        </p:nvSpPr>
        <p:spPr>
          <a:xfrm>
            <a:off x="15500253" y="25544808"/>
            <a:ext cx="14289232" cy="9189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dirty="0">
              <a:solidFill>
                <a:schemeClr val="tx1"/>
              </a:solidFill>
            </a:endParaRPr>
          </a:p>
        </p:txBody>
      </p:sp>
      <p:sp>
        <p:nvSpPr>
          <p:cNvPr id="20" name="Text Placeholder 340"/>
          <p:cNvSpPr txBox="1">
            <a:spLocks/>
          </p:cNvSpPr>
          <p:nvPr/>
        </p:nvSpPr>
        <p:spPr>
          <a:xfrm>
            <a:off x="1044318" y="39390023"/>
            <a:ext cx="14283756"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Our approach</a:t>
            </a:r>
            <a:r>
              <a:rPr lang="en-US" dirty="0" smtClean="0"/>
              <a:t> </a:t>
            </a:r>
            <a:endParaRPr lang="en-US" dirty="0"/>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pic>
        <p:nvPicPr>
          <p:cNvPr id="8" name="Picture 7"/>
          <p:cNvPicPr>
            <a:picLocks noChangeAspect="1"/>
          </p:cNvPicPr>
          <p:nvPr/>
        </p:nvPicPr>
        <p:blipFill>
          <a:blip r:embed="rId4"/>
          <a:stretch>
            <a:fillRect/>
          </a:stretch>
        </p:blipFill>
        <p:spPr>
          <a:xfrm>
            <a:off x="17144832" y="20815511"/>
            <a:ext cx="7568644" cy="1654348"/>
          </a:xfrm>
          <a:prstGeom prst="rect">
            <a:avLst/>
          </a:prstGeom>
        </p:spPr>
      </p:pic>
      <p:pic>
        <p:nvPicPr>
          <p:cNvPr id="3" name="Picture 2"/>
          <p:cNvPicPr>
            <a:picLocks noChangeAspect="1"/>
          </p:cNvPicPr>
          <p:nvPr/>
        </p:nvPicPr>
        <p:blipFill>
          <a:blip r:embed="rId5"/>
          <a:stretch>
            <a:fillRect/>
          </a:stretch>
        </p:blipFill>
        <p:spPr>
          <a:xfrm>
            <a:off x="25347871" y="21057519"/>
            <a:ext cx="2387475" cy="1170332"/>
          </a:xfrm>
          <a:prstGeom prst="rect">
            <a:avLst/>
          </a:prstGeom>
        </p:spPr>
      </p:pic>
      <p:sp>
        <p:nvSpPr>
          <p:cNvPr id="33" name="Text Placeholder 341"/>
          <p:cNvSpPr txBox="1">
            <a:spLocks/>
          </p:cNvSpPr>
          <p:nvPr/>
        </p:nvSpPr>
        <p:spPr>
          <a:xfrm>
            <a:off x="15500253" y="32010833"/>
            <a:ext cx="14289232" cy="98560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sz="3200" dirty="0">
              <a:solidFill>
                <a:schemeClr val="tx1"/>
              </a:solidFill>
            </a:endParaRPr>
          </a:p>
        </p:txBody>
      </p:sp>
      <p:cxnSp>
        <p:nvCxnSpPr>
          <p:cNvPr id="34" name="Straight Connector 33"/>
          <p:cNvCxnSpPr/>
          <p:nvPr/>
        </p:nvCxnSpPr>
        <p:spPr>
          <a:xfrm>
            <a:off x="16534533" y="39930935"/>
            <a:ext cx="11200813"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27" name="Text Placeholder 337"/>
          <p:cNvSpPr txBox="1">
            <a:spLocks/>
          </p:cNvSpPr>
          <p:nvPr/>
        </p:nvSpPr>
        <p:spPr>
          <a:xfrm>
            <a:off x="688748" y="31610700"/>
            <a:ext cx="14291358"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The problem</a:t>
            </a:r>
            <a:endParaRPr lang="en-US" dirty="0"/>
          </a:p>
        </p:txBody>
      </p:sp>
      <p:sp>
        <p:nvSpPr>
          <p:cNvPr id="28" name="Text Placeholder 345"/>
          <p:cNvSpPr txBox="1">
            <a:spLocks/>
          </p:cNvSpPr>
          <p:nvPr/>
        </p:nvSpPr>
        <p:spPr>
          <a:xfrm>
            <a:off x="688748" y="32648238"/>
            <a:ext cx="14300387" cy="583103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Current SDN-based proposals can not handle large number of flows in SDN switches.</a:t>
            </a: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Heavy processing at controller in case of detecting large number of SDN switches.</a:t>
            </a: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Rather large control-bandwidth consumption due to large frequency of control-messages and amount of data exchange between SDN switches and controller when querying network statistics for detection.</a:t>
            </a:r>
            <a:endParaRPr lang="en-US" sz="3600" dirty="0"/>
          </a:p>
        </p:txBody>
      </p:sp>
      <p:sp>
        <p:nvSpPr>
          <p:cNvPr id="29" name="Text Placeholder 345"/>
          <p:cNvSpPr txBox="1">
            <a:spLocks/>
          </p:cNvSpPr>
          <p:nvPr/>
        </p:nvSpPr>
        <p:spPr>
          <a:xfrm>
            <a:off x="688748" y="39958467"/>
            <a:ext cx="14300387" cy="461224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Lightweight monitoring module at SDN switches that decrease amount of processing at controller and control bandwidth to achieve more scalability.</a:t>
            </a: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600" dirty="0"/>
              <a:t>S</a:t>
            </a:r>
            <a:r>
              <a:rPr lang="en-US" sz="3600" dirty="0" smtClean="0"/>
              <a:t>ampling mechanism allow SDN switches to handle large number of flows in anomaly detection.  </a:t>
            </a: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600" dirty="0" smtClean="0"/>
              <a:t>a </a:t>
            </a:r>
            <a:endParaRPr lang="en-US" sz="3600" dirty="0"/>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1067</TotalTime>
  <Words>869</Words>
  <Application>Microsoft Macintosh PowerPoint</Application>
  <PresentationFormat>Custom</PresentationFormat>
  <Paragraphs>86</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Xuan Thien Phan</cp:lastModifiedBy>
  <cp:revision>449</cp:revision>
  <dcterms:created xsi:type="dcterms:W3CDTF">2012-02-10T00:21:22Z</dcterms:created>
  <dcterms:modified xsi:type="dcterms:W3CDTF">2015-09-11T15:08:54Z</dcterms:modified>
</cp:coreProperties>
</file>