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784" y="488"/>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7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7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7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7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77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77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77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77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12630848"/>
          </a:xfrm>
        </p:spPr>
        <p:txBody>
          <a:bodyPr/>
          <a:lstStyle/>
          <a:p>
            <a:pPr algn="just" defTabSz="914400">
              <a:lnSpc>
                <a:spcPct val="110000"/>
              </a:lnSpc>
              <a:spcBef>
                <a:spcPts val="2000"/>
              </a:spcBef>
              <a:buClr>
                <a:srgbClr val="2C7C9F">
                  <a:lumMod val="60000"/>
                  <a:lumOff val="40000"/>
                </a:srgbClr>
              </a:buClr>
              <a:buSzPct val="110000"/>
            </a:pPr>
            <a:r>
              <a:rPr lang="en-US" sz="3600" dirty="0"/>
              <a:t>Detecting and preventing the Internet traffic anomalies are crucial tasks to maintain the network services. </a:t>
            </a:r>
            <a:r>
              <a:rPr lang="en-US" sz="3600" dirty="0" smtClean="0"/>
              <a:t>Traditional network anomaly detection approaches </a:t>
            </a:r>
            <a:r>
              <a:rPr lang="en-US" sz="3600" dirty="0"/>
              <a:t>are typically based on the conventional network architecture that demands heavy processing in order to extract feature information needed for trafﬁc </a:t>
            </a:r>
            <a:r>
              <a:rPr lang="en-US" sz="3600" dirty="0" smtClean="0"/>
              <a:t>analysis, which </a:t>
            </a:r>
            <a:r>
              <a:rPr lang="en-US" sz="3600" dirty="0"/>
              <a:t>results in the rather large amount of delay time to detect anomalous traffic in case of network </a:t>
            </a:r>
            <a:r>
              <a:rPr lang="en-US" sz="3600" dirty="0" smtClean="0"/>
              <a:t>attacks. In addition, the lack of a flexible network controlling infrastructure/mechanism in conventional network leads to the inflexibility in </a:t>
            </a:r>
            <a:r>
              <a:rPr lang="en-US" sz="3600" dirty="0"/>
              <a:t>reaction against </a:t>
            </a:r>
            <a:r>
              <a:rPr lang="en-US" sz="3600" dirty="0" smtClean="0"/>
              <a:t>network attacks. Recent approaches base on Software</a:t>
            </a:r>
            <a:r>
              <a:rPr lang="en-US" sz="3600" dirty="0"/>
              <a:t>-Defined </a:t>
            </a:r>
            <a:r>
              <a:rPr lang="en-US" sz="3600" dirty="0" smtClean="0"/>
              <a:t>Network (SDN) show their flexibility and efficiency since they exploit </a:t>
            </a:r>
            <a:r>
              <a:rPr lang="en-US" sz="3600" dirty="0"/>
              <a:t>the network management flexibility of SDN for anomaly detection and mitigation. </a:t>
            </a:r>
            <a:r>
              <a:rPr lang="en-US" sz="3600" dirty="0" smtClean="0"/>
              <a:t>However, these approaches can not deal with large number of flows and scalability issue is still unsolved. We propose an architectural approach for anomaly detection and mitigation which solve those limitations. We extend the current SDN switch with our minor extension module to support it perform efficiently with monitoring task, together with exploit the SDN infrastructure and protocol for anomaly detection/mitigation solution.</a:t>
            </a:r>
            <a:endParaRPr lang="en-US" sz="3600" dirty="0"/>
          </a:p>
        </p:txBody>
      </p:sp>
      <p:sp>
        <p:nvSpPr>
          <p:cNvPr id="335" name="Text Placeholder 334"/>
          <p:cNvSpPr>
            <a:spLocks noGrp="1"/>
          </p:cNvSpPr>
          <p:nvPr>
            <p:ph type="body" sz="quarter" idx="11"/>
          </p:nvPr>
        </p:nvSpPr>
        <p:spPr>
          <a:xfrm>
            <a:off x="636213" y="6818189"/>
            <a:ext cx="14287866" cy="857959"/>
          </a:xfrm>
          <a:solidFill>
            <a:schemeClr val="bg2">
              <a:lumMod val="25000"/>
            </a:schemeClr>
          </a:solidFill>
        </p:spPr>
        <p:txBody>
          <a:bodyPr/>
          <a:lstStyle/>
          <a:p>
            <a:r>
              <a:rPr lang="en-US" sz="4400" u="none" dirty="0" smtClean="0">
                <a:solidFill>
                  <a:schemeClr val="bg1"/>
                </a:solidFill>
              </a:rPr>
              <a:t>SUMMARY</a:t>
            </a:r>
            <a:endParaRPr lang="en-US" sz="4400" u="none" dirty="0">
              <a:solidFill>
                <a:schemeClr val="bg1"/>
              </a:solidFill>
            </a:endParaRPr>
          </a:p>
        </p:txBody>
      </p:sp>
      <p:sp>
        <p:nvSpPr>
          <p:cNvPr id="338" name="Text Placeholder 337"/>
          <p:cNvSpPr>
            <a:spLocks noGrp="1"/>
          </p:cNvSpPr>
          <p:nvPr>
            <p:ph type="body" sz="quarter" idx="20"/>
          </p:nvPr>
        </p:nvSpPr>
        <p:spPr>
          <a:xfrm>
            <a:off x="632721" y="20386531"/>
            <a:ext cx="14291358" cy="857959"/>
          </a:xfrm>
          <a:solidFill>
            <a:schemeClr val="bg2">
              <a:lumMod val="25000"/>
            </a:schemeClr>
          </a:solidFill>
        </p:spPr>
        <p:txBody>
          <a:bodyPr/>
          <a:lstStyle/>
          <a:p>
            <a:r>
              <a:rPr lang="en-US" sz="4400" u="none" dirty="0" smtClean="0">
                <a:solidFill>
                  <a:srgbClr val="FFFFFF"/>
                </a:solidFill>
              </a:rPr>
              <a:t>WHY SDN</a:t>
            </a:r>
            <a:endParaRPr lang="en-US" sz="4400" u="none" dirty="0">
              <a:solidFill>
                <a:srgbClr val="FFFFFF"/>
              </a:solidFill>
            </a:endParaRPr>
          </a:p>
        </p:txBody>
      </p:sp>
      <p:sp>
        <p:nvSpPr>
          <p:cNvPr id="339" name="Text Placeholder 338"/>
          <p:cNvSpPr>
            <a:spLocks noGrp="1"/>
          </p:cNvSpPr>
          <p:nvPr>
            <p:ph type="body" sz="quarter" idx="25"/>
          </p:nvPr>
        </p:nvSpPr>
        <p:spPr>
          <a:xfrm>
            <a:off x="15366206" y="16067881"/>
            <a:ext cx="14287682" cy="857959"/>
          </a:xfrm>
          <a:solidFill>
            <a:schemeClr val="bg2">
              <a:lumMod val="25000"/>
            </a:schemeClr>
          </a:solidFill>
        </p:spPr>
        <p:txBody>
          <a:bodyPr/>
          <a:lstStyle/>
          <a:p>
            <a:r>
              <a:rPr lang="en-US" sz="4400" u="none" dirty="0" smtClean="0">
                <a:solidFill>
                  <a:srgbClr val="FFFFFF"/>
                </a:solidFill>
              </a:rPr>
              <a:t>SAMPLING AND MONITORING TRAFFIC FLOWS</a:t>
            </a:r>
            <a:endParaRPr lang="en-US" sz="4400" u="none" dirty="0">
              <a:solidFill>
                <a:srgbClr val="FFFFFF"/>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A </a:t>
            </a:r>
            <a:endParaRPr lang="en-US" dirty="0"/>
          </a:p>
        </p:txBody>
      </p:sp>
      <p:sp>
        <p:nvSpPr>
          <p:cNvPr id="343" name="Text Placeholder 342"/>
          <p:cNvSpPr>
            <a:spLocks noGrp="1"/>
          </p:cNvSpPr>
          <p:nvPr>
            <p:ph type="body" sz="quarter" idx="29"/>
          </p:nvPr>
        </p:nvSpPr>
        <p:spPr>
          <a:xfrm>
            <a:off x="15321575" y="35960051"/>
            <a:ext cx="14276605" cy="857959"/>
          </a:xfrm>
          <a:solidFill>
            <a:schemeClr val="bg2">
              <a:lumMod val="25000"/>
            </a:schemeClr>
          </a:solidFill>
        </p:spPr>
        <p:txBody>
          <a:bodyPr/>
          <a:lstStyle/>
          <a:p>
            <a:r>
              <a:rPr lang="en-US" sz="4400" u="none" dirty="0" smtClean="0">
                <a:solidFill>
                  <a:srgbClr val="FFFFFF"/>
                </a:solidFill>
              </a:rPr>
              <a:t>CURRENT PROGRESS AND FUTURE WORK</a:t>
            </a:r>
            <a:endParaRPr lang="en-US" sz="4400" u="none" dirty="0">
              <a:solidFill>
                <a:srgbClr val="FFFFFF"/>
              </a:solidFill>
            </a:endParaRPr>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36213" y="21232193"/>
            <a:ext cx="14315783" cy="6696914"/>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Fast query of flow-level statistics by SDN’s </a:t>
            </a:r>
            <a:r>
              <a:rPr lang="en-US" sz="3600" dirty="0" smtClean="0"/>
              <a:t>Southbound </a:t>
            </a:r>
            <a:r>
              <a:rPr lang="en-US" sz="3600" dirty="0" smtClean="0"/>
              <a:t>API </a:t>
            </a:r>
            <a:r>
              <a:rPr lang="en-US" sz="3600" dirty="0"/>
              <a:t>(</a:t>
            </a:r>
            <a:r>
              <a:rPr lang="en-US" sz="3600" dirty="0" err="1"/>
              <a:t>OpenFlow</a:t>
            </a:r>
            <a:r>
              <a:rPr lang="en-US" sz="3600" dirty="0" smtClean="0"/>
              <a:t>).</a:t>
            </a:r>
            <a:endParaRPr lang="en-US" sz="3600" dirty="0"/>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Easily and quickly dropping desired packets/flows by </a:t>
            </a:r>
            <a:r>
              <a:rPr lang="en-US" sz="3600" dirty="0" smtClean="0"/>
              <a:t>well-defined action sets </a:t>
            </a:r>
            <a:r>
              <a:rPr lang="en-US" sz="3600" dirty="0"/>
              <a:t>-&gt; mitigation becomes faster and </a:t>
            </a:r>
            <a:r>
              <a:rPr lang="en-US" sz="3600" dirty="0" smtClean="0"/>
              <a:t>simpler.</a:t>
            </a:r>
            <a:endParaRPr lang="en-US" sz="3600" dirty="0"/>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SDN’s network programmability and ability of applying changes for network </a:t>
            </a:r>
            <a:r>
              <a:rPr lang="en-US" sz="3600" dirty="0"/>
              <a:t>controlling </a:t>
            </a:r>
            <a:r>
              <a:rPr lang="en-US" sz="3600" dirty="0" smtClean="0"/>
              <a:t>rules in real-time bring flexibility for our d</a:t>
            </a:r>
            <a:r>
              <a:rPr lang="en-US" sz="3600" dirty="0"/>
              <a:t>etecting </a:t>
            </a:r>
            <a:r>
              <a:rPr lang="en-US" sz="3600" dirty="0" smtClean="0"/>
              <a:t>system (</a:t>
            </a:r>
            <a:r>
              <a:rPr lang="en-US" sz="3600" dirty="0"/>
              <a:t>easier for deploying, flexible in </a:t>
            </a:r>
            <a:r>
              <a:rPr lang="en-US" sz="3600" dirty="0" smtClean="0"/>
              <a:t>controlling/modifying </a:t>
            </a:r>
            <a:r>
              <a:rPr lang="en-US" sz="3600" dirty="0"/>
              <a:t>network </a:t>
            </a:r>
            <a:r>
              <a:rPr lang="en-US" sz="3600" dirty="0" smtClean="0"/>
              <a:t>behaviors </a:t>
            </a:r>
            <a:r>
              <a:rPr lang="en-US" sz="3600" dirty="0"/>
              <a:t>for detection/mitigation</a:t>
            </a:r>
            <a:r>
              <a:rPr lang="en-US" sz="3600" dirty="0" smtClean="0"/>
              <a:t>).</a:t>
            </a:r>
          </a:p>
          <a:p>
            <a:pPr lvl="0" defTabSz="914400">
              <a:lnSpc>
                <a:spcPct val="110000"/>
              </a:lnSpc>
              <a:spcBef>
                <a:spcPts val="2000"/>
              </a:spcBef>
              <a:buClr>
                <a:srgbClr val="2C7C9F">
                  <a:lumMod val="60000"/>
                  <a:lumOff val="40000"/>
                </a:srgbClr>
              </a:buClr>
              <a:buSzPct val="110000"/>
            </a:pPr>
            <a:endParaRPr lang="en-US" sz="3600" dirty="0"/>
          </a:p>
        </p:txBody>
      </p:sp>
      <p:sp>
        <p:nvSpPr>
          <p:cNvPr id="383" name="Text Placeholder 382"/>
          <p:cNvSpPr>
            <a:spLocks noGrp="1"/>
          </p:cNvSpPr>
          <p:nvPr>
            <p:ph type="body" sz="quarter" idx="150"/>
          </p:nvPr>
        </p:nvSpPr>
        <p:spPr/>
        <p:txBody>
          <a:bodyPr/>
          <a:lstStyle/>
          <a:p>
            <a:r>
              <a:rPr lang="en-US" dirty="0" smtClean="0"/>
              <a:t>National Institute of Informatics, Japan</a:t>
            </a:r>
            <a:endParaRPr lang="en-US" dirty="0"/>
          </a:p>
        </p:txBody>
      </p:sp>
      <p:sp>
        <p:nvSpPr>
          <p:cNvPr id="384" name="Text Placeholder 383"/>
          <p:cNvSpPr>
            <a:spLocks noGrp="1"/>
          </p:cNvSpPr>
          <p:nvPr>
            <p:ph type="body" sz="quarter" idx="151"/>
          </p:nvPr>
        </p:nvSpPr>
        <p:spPr>
          <a:xfrm>
            <a:off x="4387573" y="2963263"/>
            <a:ext cx="21796741" cy="857356"/>
          </a:xfrm>
        </p:spPr>
        <p:txBody>
          <a:bodyPr>
            <a:normAutofit fontScale="85000" lnSpcReduction="20000"/>
          </a:bodyPr>
          <a:lstStyle/>
          <a:p>
            <a:r>
              <a:rPr lang="en-US" dirty="0" smtClean="0"/>
              <a:t>Thien </a:t>
            </a:r>
            <a:r>
              <a:rPr lang="en-US" dirty="0" err="1" smtClean="0"/>
              <a:t>Xuan</a:t>
            </a:r>
            <a:r>
              <a:rPr lang="en-US" dirty="0" smtClean="0"/>
              <a:t> Phan, Kensuke Fukuda</a:t>
            </a:r>
            <a:endParaRPr lang="en-US"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sp>
        <p:nvSpPr>
          <p:cNvPr id="16" name="Text Placeholder 340"/>
          <p:cNvSpPr txBox="1">
            <a:spLocks/>
          </p:cNvSpPr>
          <p:nvPr/>
        </p:nvSpPr>
        <p:spPr>
          <a:xfrm>
            <a:off x="15349403" y="6806386"/>
            <a:ext cx="14283756"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CONCEPTUAL ARCHITECTURE FOR ANOMALY DETECTION</a:t>
            </a:r>
            <a:endParaRPr lang="en-US" sz="4400" u="none" dirty="0">
              <a:solidFill>
                <a:srgbClr val="FFFFFF"/>
              </a:solidFill>
            </a:endParaRPr>
          </a:p>
        </p:txBody>
      </p:sp>
      <p:sp>
        <p:nvSpPr>
          <p:cNvPr id="17" name="Text Placeholder 341"/>
          <p:cNvSpPr txBox="1">
            <a:spLocks/>
          </p:cNvSpPr>
          <p:nvPr/>
        </p:nvSpPr>
        <p:spPr>
          <a:xfrm>
            <a:off x="15442406" y="40299481"/>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smtClean="0"/>
              <a:t>2015 </a:t>
            </a:r>
            <a:r>
              <a:rPr lang="en-US" sz="3200" dirty="0" err="1" smtClean="0"/>
              <a:t>CleanSky</a:t>
            </a:r>
            <a:r>
              <a:rPr lang="en-US" sz="3200" dirty="0" smtClean="0"/>
              <a:t> ITN Summer School - University of Gottingen, Germany</a:t>
            </a:r>
            <a:endParaRPr lang="en-US" sz="3200" dirty="0"/>
          </a:p>
        </p:txBody>
      </p:sp>
      <p:sp>
        <p:nvSpPr>
          <p:cNvPr id="18" name="Text Placeholder 341"/>
          <p:cNvSpPr txBox="1">
            <a:spLocks/>
          </p:cNvSpPr>
          <p:nvPr/>
        </p:nvSpPr>
        <p:spPr>
          <a:xfrm>
            <a:off x="15500253" y="25544808"/>
            <a:ext cx="14289232" cy="9189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dirty="0">
              <a:solidFill>
                <a:schemeClr val="tx1"/>
              </a:solidFill>
            </a:endParaRPr>
          </a:p>
        </p:txBody>
      </p:sp>
      <p:sp>
        <p:nvSpPr>
          <p:cNvPr id="20" name="Text Placeholder 340"/>
          <p:cNvSpPr txBox="1">
            <a:spLocks/>
          </p:cNvSpPr>
          <p:nvPr/>
        </p:nvSpPr>
        <p:spPr>
          <a:xfrm>
            <a:off x="668241" y="34734644"/>
            <a:ext cx="14255838"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OUR APPROACH</a:t>
            </a:r>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33" name="Text Placeholder 341"/>
          <p:cNvSpPr txBox="1">
            <a:spLocks/>
          </p:cNvSpPr>
          <p:nvPr/>
        </p:nvSpPr>
        <p:spPr>
          <a:xfrm>
            <a:off x="15500253" y="32010833"/>
            <a:ext cx="14289232" cy="98560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sz="3200" dirty="0">
              <a:solidFill>
                <a:schemeClr val="tx1"/>
              </a:solidFill>
            </a:endParaRPr>
          </a:p>
        </p:txBody>
      </p:sp>
      <p:cxnSp>
        <p:nvCxnSpPr>
          <p:cNvPr id="34" name="Straight Connector 33"/>
          <p:cNvCxnSpPr/>
          <p:nvPr/>
        </p:nvCxnSpPr>
        <p:spPr>
          <a:xfrm>
            <a:off x="16534533" y="40201400"/>
            <a:ext cx="11962773"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27" name="Text Placeholder 337"/>
          <p:cNvSpPr txBox="1">
            <a:spLocks/>
          </p:cNvSpPr>
          <p:nvPr/>
        </p:nvSpPr>
        <p:spPr>
          <a:xfrm>
            <a:off x="632721" y="27528974"/>
            <a:ext cx="14291358" cy="800265"/>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u="none" dirty="0" smtClean="0">
                <a:solidFill>
                  <a:srgbClr val="FFFFFF"/>
                </a:solidFill>
              </a:rPr>
              <a:t>PROBLEM STATEMENT</a:t>
            </a:r>
            <a:endParaRPr lang="en-US" u="none" dirty="0">
              <a:solidFill>
                <a:srgbClr val="FFFFFF"/>
              </a:solidFill>
            </a:endParaRPr>
          </a:p>
        </p:txBody>
      </p:sp>
      <p:sp>
        <p:nvSpPr>
          <p:cNvPr id="28" name="Text Placeholder 345"/>
          <p:cNvSpPr txBox="1">
            <a:spLocks/>
          </p:cNvSpPr>
          <p:nvPr/>
        </p:nvSpPr>
        <p:spPr>
          <a:xfrm>
            <a:off x="688749" y="28373149"/>
            <a:ext cx="14263248" cy="583103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Current SDN-based proposals can not handle large number of flows in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Heavy processing at controller in case of detecting large number of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Rather large control-bandwidth consumption due to large frequency of control-messages and amount of data exchange between SDN switches and controller when querying network statistics for detection.</a:t>
            </a:r>
            <a:endParaRPr lang="en-US" sz="3600" dirty="0"/>
          </a:p>
        </p:txBody>
      </p:sp>
      <p:sp>
        <p:nvSpPr>
          <p:cNvPr id="29" name="Text Placeholder 345"/>
          <p:cNvSpPr txBox="1">
            <a:spLocks/>
          </p:cNvSpPr>
          <p:nvPr/>
        </p:nvSpPr>
        <p:spPr>
          <a:xfrm>
            <a:off x="636213" y="35836620"/>
            <a:ext cx="14287865" cy="461224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Lightweight monitoring module at SDN switches that decrease amount of processing at controller and control bandwidth to achieve more scalability.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S</a:t>
            </a:r>
            <a:r>
              <a:rPr lang="en-US" sz="3600" dirty="0" smtClean="0"/>
              <a:t>ampling mechanism at SDN switch allow it to handle large number of flows in anomaly detection.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Conceptual architecture for anomaly detection and mitigation.</a:t>
            </a:r>
            <a:endParaRPr lang="en-US" sz="3600" dirty="0"/>
          </a:p>
        </p:txBody>
      </p:sp>
      <p:sp>
        <p:nvSpPr>
          <p:cNvPr id="32" name="Text Placeholder 345"/>
          <p:cNvSpPr txBox="1">
            <a:spLocks/>
          </p:cNvSpPr>
          <p:nvPr/>
        </p:nvSpPr>
        <p:spPr>
          <a:xfrm>
            <a:off x="22300031" y="8143825"/>
            <a:ext cx="6928433" cy="737607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Traffic flow monitoring at SDN switch (extended) via monitoring table/app.</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SDN switch </a:t>
            </a:r>
            <a:r>
              <a:rPr lang="en-US" dirty="0"/>
              <a:t>send latest updates </a:t>
            </a:r>
            <a:r>
              <a:rPr lang="en-US" dirty="0" smtClean="0"/>
              <a:t>of monitoring entries to detector (through controller platform) in pre-defined frequency.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Anomaly detection algorithm executed in </a:t>
            </a:r>
            <a:r>
              <a:rPr lang="en-US" dirty="0"/>
              <a:t>A</a:t>
            </a:r>
            <a:r>
              <a:rPr lang="en-US" dirty="0" smtClean="0"/>
              <a:t>nomaly detector to find out anomalous flows.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SDN controller platform sends attack mitigation instruction (drop flows) based on anomalous flows information from detector.</a:t>
            </a:r>
          </a:p>
        </p:txBody>
      </p:sp>
      <p:pic>
        <p:nvPicPr>
          <p:cNvPr id="9" name="Picture 8"/>
          <p:cNvPicPr>
            <a:picLocks noChangeAspect="1"/>
          </p:cNvPicPr>
          <p:nvPr/>
        </p:nvPicPr>
        <p:blipFill>
          <a:blip r:embed="rId3"/>
          <a:stretch>
            <a:fillRect/>
          </a:stretch>
        </p:blipFill>
        <p:spPr>
          <a:xfrm>
            <a:off x="15671006" y="17089363"/>
            <a:ext cx="13564819" cy="10839744"/>
          </a:xfrm>
          <a:prstGeom prst="rect">
            <a:avLst/>
          </a:prstGeom>
        </p:spPr>
      </p:pic>
      <p:pic>
        <p:nvPicPr>
          <p:cNvPr id="11" name="Picture 10"/>
          <p:cNvPicPr>
            <a:picLocks noChangeAspect="1"/>
          </p:cNvPicPr>
          <p:nvPr/>
        </p:nvPicPr>
        <p:blipFill>
          <a:blip r:embed="rId4"/>
          <a:stretch>
            <a:fillRect/>
          </a:stretch>
        </p:blipFill>
        <p:spPr>
          <a:xfrm>
            <a:off x="15671006" y="8143095"/>
            <a:ext cx="6788872" cy="7304826"/>
          </a:xfrm>
          <a:prstGeom prst="rect">
            <a:avLst/>
          </a:prstGeom>
        </p:spPr>
      </p:pic>
      <p:sp>
        <p:nvSpPr>
          <p:cNvPr id="39" name="Text Placeholder 345"/>
          <p:cNvSpPr txBox="1">
            <a:spLocks/>
          </p:cNvSpPr>
          <p:nvPr/>
        </p:nvSpPr>
        <p:spPr>
          <a:xfrm>
            <a:off x="15600145" y="28270182"/>
            <a:ext cx="7920620" cy="730631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Incoming packet processed at in </a:t>
            </a:r>
            <a:r>
              <a:rPr lang="en-US" sz="3600" dirty="0"/>
              <a:t>f</a:t>
            </a:r>
            <a:r>
              <a:rPr lang="en-US" sz="3600" dirty="0" smtClean="0"/>
              <a:t>low table, group table, meter tables as usual.</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A copy of packet features passed through Switch extension module</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Packet features for anomaly detection: {</a:t>
            </a:r>
            <a:r>
              <a:rPr lang="en-US" sz="3600" dirty="0" err="1" smtClean="0"/>
              <a:t>src</a:t>
            </a:r>
            <a:r>
              <a:rPr lang="en-US" sz="3600" dirty="0" smtClean="0"/>
              <a:t> </a:t>
            </a:r>
            <a:r>
              <a:rPr lang="en-US" sz="3600" dirty="0" err="1" smtClean="0"/>
              <a:t>addr</a:t>
            </a:r>
            <a:r>
              <a:rPr lang="en-US" sz="3600" dirty="0" smtClean="0"/>
              <a:t>, </a:t>
            </a:r>
            <a:r>
              <a:rPr lang="en-US" sz="3600" dirty="0" err="1" smtClean="0"/>
              <a:t>src</a:t>
            </a:r>
            <a:r>
              <a:rPr lang="en-US" sz="3600" dirty="0"/>
              <a:t> </a:t>
            </a:r>
            <a:r>
              <a:rPr lang="en-US" sz="3600" dirty="0" smtClean="0"/>
              <a:t>port, </a:t>
            </a:r>
            <a:r>
              <a:rPr lang="en-US" sz="3600" dirty="0" err="1" smtClean="0"/>
              <a:t>dst</a:t>
            </a:r>
            <a:r>
              <a:rPr lang="en-US" sz="3600" dirty="0" smtClean="0"/>
              <a:t> </a:t>
            </a:r>
            <a:r>
              <a:rPr lang="en-US" sz="3600" dirty="0" err="1" smtClean="0"/>
              <a:t>addr</a:t>
            </a:r>
            <a:r>
              <a:rPr lang="en-US" sz="3600" dirty="0" smtClean="0"/>
              <a:t>, </a:t>
            </a:r>
            <a:r>
              <a:rPr lang="en-US" sz="3600" dirty="0" err="1" smtClean="0"/>
              <a:t>dst</a:t>
            </a:r>
            <a:r>
              <a:rPr lang="en-US" sz="3600" dirty="0" smtClean="0"/>
              <a:t> port, proto}</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Sampling and monitoring workflow:</a:t>
            </a:r>
          </a:p>
        </p:txBody>
      </p:sp>
      <p:pic>
        <p:nvPicPr>
          <p:cNvPr id="14" name="Picture 13"/>
          <p:cNvPicPr>
            <a:picLocks noChangeAspect="1"/>
          </p:cNvPicPr>
          <p:nvPr/>
        </p:nvPicPr>
        <p:blipFill>
          <a:blip r:embed="rId5"/>
          <a:stretch>
            <a:fillRect/>
          </a:stretch>
        </p:blipFill>
        <p:spPr>
          <a:xfrm>
            <a:off x="23843704" y="28560246"/>
            <a:ext cx="5190501" cy="6901173"/>
          </a:xfrm>
          <a:prstGeom prst="rect">
            <a:avLst/>
          </a:prstGeom>
        </p:spPr>
      </p:pic>
      <p:sp>
        <p:nvSpPr>
          <p:cNvPr id="41" name="Text Placeholder 345"/>
          <p:cNvSpPr txBox="1">
            <a:spLocks/>
          </p:cNvSpPr>
          <p:nvPr/>
        </p:nvSpPr>
        <p:spPr>
          <a:xfrm>
            <a:off x="15431251" y="36789163"/>
            <a:ext cx="14300387" cy="339344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SDN switch extension implemented on </a:t>
            </a:r>
            <a:r>
              <a:rPr lang="en-US" sz="3600" dirty="0" err="1" smtClean="0"/>
              <a:t>Lagopus</a:t>
            </a:r>
            <a:r>
              <a:rPr lang="en-US" sz="3600" dirty="0" smtClean="0"/>
              <a:t> switch.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E</a:t>
            </a:r>
            <a:r>
              <a:rPr lang="en-US" sz="3600" dirty="0" smtClean="0"/>
              <a:t>xperimental deployment: extended switch and </a:t>
            </a:r>
            <a:r>
              <a:rPr lang="en-US" sz="3600" dirty="0" err="1" smtClean="0"/>
              <a:t>Ryu</a:t>
            </a:r>
            <a:r>
              <a:rPr lang="en-US" sz="3600" dirty="0" smtClean="0"/>
              <a:t> controller.</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Evaluation of extended switch performance and detection system considered as future work.</a:t>
            </a:r>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1542</TotalTime>
  <Words>586</Words>
  <Application>Microsoft Macintosh PowerPoint</Application>
  <PresentationFormat>Custom</PresentationFormat>
  <Paragraphs>37</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Xuan Thien Phan</cp:lastModifiedBy>
  <cp:revision>562</cp:revision>
  <dcterms:created xsi:type="dcterms:W3CDTF">2012-02-10T00:21:22Z</dcterms:created>
  <dcterms:modified xsi:type="dcterms:W3CDTF">2015-09-12T00:04:20Z</dcterms:modified>
</cp:coreProperties>
</file>