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4072" y="336"/>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9/12/15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081"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08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083"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084"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824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825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825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825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52844" y="7664345"/>
            <a:ext cx="14299153" cy="10803165"/>
          </a:xfrm>
        </p:spPr>
        <p:txBody>
          <a:bodyPr/>
          <a:lstStyle/>
          <a:p>
            <a:pPr algn="just" defTabSz="914400">
              <a:lnSpc>
                <a:spcPct val="110000"/>
              </a:lnSpc>
              <a:spcBef>
                <a:spcPts val="2000"/>
              </a:spcBef>
              <a:buClr>
                <a:srgbClr val="2C7C9F">
                  <a:lumMod val="60000"/>
                  <a:lumOff val="40000"/>
                </a:srgbClr>
              </a:buClr>
              <a:buSzPct val="110000"/>
            </a:pPr>
            <a:r>
              <a:rPr lang="en-US" sz="3400" dirty="0"/>
              <a:t>Detecting and preventing the Internet traffic anomalies are crucial tasks to maintain the network services. </a:t>
            </a:r>
            <a:r>
              <a:rPr lang="en-US" sz="3400" dirty="0" smtClean="0"/>
              <a:t>Traditional network anomaly detection approaches </a:t>
            </a:r>
            <a:r>
              <a:rPr lang="en-US" sz="3400" dirty="0"/>
              <a:t>are typically based on the </a:t>
            </a:r>
            <a:r>
              <a:rPr lang="en-US" sz="3400" dirty="0">
                <a:solidFill>
                  <a:srgbClr val="3366FF"/>
                </a:solidFill>
              </a:rPr>
              <a:t>conventional network architecture</a:t>
            </a:r>
            <a:r>
              <a:rPr lang="en-US" sz="3400" dirty="0"/>
              <a:t> that demands </a:t>
            </a:r>
            <a:r>
              <a:rPr lang="en-US" sz="3400" dirty="0">
                <a:solidFill>
                  <a:srgbClr val="0000FF"/>
                </a:solidFill>
              </a:rPr>
              <a:t>heavy </a:t>
            </a:r>
            <a:r>
              <a:rPr lang="en-US" sz="3400" dirty="0" smtClean="0">
                <a:solidFill>
                  <a:schemeClr val="bg2">
                    <a:lumMod val="50000"/>
                  </a:schemeClr>
                </a:solidFill>
              </a:rPr>
              <a:t>processing to </a:t>
            </a:r>
            <a:r>
              <a:rPr lang="en-US" sz="3400" dirty="0">
                <a:solidFill>
                  <a:schemeClr val="bg2">
                    <a:lumMod val="50000"/>
                  </a:schemeClr>
                </a:solidFill>
              </a:rPr>
              <a:t>extract feature information</a:t>
            </a:r>
            <a:r>
              <a:rPr lang="en-US" sz="3400" dirty="0"/>
              <a:t> needed for trafﬁc </a:t>
            </a:r>
            <a:r>
              <a:rPr lang="en-US" sz="3400" dirty="0" smtClean="0"/>
              <a:t>analysis, which </a:t>
            </a:r>
            <a:r>
              <a:rPr lang="en-US" sz="3400" dirty="0"/>
              <a:t>results in the rather </a:t>
            </a:r>
            <a:r>
              <a:rPr lang="en-US" sz="3400" dirty="0">
                <a:solidFill>
                  <a:srgbClr val="3366FF"/>
                </a:solidFill>
              </a:rPr>
              <a:t>large amount of delay time to detect anomalous traffic</a:t>
            </a:r>
            <a:r>
              <a:rPr lang="en-US" sz="3400" dirty="0"/>
              <a:t> in case of network </a:t>
            </a:r>
            <a:r>
              <a:rPr lang="en-US" sz="3400" dirty="0" smtClean="0"/>
              <a:t>attacks. In addition, the lack of a flexible network controlling infrastructure/mechanism in conventional network leads to the inflexibility in </a:t>
            </a:r>
            <a:r>
              <a:rPr lang="en-US" sz="3400" dirty="0"/>
              <a:t>reaction against </a:t>
            </a:r>
            <a:r>
              <a:rPr lang="en-US" sz="3400" dirty="0" smtClean="0"/>
              <a:t>network attacks. Recent approaches base on </a:t>
            </a:r>
            <a:r>
              <a:rPr lang="en-US" sz="3400" dirty="0" smtClean="0">
                <a:solidFill>
                  <a:srgbClr val="3366FF"/>
                </a:solidFill>
              </a:rPr>
              <a:t>Software</a:t>
            </a:r>
            <a:r>
              <a:rPr lang="en-US" sz="3400" dirty="0">
                <a:solidFill>
                  <a:srgbClr val="3366FF"/>
                </a:solidFill>
              </a:rPr>
              <a:t>-Defined </a:t>
            </a:r>
            <a:r>
              <a:rPr lang="en-US" sz="3400" dirty="0" smtClean="0">
                <a:solidFill>
                  <a:srgbClr val="3366FF"/>
                </a:solidFill>
              </a:rPr>
              <a:t>Network (SDN)</a:t>
            </a:r>
            <a:r>
              <a:rPr lang="en-US" sz="3400" dirty="0" smtClean="0"/>
              <a:t> [1] show their flexibility and efficiency since they exploit </a:t>
            </a:r>
            <a:r>
              <a:rPr lang="en-US" sz="3400" dirty="0"/>
              <a:t>the </a:t>
            </a:r>
            <a:r>
              <a:rPr lang="en-US" sz="3400" dirty="0">
                <a:solidFill>
                  <a:srgbClr val="3366FF"/>
                </a:solidFill>
              </a:rPr>
              <a:t>network management flexibility </a:t>
            </a:r>
            <a:r>
              <a:rPr lang="en-US" sz="3400" dirty="0"/>
              <a:t>of SDN for anomaly detection and mitigation. </a:t>
            </a:r>
            <a:r>
              <a:rPr lang="en-US" sz="3400" dirty="0" smtClean="0"/>
              <a:t>However, these approaches </a:t>
            </a:r>
            <a:r>
              <a:rPr lang="en-US" sz="3400" dirty="0" smtClean="0">
                <a:solidFill>
                  <a:srgbClr val="3366FF"/>
                </a:solidFill>
              </a:rPr>
              <a:t>can not deal with large number of flows</a:t>
            </a:r>
            <a:r>
              <a:rPr lang="en-US" sz="3400" dirty="0" smtClean="0"/>
              <a:t> and </a:t>
            </a:r>
            <a:r>
              <a:rPr lang="en-US" sz="3400" dirty="0" smtClean="0">
                <a:solidFill>
                  <a:srgbClr val="3366FF"/>
                </a:solidFill>
              </a:rPr>
              <a:t>scalability issue </a:t>
            </a:r>
            <a:r>
              <a:rPr lang="en-US" sz="3400" dirty="0" smtClean="0">
                <a:solidFill>
                  <a:schemeClr val="bg2">
                    <a:lumMod val="25000"/>
                  </a:schemeClr>
                </a:solidFill>
              </a:rPr>
              <a:t>is still </a:t>
            </a:r>
            <a:r>
              <a:rPr lang="en-US" sz="3400" dirty="0" smtClean="0">
                <a:solidFill>
                  <a:srgbClr val="3366FF"/>
                </a:solidFill>
              </a:rPr>
              <a:t>unsolved</a:t>
            </a:r>
            <a:r>
              <a:rPr lang="en-US" sz="3400" dirty="0" smtClean="0"/>
              <a:t>. We propose an </a:t>
            </a:r>
            <a:r>
              <a:rPr lang="en-US" sz="3400" dirty="0" smtClean="0">
                <a:solidFill>
                  <a:srgbClr val="3366FF"/>
                </a:solidFill>
              </a:rPr>
              <a:t>architectural approach for anomaly detection and mitigation</a:t>
            </a:r>
            <a:r>
              <a:rPr lang="en-US" sz="3400" dirty="0" smtClean="0"/>
              <a:t> which solve those limitations. We extend the current SDN switch with our </a:t>
            </a:r>
            <a:r>
              <a:rPr lang="en-US" sz="3400" dirty="0" smtClean="0">
                <a:solidFill>
                  <a:srgbClr val="3366FF"/>
                </a:solidFill>
              </a:rPr>
              <a:t>minor extension module </a:t>
            </a:r>
            <a:r>
              <a:rPr lang="en-US" sz="3400" dirty="0" smtClean="0">
                <a:solidFill>
                  <a:schemeClr val="bg2">
                    <a:lumMod val="25000"/>
                  </a:schemeClr>
                </a:solidFill>
              </a:rPr>
              <a:t>to support it </a:t>
            </a:r>
            <a:r>
              <a:rPr lang="en-US" sz="3400" dirty="0" smtClean="0">
                <a:solidFill>
                  <a:srgbClr val="3366FF"/>
                </a:solidFill>
              </a:rPr>
              <a:t>perform efficiently with monitoring task</a:t>
            </a:r>
            <a:r>
              <a:rPr lang="en-US" sz="3400" dirty="0" smtClean="0"/>
              <a:t>, together with </a:t>
            </a:r>
            <a:r>
              <a:rPr lang="en-US" sz="3400" dirty="0" smtClean="0">
                <a:solidFill>
                  <a:srgbClr val="3366FF"/>
                </a:solidFill>
              </a:rPr>
              <a:t>exploit the SDN infrastructure and protocol</a:t>
            </a:r>
            <a:r>
              <a:rPr lang="en-US" sz="3400" dirty="0" smtClean="0"/>
              <a:t> for anomaly detection/mitigation solution.</a:t>
            </a:r>
            <a:endParaRPr lang="en-US" sz="3400" dirty="0"/>
          </a:p>
        </p:txBody>
      </p:sp>
      <p:sp>
        <p:nvSpPr>
          <p:cNvPr id="335" name="Text Placeholder 334"/>
          <p:cNvSpPr>
            <a:spLocks noGrp="1"/>
          </p:cNvSpPr>
          <p:nvPr>
            <p:ph type="body" sz="quarter" idx="11"/>
          </p:nvPr>
        </p:nvSpPr>
        <p:spPr>
          <a:xfrm>
            <a:off x="636213" y="6818189"/>
            <a:ext cx="14287866" cy="857959"/>
          </a:xfrm>
          <a:solidFill>
            <a:schemeClr val="bg2">
              <a:lumMod val="25000"/>
            </a:schemeClr>
          </a:solidFill>
        </p:spPr>
        <p:txBody>
          <a:bodyPr/>
          <a:lstStyle/>
          <a:p>
            <a:r>
              <a:rPr lang="en-US" sz="4400" u="none" dirty="0" smtClean="0">
                <a:solidFill>
                  <a:schemeClr val="bg1"/>
                </a:solidFill>
              </a:rPr>
              <a:t>SUMMARY</a:t>
            </a:r>
            <a:endParaRPr lang="en-US" sz="4400" u="none" dirty="0">
              <a:solidFill>
                <a:schemeClr val="bg1"/>
              </a:solidFill>
            </a:endParaRPr>
          </a:p>
        </p:txBody>
      </p:sp>
      <p:sp>
        <p:nvSpPr>
          <p:cNvPr id="338" name="Text Placeholder 337"/>
          <p:cNvSpPr>
            <a:spLocks noGrp="1"/>
          </p:cNvSpPr>
          <p:nvPr>
            <p:ph type="body" sz="quarter" idx="20"/>
          </p:nvPr>
        </p:nvSpPr>
        <p:spPr>
          <a:xfrm>
            <a:off x="632720" y="18708512"/>
            <a:ext cx="14291358" cy="857959"/>
          </a:xfrm>
          <a:solidFill>
            <a:schemeClr val="bg2">
              <a:lumMod val="25000"/>
            </a:schemeClr>
          </a:solidFill>
        </p:spPr>
        <p:txBody>
          <a:bodyPr/>
          <a:lstStyle/>
          <a:p>
            <a:r>
              <a:rPr lang="en-US" sz="4400" u="none" dirty="0" smtClean="0">
                <a:solidFill>
                  <a:srgbClr val="FFFFFF"/>
                </a:solidFill>
              </a:rPr>
              <a:t>WHY SDN</a:t>
            </a:r>
            <a:endParaRPr lang="en-US" sz="4400" u="none" dirty="0">
              <a:solidFill>
                <a:srgbClr val="FFFFFF"/>
              </a:solidFill>
            </a:endParaRPr>
          </a:p>
        </p:txBody>
      </p:sp>
      <p:sp>
        <p:nvSpPr>
          <p:cNvPr id="339" name="Text Placeholder 338"/>
          <p:cNvSpPr>
            <a:spLocks noGrp="1"/>
          </p:cNvSpPr>
          <p:nvPr>
            <p:ph type="body" sz="quarter" idx="25"/>
          </p:nvPr>
        </p:nvSpPr>
        <p:spPr>
          <a:xfrm>
            <a:off x="15353329" y="15659373"/>
            <a:ext cx="14287682" cy="857959"/>
          </a:xfrm>
          <a:solidFill>
            <a:schemeClr val="bg2">
              <a:lumMod val="25000"/>
            </a:schemeClr>
          </a:solidFill>
        </p:spPr>
        <p:txBody>
          <a:bodyPr/>
          <a:lstStyle/>
          <a:p>
            <a:r>
              <a:rPr lang="en-US" sz="4400" u="none" dirty="0" smtClean="0">
                <a:solidFill>
                  <a:srgbClr val="FFFFFF"/>
                </a:solidFill>
              </a:rPr>
              <a:t>SAMPLING AND MONITORING TRAFFIC FLOWS</a:t>
            </a:r>
            <a:endParaRPr lang="en-US" sz="4400" u="none" dirty="0">
              <a:solidFill>
                <a:srgbClr val="FFFFFF"/>
              </a:solidFill>
            </a:endParaRPr>
          </a:p>
        </p:txBody>
      </p:sp>
      <p:sp>
        <p:nvSpPr>
          <p:cNvPr id="341" name="Text Placeholder 340"/>
          <p:cNvSpPr>
            <a:spLocks noGrp="1"/>
          </p:cNvSpPr>
          <p:nvPr>
            <p:ph type="body" sz="quarter" idx="27"/>
          </p:nvPr>
        </p:nvSpPr>
        <p:spPr>
          <a:xfrm>
            <a:off x="15494777" y="24744543"/>
            <a:ext cx="14283756" cy="800265"/>
          </a:xfrm>
        </p:spPr>
        <p:txBody>
          <a:bodyPr/>
          <a:lstStyle/>
          <a:p>
            <a:r>
              <a:rPr lang="en-US" dirty="0" smtClean="0"/>
              <a:t>A </a:t>
            </a:r>
            <a:endParaRPr lang="en-US" dirty="0"/>
          </a:p>
        </p:txBody>
      </p:sp>
      <p:sp>
        <p:nvSpPr>
          <p:cNvPr id="343" name="Text Placeholder 342"/>
          <p:cNvSpPr>
            <a:spLocks noGrp="1"/>
          </p:cNvSpPr>
          <p:nvPr>
            <p:ph type="body" sz="quarter" idx="29"/>
          </p:nvPr>
        </p:nvSpPr>
        <p:spPr>
          <a:xfrm>
            <a:off x="15353329" y="37105742"/>
            <a:ext cx="14276605" cy="857959"/>
          </a:xfrm>
          <a:solidFill>
            <a:schemeClr val="bg2">
              <a:lumMod val="25000"/>
            </a:schemeClr>
          </a:solidFill>
        </p:spPr>
        <p:txBody>
          <a:bodyPr/>
          <a:lstStyle/>
          <a:p>
            <a:r>
              <a:rPr lang="en-US" sz="4400" u="none" dirty="0" smtClean="0">
                <a:solidFill>
                  <a:srgbClr val="FFFFFF"/>
                </a:solidFill>
              </a:rPr>
              <a:t>CURRENT PROGRESS AND FUTURE WORK</a:t>
            </a:r>
            <a:endParaRPr lang="en-US" sz="4400" u="none" dirty="0">
              <a:solidFill>
                <a:srgbClr val="FFFFFF"/>
              </a:solidFill>
            </a:endParaRPr>
          </a:p>
        </p:txBody>
      </p:sp>
      <p:sp>
        <p:nvSpPr>
          <p:cNvPr id="344" name="Text Placeholder 343"/>
          <p:cNvSpPr>
            <a:spLocks noGrp="1"/>
          </p:cNvSpPr>
          <p:nvPr>
            <p:ph type="body" sz="quarter" idx="30"/>
          </p:nvPr>
        </p:nvSpPr>
        <p:spPr>
          <a:xfrm>
            <a:off x="15353329" y="34204184"/>
            <a:ext cx="14283756" cy="883014"/>
          </a:xfrm>
        </p:spPr>
        <p:txBody>
          <a:bodyPr/>
          <a:lstStyle/>
          <a:p>
            <a:r>
              <a:rPr lang="en-US" dirty="0" smtClean="0"/>
              <a:t> </a:t>
            </a:r>
          </a:p>
        </p:txBody>
      </p:sp>
      <p:sp>
        <p:nvSpPr>
          <p:cNvPr id="346" name="Text Placeholder 345"/>
          <p:cNvSpPr>
            <a:spLocks noGrp="1"/>
          </p:cNvSpPr>
          <p:nvPr>
            <p:ph type="body" sz="quarter" idx="96"/>
          </p:nvPr>
        </p:nvSpPr>
        <p:spPr>
          <a:xfrm>
            <a:off x="636213" y="19566471"/>
            <a:ext cx="14315783" cy="6392727"/>
          </a:xfrm>
        </p:spPr>
        <p:txBody>
          <a:bodyPr/>
          <a:lstStyle/>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t>Fast query of flow-level statistics by SDN’s </a:t>
            </a:r>
            <a:r>
              <a:rPr lang="en-US" sz="3400" dirty="0" smtClean="0"/>
              <a:t>Southbound API </a:t>
            </a:r>
            <a:r>
              <a:rPr lang="en-US" sz="3400" dirty="0"/>
              <a:t>(</a:t>
            </a:r>
            <a:r>
              <a:rPr lang="en-US" sz="3400" dirty="0" err="1"/>
              <a:t>OpenFlow</a:t>
            </a:r>
            <a:r>
              <a:rPr lang="en-US" sz="3400" dirty="0" smtClean="0"/>
              <a:t>) [2].</a:t>
            </a:r>
            <a:endParaRPr lang="en-US" sz="3400" dirty="0"/>
          </a:p>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t>Easily and quickly </a:t>
            </a:r>
            <a:r>
              <a:rPr lang="en-US" sz="3400" dirty="0" smtClean="0"/>
              <a:t>drop </a:t>
            </a:r>
            <a:r>
              <a:rPr lang="en-US" sz="3400" dirty="0"/>
              <a:t>desired packets/flows by </a:t>
            </a:r>
            <a:r>
              <a:rPr lang="en-US" sz="3400" dirty="0" smtClean="0"/>
              <a:t>well-defined action sets </a:t>
            </a:r>
            <a:r>
              <a:rPr lang="en-US" sz="3400" dirty="0"/>
              <a:t>-&gt; mitigation becomes faster and </a:t>
            </a:r>
            <a:r>
              <a:rPr lang="en-US" sz="3400" dirty="0" smtClean="0"/>
              <a:t>simpler.</a:t>
            </a:r>
            <a:endParaRPr lang="en-US" sz="3400" dirty="0"/>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t>SDN’s network programmability and ability of applying changes for network </a:t>
            </a:r>
            <a:r>
              <a:rPr lang="en-US" sz="3400" dirty="0"/>
              <a:t>controlling </a:t>
            </a:r>
            <a:r>
              <a:rPr lang="en-US" sz="3400" dirty="0" smtClean="0"/>
              <a:t>rules in real-time bring flexibility for our d</a:t>
            </a:r>
            <a:r>
              <a:rPr lang="en-US" sz="3400" dirty="0"/>
              <a:t>etecting </a:t>
            </a:r>
            <a:r>
              <a:rPr lang="en-US" sz="3400" dirty="0" smtClean="0"/>
              <a:t>system (</a:t>
            </a:r>
            <a:r>
              <a:rPr lang="en-US" sz="3400" dirty="0"/>
              <a:t>easier for deploying, flexible in </a:t>
            </a:r>
            <a:r>
              <a:rPr lang="en-US" sz="3400" dirty="0" smtClean="0"/>
              <a:t>controlling/modifying </a:t>
            </a:r>
            <a:r>
              <a:rPr lang="en-US" sz="3400" dirty="0"/>
              <a:t>network </a:t>
            </a:r>
            <a:r>
              <a:rPr lang="en-US" sz="3400" dirty="0" smtClean="0"/>
              <a:t>behaviors </a:t>
            </a:r>
            <a:r>
              <a:rPr lang="en-US" sz="3400" dirty="0"/>
              <a:t>for detection/mitigation</a:t>
            </a:r>
            <a:r>
              <a:rPr lang="en-US" sz="3400" dirty="0" smtClean="0"/>
              <a:t>).</a:t>
            </a:r>
          </a:p>
          <a:p>
            <a:pPr lvl="0" defTabSz="914400">
              <a:lnSpc>
                <a:spcPct val="110000"/>
              </a:lnSpc>
              <a:spcBef>
                <a:spcPts val="2000"/>
              </a:spcBef>
              <a:buClr>
                <a:srgbClr val="2C7C9F">
                  <a:lumMod val="60000"/>
                  <a:lumOff val="40000"/>
                </a:srgbClr>
              </a:buClr>
              <a:buSzPct val="110000"/>
            </a:pPr>
            <a:endParaRPr lang="en-US" sz="3400" dirty="0"/>
          </a:p>
        </p:txBody>
      </p:sp>
      <p:sp>
        <p:nvSpPr>
          <p:cNvPr id="383" name="Text Placeholder 382"/>
          <p:cNvSpPr>
            <a:spLocks noGrp="1"/>
          </p:cNvSpPr>
          <p:nvPr>
            <p:ph type="body" sz="quarter" idx="150"/>
          </p:nvPr>
        </p:nvSpPr>
        <p:spPr>
          <a:xfrm>
            <a:off x="3047840" y="4368638"/>
            <a:ext cx="24255728" cy="855195"/>
          </a:xfrm>
        </p:spPr>
        <p:txBody>
          <a:bodyPr>
            <a:normAutofit fontScale="85000" lnSpcReduction="10000"/>
          </a:bodyPr>
          <a:lstStyle/>
          <a:p>
            <a:r>
              <a:rPr lang="en-US" dirty="0" smtClean="0"/>
              <a:t>The Graduate University for Advanced Studies, Japan          National Institute of Informatics, Japan</a:t>
            </a:r>
            <a:endParaRPr lang="en-US" dirty="0"/>
          </a:p>
        </p:txBody>
      </p:sp>
      <p:sp>
        <p:nvSpPr>
          <p:cNvPr id="384" name="Text Placeholder 383"/>
          <p:cNvSpPr>
            <a:spLocks noGrp="1"/>
          </p:cNvSpPr>
          <p:nvPr>
            <p:ph type="body" sz="quarter" idx="151"/>
          </p:nvPr>
        </p:nvSpPr>
        <p:spPr>
          <a:xfrm>
            <a:off x="3835198" y="3247125"/>
            <a:ext cx="22833403" cy="857356"/>
          </a:xfrm>
        </p:spPr>
        <p:txBody>
          <a:bodyPr>
            <a:noAutofit/>
          </a:bodyPr>
          <a:lstStyle/>
          <a:p>
            <a:r>
              <a:rPr lang="en-US" sz="5400" dirty="0" smtClean="0"/>
              <a:t>Thien Xuan Phan                                           Kensuke Fukuda</a:t>
            </a:r>
            <a:endParaRPr lang="en-US" sz="5400" dirty="0"/>
          </a:p>
        </p:txBody>
      </p:sp>
      <p:sp>
        <p:nvSpPr>
          <p:cNvPr id="385" name="Text Placeholder 384"/>
          <p:cNvSpPr>
            <a:spLocks noGrp="1"/>
          </p:cNvSpPr>
          <p:nvPr>
            <p:ph type="body" sz="quarter" idx="153"/>
          </p:nvPr>
        </p:nvSpPr>
        <p:spPr>
          <a:xfrm>
            <a:off x="2771097" y="492939"/>
            <a:ext cx="25209299" cy="2470323"/>
          </a:xfrm>
        </p:spPr>
        <p:txBody>
          <a:bodyPr>
            <a:normAutofit fontScale="92500" lnSpcReduction="20000"/>
          </a:bodyPr>
          <a:lstStyle/>
          <a:p>
            <a:r>
              <a:rPr lang="en-US" dirty="0" smtClean="0"/>
              <a:t>Early-stage anomaly detection and mitigation in large-scale networks</a:t>
            </a:r>
            <a:endParaRPr lang="en-US" dirty="0"/>
          </a:p>
        </p:txBody>
      </p:sp>
      <p:sp>
        <p:nvSpPr>
          <p:cNvPr id="16" name="Text Placeholder 340"/>
          <p:cNvSpPr txBox="1">
            <a:spLocks/>
          </p:cNvSpPr>
          <p:nvPr/>
        </p:nvSpPr>
        <p:spPr>
          <a:xfrm>
            <a:off x="15349403" y="6806386"/>
            <a:ext cx="14283756" cy="857959"/>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400" u="none" dirty="0" smtClean="0">
                <a:solidFill>
                  <a:srgbClr val="FFFFFF"/>
                </a:solidFill>
              </a:rPr>
              <a:t>CONCEPTUAL ARCHITECTURE FOR ANOMALY DETECTION</a:t>
            </a:r>
            <a:endParaRPr lang="en-US" sz="4400" u="none" dirty="0">
              <a:solidFill>
                <a:srgbClr val="FFFFFF"/>
              </a:solidFill>
            </a:endParaRPr>
          </a:p>
        </p:txBody>
      </p:sp>
      <p:sp>
        <p:nvSpPr>
          <p:cNvPr id="17" name="Text Placeholder 341"/>
          <p:cNvSpPr txBox="1">
            <a:spLocks/>
          </p:cNvSpPr>
          <p:nvPr/>
        </p:nvSpPr>
        <p:spPr>
          <a:xfrm>
            <a:off x="15290006" y="41671081"/>
            <a:ext cx="14289232"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3200" dirty="0" err="1" smtClean="0">
                <a:solidFill>
                  <a:srgbClr val="FFFFFF"/>
                </a:solidFill>
              </a:rPr>
              <a:t>CleanSky</a:t>
            </a:r>
            <a:r>
              <a:rPr lang="en-US" sz="3200" dirty="0" smtClean="0">
                <a:solidFill>
                  <a:srgbClr val="FFFFFF"/>
                </a:solidFill>
              </a:rPr>
              <a:t> </a:t>
            </a:r>
            <a:r>
              <a:rPr lang="en-US" sz="3200" dirty="0" smtClean="0">
                <a:solidFill>
                  <a:srgbClr val="FFFFFF"/>
                </a:solidFill>
              </a:rPr>
              <a:t>ITN Summer School </a:t>
            </a:r>
            <a:r>
              <a:rPr lang="en-US" sz="3200" dirty="0" smtClean="0">
                <a:solidFill>
                  <a:srgbClr val="FFFFFF"/>
                </a:solidFill>
              </a:rPr>
              <a:t>2015 - </a:t>
            </a:r>
            <a:r>
              <a:rPr lang="en-US" sz="3200" dirty="0" smtClean="0">
                <a:solidFill>
                  <a:srgbClr val="FFFFFF"/>
                </a:solidFill>
              </a:rPr>
              <a:t>University of </a:t>
            </a:r>
            <a:r>
              <a:rPr lang="en-US" sz="3200" dirty="0" err="1" smtClean="0">
                <a:solidFill>
                  <a:srgbClr val="FFFFFF"/>
                </a:solidFill>
              </a:rPr>
              <a:t>Goettingen</a:t>
            </a:r>
            <a:r>
              <a:rPr lang="en-US" sz="3200" dirty="0" smtClean="0">
                <a:solidFill>
                  <a:srgbClr val="FFFFFF"/>
                </a:solidFill>
              </a:rPr>
              <a:t>, Germany</a:t>
            </a:r>
            <a:endParaRPr lang="en-US" sz="3200" dirty="0">
              <a:solidFill>
                <a:srgbClr val="FFFFFF"/>
              </a:solidFill>
            </a:endParaRPr>
          </a:p>
        </p:txBody>
      </p:sp>
      <p:sp>
        <p:nvSpPr>
          <p:cNvPr id="18" name="Text Placeholder 341"/>
          <p:cNvSpPr txBox="1">
            <a:spLocks/>
          </p:cNvSpPr>
          <p:nvPr/>
        </p:nvSpPr>
        <p:spPr>
          <a:xfrm>
            <a:off x="15500253" y="25544808"/>
            <a:ext cx="14289232" cy="91892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dirty="0">
              <a:solidFill>
                <a:schemeClr val="tx1"/>
              </a:solidFill>
            </a:endParaRPr>
          </a:p>
        </p:txBody>
      </p:sp>
      <p:sp>
        <p:nvSpPr>
          <p:cNvPr id="20" name="Text Placeholder 340"/>
          <p:cNvSpPr txBox="1">
            <a:spLocks/>
          </p:cNvSpPr>
          <p:nvPr/>
        </p:nvSpPr>
        <p:spPr>
          <a:xfrm>
            <a:off x="617967" y="31612681"/>
            <a:ext cx="14297477" cy="857959"/>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sz="4400" u="none" dirty="0" smtClean="0">
                <a:solidFill>
                  <a:srgbClr val="FFFFFF"/>
                </a:solidFill>
              </a:rPr>
              <a:t>OUR APPROACH</a:t>
            </a:r>
          </a:p>
        </p:txBody>
      </p:sp>
      <p:sp>
        <p:nvSpPr>
          <p:cNvPr id="21" name="Text Placeholder 341"/>
          <p:cNvSpPr txBox="1">
            <a:spLocks/>
          </p:cNvSpPr>
          <p:nvPr/>
        </p:nvSpPr>
        <p:spPr>
          <a:xfrm>
            <a:off x="15494777" y="216848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22" name="Text Placeholder 341"/>
          <p:cNvSpPr txBox="1">
            <a:spLocks/>
          </p:cNvSpPr>
          <p:nvPr/>
        </p:nvSpPr>
        <p:spPr>
          <a:xfrm>
            <a:off x="15647177" y="218372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33" name="Text Placeholder 341"/>
          <p:cNvSpPr txBox="1">
            <a:spLocks/>
          </p:cNvSpPr>
          <p:nvPr/>
        </p:nvSpPr>
        <p:spPr>
          <a:xfrm>
            <a:off x="15500253" y="32010833"/>
            <a:ext cx="14289232" cy="98560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endParaRPr lang="en-US" sz="3200" dirty="0">
              <a:solidFill>
                <a:schemeClr val="tx1"/>
              </a:solidFill>
            </a:endParaRPr>
          </a:p>
        </p:txBody>
      </p:sp>
      <p:sp>
        <p:nvSpPr>
          <p:cNvPr id="27" name="Text Placeholder 337"/>
          <p:cNvSpPr txBox="1">
            <a:spLocks/>
          </p:cNvSpPr>
          <p:nvPr/>
        </p:nvSpPr>
        <p:spPr>
          <a:xfrm>
            <a:off x="617967" y="25180727"/>
            <a:ext cx="14291358" cy="800265"/>
          </a:xfrm>
          <a:prstGeom prst="rect">
            <a:avLst/>
          </a:prstGeom>
          <a:solidFill>
            <a:schemeClr val="bg2">
              <a:lumMod val="25000"/>
            </a:schemeClr>
          </a:solid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u="none" dirty="0" smtClean="0">
                <a:solidFill>
                  <a:srgbClr val="FFFFFF"/>
                </a:solidFill>
              </a:rPr>
              <a:t>PROBLEM STATEMENT</a:t>
            </a:r>
            <a:endParaRPr lang="en-US" u="none" dirty="0">
              <a:solidFill>
                <a:srgbClr val="FFFFFF"/>
              </a:solidFill>
            </a:endParaRPr>
          </a:p>
        </p:txBody>
      </p:sp>
      <p:sp>
        <p:nvSpPr>
          <p:cNvPr id="28" name="Text Placeholder 345"/>
          <p:cNvSpPr txBox="1">
            <a:spLocks/>
          </p:cNvSpPr>
          <p:nvPr/>
        </p:nvSpPr>
        <p:spPr>
          <a:xfrm>
            <a:off x="716857" y="25983393"/>
            <a:ext cx="14263248" cy="55607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t>Current SDN-based proposals can not handle large number of flows in SDN switches.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t>Heavy processing at controller in case of detecting large number of SDN switches.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t>Rather large control-bandwidth consumption due to large frequency of control-messages and amount of data exchange between SDN switches and controller when querying network statistics for detection.</a:t>
            </a:r>
            <a:endParaRPr lang="en-US" sz="3400" dirty="0"/>
          </a:p>
        </p:txBody>
      </p:sp>
      <p:sp>
        <p:nvSpPr>
          <p:cNvPr id="29" name="Text Placeholder 345"/>
          <p:cNvSpPr txBox="1">
            <a:spLocks/>
          </p:cNvSpPr>
          <p:nvPr/>
        </p:nvSpPr>
        <p:spPr>
          <a:xfrm>
            <a:off x="724267" y="32439812"/>
            <a:ext cx="14287865" cy="440962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t>Lightweight monitoring module at SDN switches that decrease amount of processing at controller and control bandwidth to achieve more scalability.</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t>S</a:t>
            </a:r>
            <a:r>
              <a:rPr lang="en-US" sz="3400" dirty="0" smtClean="0"/>
              <a:t>ampling mechanism at SDN switch allow it to handle large number of flows in anomaly detection.  </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t>Conceptual architecture for anomaly detection and mitigation.</a:t>
            </a:r>
            <a:endParaRPr lang="en-US" sz="3400" dirty="0"/>
          </a:p>
        </p:txBody>
      </p:sp>
      <p:sp>
        <p:nvSpPr>
          <p:cNvPr id="32" name="Text Placeholder 345"/>
          <p:cNvSpPr txBox="1">
            <a:spLocks/>
          </p:cNvSpPr>
          <p:nvPr/>
        </p:nvSpPr>
        <p:spPr>
          <a:xfrm>
            <a:off x="22300031" y="7904739"/>
            <a:ext cx="6928433" cy="737607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t>Traffic flow monitoring at SDN switch (extended) via monitoring table/app.</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t>SDN switch </a:t>
            </a:r>
            <a:r>
              <a:rPr lang="en-US" dirty="0"/>
              <a:t>send latest updates </a:t>
            </a:r>
            <a:r>
              <a:rPr lang="en-US" dirty="0" smtClean="0"/>
              <a:t>of monitoring entries to detector (through controller platform) in pre-defined frequency.</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t>Anomaly detection algorithm (e.g. [3]) executed in </a:t>
            </a:r>
            <a:r>
              <a:rPr lang="en-US" dirty="0"/>
              <a:t>A</a:t>
            </a:r>
            <a:r>
              <a:rPr lang="en-US" dirty="0" smtClean="0"/>
              <a:t>nomaly detector to find out anomalous flows.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dirty="0" smtClean="0"/>
              <a:t>SDN controller platform sends attack mitigation instruction (drop flows) based on anomalous flows information from detector.</a:t>
            </a:r>
          </a:p>
        </p:txBody>
      </p:sp>
      <p:sp>
        <p:nvSpPr>
          <p:cNvPr id="39" name="Text Placeholder 345"/>
          <p:cNvSpPr txBox="1">
            <a:spLocks/>
          </p:cNvSpPr>
          <p:nvPr/>
        </p:nvSpPr>
        <p:spPr>
          <a:xfrm>
            <a:off x="15500253" y="27855300"/>
            <a:ext cx="8025988" cy="876825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t>Incoming packet processed </a:t>
            </a:r>
            <a:r>
              <a:rPr lang="en-US" sz="3200" dirty="0" smtClean="0"/>
              <a:t>at </a:t>
            </a:r>
            <a:r>
              <a:rPr lang="en-US" sz="3200" dirty="0"/>
              <a:t>f</a:t>
            </a:r>
            <a:r>
              <a:rPr lang="en-US" sz="3200" dirty="0" smtClean="0"/>
              <a:t>low tables, group table, meter table as </a:t>
            </a:r>
            <a:r>
              <a:rPr lang="en-US" sz="3200" dirty="0" smtClean="0"/>
              <a:t>usual.</a:t>
            </a:r>
            <a:endParaRPr lang="en-US" sz="3200" dirty="0" smtClean="0"/>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t>A copy of packet features passed through Switch extension module.</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t>Packet features for anomaly detection: {</a:t>
            </a:r>
            <a:r>
              <a:rPr lang="en-US" sz="3200" dirty="0" err="1" smtClean="0"/>
              <a:t>src</a:t>
            </a:r>
            <a:r>
              <a:rPr lang="en-US" sz="3200" dirty="0" smtClean="0"/>
              <a:t> </a:t>
            </a:r>
            <a:r>
              <a:rPr lang="en-US" sz="3200" dirty="0" err="1" smtClean="0"/>
              <a:t>addr</a:t>
            </a:r>
            <a:r>
              <a:rPr lang="en-US" sz="3200" dirty="0" smtClean="0"/>
              <a:t>, </a:t>
            </a:r>
            <a:r>
              <a:rPr lang="en-US" sz="3200" dirty="0" err="1" smtClean="0"/>
              <a:t>src</a:t>
            </a:r>
            <a:r>
              <a:rPr lang="en-US" sz="3200" dirty="0"/>
              <a:t> </a:t>
            </a:r>
            <a:r>
              <a:rPr lang="en-US" sz="3200" dirty="0" smtClean="0"/>
              <a:t>port, </a:t>
            </a:r>
            <a:r>
              <a:rPr lang="en-US" sz="3200" dirty="0" err="1" smtClean="0"/>
              <a:t>dst</a:t>
            </a:r>
            <a:r>
              <a:rPr lang="en-US" sz="3200" dirty="0" smtClean="0"/>
              <a:t> </a:t>
            </a:r>
            <a:r>
              <a:rPr lang="en-US" sz="3200" dirty="0" err="1" smtClean="0"/>
              <a:t>addr</a:t>
            </a:r>
            <a:r>
              <a:rPr lang="en-US" sz="3200" dirty="0" smtClean="0"/>
              <a:t>, </a:t>
            </a:r>
            <a:r>
              <a:rPr lang="en-US" sz="3200" dirty="0" err="1" smtClean="0"/>
              <a:t>dst</a:t>
            </a:r>
            <a:r>
              <a:rPr lang="en-US" sz="3200" dirty="0" smtClean="0"/>
              <a:t> port, </a:t>
            </a:r>
            <a:r>
              <a:rPr lang="en-US" sz="3200" dirty="0" smtClean="0"/>
              <a:t>proto,...}.</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t>Monitoring table: monitor/update flow statistics.</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t>Bloom filter: mark non-monitoring flows.</a:t>
            </a:r>
            <a:endParaRPr lang="en-US" sz="3200" dirty="0" smtClean="0"/>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t>Sampling and monitoring workflow:</a:t>
            </a:r>
          </a:p>
        </p:txBody>
      </p:sp>
      <p:pic>
        <p:nvPicPr>
          <p:cNvPr id="14" name="Picture 13"/>
          <p:cNvPicPr>
            <a:picLocks noChangeAspect="1"/>
          </p:cNvPicPr>
          <p:nvPr/>
        </p:nvPicPr>
        <p:blipFill>
          <a:blip r:embed="rId3"/>
          <a:stretch>
            <a:fillRect/>
          </a:stretch>
        </p:blipFill>
        <p:spPr>
          <a:xfrm>
            <a:off x="23720500" y="28533865"/>
            <a:ext cx="5507964" cy="7323265"/>
          </a:xfrm>
          <a:prstGeom prst="rect">
            <a:avLst/>
          </a:prstGeom>
        </p:spPr>
      </p:pic>
      <p:sp>
        <p:nvSpPr>
          <p:cNvPr id="41" name="Text Placeholder 345"/>
          <p:cNvSpPr txBox="1">
            <a:spLocks/>
          </p:cNvSpPr>
          <p:nvPr/>
        </p:nvSpPr>
        <p:spPr>
          <a:xfrm>
            <a:off x="15500253" y="37963701"/>
            <a:ext cx="14300387" cy="3258536"/>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t>SDN switch extension implemented on </a:t>
            </a:r>
            <a:r>
              <a:rPr lang="en-US" sz="3400" dirty="0" err="1" smtClean="0"/>
              <a:t>Lagopus</a:t>
            </a:r>
            <a:r>
              <a:rPr lang="en-US" sz="3400" dirty="0" smtClean="0"/>
              <a:t> switch. </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a:t>E</a:t>
            </a:r>
            <a:r>
              <a:rPr lang="en-US" sz="3400" dirty="0" smtClean="0"/>
              <a:t>xperimental deployment: extended switch and </a:t>
            </a:r>
            <a:r>
              <a:rPr lang="en-US" sz="3400" dirty="0" err="1" smtClean="0"/>
              <a:t>Ryu</a:t>
            </a:r>
            <a:r>
              <a:rPr lang="en-US" sz="3400" dirty="0" smtClean="0"/>
              <a:t> controller.</a:t>
            </a:r>
          </a:p>
          <a:p>
            <a:pPr marL="34925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400" dirty="0" smtClean="0"/>
              <a:t>Evaluation of extended switch performance and detection system considered as future work.</a:t>
            </a:r>
          </a:p>
        </p:txBody>
      </p:sp>
      <p:pic>
        <p:nvPicPr>
          <p:cNvPr id="2" name="Picture 1"/>
          <p:cNvPicPr>
            <a:picLocks noChangeAspect="1"/>
          </p:cNvPicPr>
          <p:nvPr/>
        </p:nvPicPr>
        <p:blipFill>
          <a:blip r:embed="rId4"/>
          <a:stretch>
            <a:fillRect/>
          </a:stretch>
        </p:blipFill>
        <p:spPr>
          <a:xfrm>
            <a:off x="15671006" y="16720524"/>
            <a:ext cx="13557458" cy="10785711"/>
          </a:xfrm>
          <a:prstGeom prst="rect">
            <a:avLst/>
          </a:prstGeom>
        </p:spPr>
      </p:pic>
      <p:pic>
        <p:nvPicPr>
          <p:cNvPr id="3" name="Picture 2"/>
          <p:cNvPicPr>
            <a:picLocks noChangeAspect="1"/>
          </p:cNvPicPr>
          <p:nvPr/>
        </p:nvPicPr>
        <p:blipFill>
          <a:blip r:embed="rId5"/>
          <a:stretch>
            <a:fillRect/>
          </a:stretch>
        </p:blipFill>
        <p:spPr>
          <a:xfrm>
            <a:off x="16010791" y="8143825"/>
            <a:ext cx="6289240" cy="6738471"/>
          </a:xfrm>
          <a:prstGeom prst="rect">
            <a:avLst/>
          </a:prstGeom>
        </p:spPr>
      </p:pic>
      <p:sp>
        <p:nvSpPr>
          <p:cNvPr id="5" name="TextBox 4"/>
          <p:cNvSpPr txBox="1"/>
          <p:nvPr/>
        </p:nvSpPr>
        <p:spPr>
          <a:xfrm>
            <a:off x="617967" y="41642344"/>
            <a:ext cx="14291356" cy="1015663"/>
          </a:xfrm>
          <a:prstGeom prst="rect">
            <a:avLst/>
          </a:prstGeom>
          <a:noFill/>
        </p:spPr>
        <p:txBody>
          <a:bodyPr wrap="square" rtlCol="0">
            <a:spAutoFit/>
          </a:bodyPr>
          <a:lstStyle/>
          <a:p>
            <a:pPr algn="ctr"/>
            <a:r>
              <a:rPr lang="en-US" sz="3000" dirty="0" smtClean="0">
                <a:solidFill>
                  <a:srgbClr val="FFFFFF"/>
                </a:solidFill>
              </a:rPr>
              <a:t>Thien Xuan PHAN </a:t>
            </a:r>
            <a:r>
              <a:rPr lang="en-US" sz="3000" dirty="0" smtClean="0">
                <a:solidFill>
                  <a:srgbClr val="FFFFFF"/>
                </a:solidFill>
              </a:rPr>
              <a:t>      -      </a:t>
            </a:r>
            <a:r>
              <a:rPr lang="en-US" sz="3000" dirty="0" smtClean="0">
                <a:solidFill>
                  <a:srgbClr val="FFFFFF"/>
                </a:solidFill>
              </a:rPr>
              <a:t>Email</a:t>
            </a:r>
            <a:r>
              <a:rPr lang="en-US" sz="3000" dirty="0">
                <a:solidFill>
                  <a:srgbClr val="FFFFFF"/>
                </a:solidFill>
              </a:rPr>
              <a:t>: </a:t>
            </a:r>
            <a:r>
              <a:rPr lang="en-US" sz="3000" dirty="0" err="1">
                <a:solidFill>
                  <a:srgbClr val="FFFFFF"/>
                </a:solidFill>
              </a:rPr>
              <a:t>thien@nii.ac.jp</a:t>
            </a:r>
            <a:endParaRPr lang="en-US" sz="3000" dirty="0" smtClean="0">
              <a:solidFill>
                <a:srgbClr val="FFFFFF"/>
              </a:solidFill>
            </a:endParaRPr>
          </a:p>
          <a:p>
            <a:pPr algn="ctr"/>
            <a:r>
              <a:rPr lang="en-US" sz="3000" dirty="0" smtClean="0">
                <a:solidFill>
                  <a:srgbClr val="FFFFFF"/>
                </a:solidFill>
              </a:rPr>
              <a:t>Department of Informatics, 2-1-2 </a:t>
            </a:r>
            <a:r>
              <a:rPr lang="en-US" sz="3000" dirty="0" err="1" smtClean="0">
                <a:solidFill>
                  <a:srgbClr val="FFFFFF"/>
                </a:solidFill>
              </a:rPr>
              <a:t>Hitotsubashi</a:t>
            </a:r>
            <a:r>
              <a:rPr lang="en-US" sz="3000" dirty="0" smtClean="0">
                <a:solidFill>
                  <a:srgbClr val="FFFFFF"/>
                </a:solidFill>
              </a:rPr>
              <a:t> , Chiyoda-</a:t>
            </a:r>
            <a:r>
              <a:rPr lang="en-US" sz="3000" dirty="0" err="1" smtClean="0">
                <a:solidFill>
                  <a:srgbClr val="FFFFFF"/>
                </a:solidFill>
              </a:rPr>
              <a:t>ku</a:t>
            </a:r>
            <a:r>
              <a:rPr lang="en-US" sz="3000" dirty="0" smtClean="0">
                <a:solidFill>
                  <a:srgbClr val="FFFFFF"/>
                </a:solidFill>
              </a:rPr>
              <a:t>, Tokyo, Japan 101-8430 </a:t>
            </a:r>
            <a:endParaRPr lang="en-US" sz="3000" dirty="0">
              <a:solidFill>
                <a:srgbClr val="FFFFFF"/>
              </a:solidFill>
            </a:endParaRPr>
          </a:p>
        </p:txBody>
      </p:sp>
      <p:sp>
        <p:nvSpPr>
          <p:cNvPr id="38" name="TextBox 37"/>
          <p:cNvSpPr txBox="1"/>
          <p:nvPr/>
        </p:nvSpPr>
        <p:spPr>
          <a:xfrm>
            <a:off x="3174206" y="4256881"/>
            <a:ext cx="1193738" cy="646331"/>
          </a:xfrm>
          <a:prstGeom prst="rect">
            <a:avLst/>
          </a:prstGeom>
          <a:noFill/>
        </p:spPr>
        <p:txBody>
          <a:bodyPr wrap="square" rtlCol="0">
            <a:spAutoFit/>
          </a:bodyPr>
          <a:lstStyle/>
          <a:p>
            <a:r>
              <a:rPr lang="en-US" sz="3600" dirty="0" smtClean="0">
                <a:solidFill>
                  <a:srgbClr val="FFFFFF"/>
                </a:solidFill>
              </a:rPr>
              <a:t>1</a:t>
            </a:r>
            <a:endParaRPr lang="en-US" sz="3600" dirty="0">
              <a:solidFill>
                <a:srgbClr val="FFFFFF"/>
              </a:solidFill>
            </a:endParaRPr>
          </a:p>
        </p:txBody>
      </p:sp>
      <p:sp>
        <p:nvSpPr>
          <p:cNvPr id="40" name="TextBox 39"/>
          <p:cNvSpPr txBox="1"/>
          <p:nvPr/>
        </p:nvSpPr>
        <p:spPr>
          <a:xfrm>
            <a:off x="23246835" y="3266281"/>
            <a:ext cx="1193738" cy="646331"/>
          </a:xfrm>
          <a:prstGeom prst="rect">
            <a:avLst/>
          </a:prstGeom>
          <a:noFill/>
        </p:spPr>
        <p:txBody>
          <a:bodyPr wrap="square" rtlCol="0">
            <a:spAutoFit/>
          </a:bodyPr>
          <a:lstStyle/>
          <a:p>
            <a:r>
              <a:rPr lang="en-US" sz="3600" dirty="0">
                <a:solidFill>
                  <a:srgbClr val="FFFFFF"/>
                </a:solidFill>
              </a:rPr>
              <a:t>2</a:t>
            </a:r>
          </a:p>
        </p:txBody>
      </p:sp>
      <p:sp>
        <p:nvSpPr>
          <p:cNvPr id="42" name="TextBox 41"/>
          <p:cNvSpPr txBox="1"/>
          <p:nvPr/>
        </p:nvSpPr>
        <p:spPr>
          <a:xfrm>
            <a:off x="12026137" y="3266281"/>
            <a:ext cx="1193738" cy="646331"/>
          </a:xfrm>
          <a:prstGeom prst="rect">
            <a:avLst/>
          </a:prstGeom>
          <a:noFill/>
        </p:spPr>
        <p:txBody>
          <a:bodyPr wrap="square" rtlCol="0">
            <a:spAutoFit/>
          </a:bodyPr>
          <a:lstStyle/>
          <a:p>
            <a:r>
              <a:rPr lang="en-US" sz="3600" dirty="0" smtClean="0">
                <a:solidFill>
                  <a:srgbClr val="FFFFFF"/>
                </a:solidFill>
              </a:rPr>
              <a:t>1</a:t>
            </a:r>
            <a:endParaRPr lang="en-US" sz="3600" dirty="0">
              <a:solidFill>
                <a:srgbClr val="FFFFFF"/>
              </a:solidFill>
            </a:endParaRPr>
          </a:p>
        </p:txBody>
      </p:sp>
      <p:sp>
        <p:nvSpPr>
          <p:cNvPr id="43" name="TextBox 42"/>
          <p:cNvSpPr txBox="1"/>
          <p:nvPr/>
        </p:nvSpPr>
        <p:spPr>
          <a:xfrm>
            <a:off x="17118806" y="4256881"/>
            <a:ext cx="1193738" cy="646331"/>
          </a:xfrm>
          <a:prstGeom prst="rect">
            <a:avLst/>
          </a:prstGeom>
          <a:noFill/>
        </p:spPr>
        <p:txBody>
          <a:bodyPr wrap="square" rtlCol="0">
            <a:spAutoFit/>
          </a:bodyPr>
          <a:lstStyle/>
          <a:p>
            <a:r>
              <a:rPr lang="en-US" sz="3600" dirty="0">
                <a:solidFill>
                  <a:srgbClr val="FFFFFF"/>
                </a:solidFill>
              </a:rPr>
              <a:t>2</a:t>
            </a:r>
          </a:p>
        </p:txBody>
      </p:sp>
      <p:sp>
        <p:nvSpPr>
          <p:cNvPr id="44" name="Text Placeholder 345"/>
          <p:cNvSpPr txBox="1">
            <a:spLocks/>
          </p:cNvSpPr>
          <p:nvPr/>
        </p:nvSpPr>
        <p:spPr>
          <a:xfrm>
            <a:off x="636213" y="37888103"/>
            <a:ext cx="14300387" cy="380176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just" defTabSz="914400">
              <a:lnSpc>
                <a:spcPct val="110000"/>
              </a:lnSpc>
              <a:spcBef>
                <a:spcPts val="2000"/>
              </a:spcBef>
              <a:buClr>
                <a:srgbClr val="2C7C9F">
                  <a:lumMod val="60000"/>
                  <a:lumOff val="40000"/>
                </a:srgbClr>
              </a:buClr>
              <a:buSzPct val="110000"/>
            </a:pPr>
            <a:r>
              <a:rPr lang="en-US" dirty="0" smtClean="0"/>
              <a:t>[1] Open Networking Foundation, “Software-defined </a:t>
            </a:r>
            <a:r>
              <a:rPr lang="en-US" dirty="0"/>
              <a:t>n</a:t>
            </a:r>
            <a:r>
              <a:rPr lang="en-US" dirty="0" smtClean="0"/>
              <a:t>etworking: The new norm for networks”, ONF white paper, 2012.</a:t>
            </a:r>
          </a:p>
          <a:p>
            <a:pPr algn="just" defTabSz="914400">
              <a:lnSpc>
                <a:spcPct val="110000"/>
              </a:lnSpc>
              <a:spcBef>
                <a:spcPts val="2000"/>
              </a:spcBef>
              <a:buClr>
                <a:srgbClr val="2C7C9F">
                  <a:lumMod val="60000"/>
                  <a:lumOff val="40000"/>
                </a:srgbClr>
              </a:buClr>
              <a:buSzPct val="110000"/>
            </a:pPr>
            <a:r>
              <a:rPr lang="en-US" dirty="0" smtClean="0"/>
              <a:t>[2] Open Networking Foundation, “</a:t>
            </a:r>
            <a:r>
              <a:rPr lang="en-US" dirty="0" err="1" smtClean="0"/>
              <a:t>OpenFlow</a:t>
            </a:r>
            <a:r>
              <a:rPr lang="en-US" dirty="0" smtClean="0"/>
              <a:t> switch specification – version 1.3.4”, 2014.</a:t>
            </a:r>
          </a:p>
          <a:p>
            <a:pPr algn="just" defTabSz="914400">
              <a:lnSpc>
                <a:spcPct val="110000"/>
              </a:lnSpc>
              <a:spcBef>
                <a:spcPts val="2000"/>
              </a:spcBef>
              <a:buClr>
                <a:srgbClr val="2C7C9F">
                  <a:lumMod val="60000"/>
                  <a:lumOff val="40000"/>
                </a:srgbClr>
              </a:buClr>
              <a:buSzPct val="110000"/>
            </a:pPr>
            <a:r>
              <a:rPr lang="en-US" dirty="0" smtClean="0"/>
              <a:t>[3] F. </a:t>
            </a:r>
            <a:r>
              <a:rPr lang="en-US" dirty="0" err="1" smtClean="0"/>
              <a:t>Silveira</a:t>
            </a:r>
            <a:r>
              <a:rPr lang="en-US" dirty="0" smtClean="0"/>
              <a:t>, C. </a:t>
            </a:r>
            <a:r>
              <a:rPr lang="en-US" dirty="0" err="1" smtClean="0"/>
              <a:t>Diot</a:t>
            </a:r>
            <a:r>
              <a:rPr lang="en-US" dirty="0" smtClean="0"/>
              <a:t>, N. Taft, R. </a:t>
            </a:r>
            <a:r>
              <a:rPr lang="en-US" dirty="0" err="1" smtClean="0"/>
              <a:t>Govindan</a:t>
            </a:r>
            <a:r>
              <a:rPr lang="en-US" dirty="0" smtClean="0"/>
              <a:t>, “ASTUTE: Detecting a different class of traffic anomalies”, SIGCOMM 2010.</a:t>
            </a:r>
          </a:p>
        </p:txBody>
      </p:sp>
      <p:sp>
        <p:nvSpPr>
          <p:cNvPr id="45" name="Text Placeholder 342"/>
          <p:cNvSpPr>
            <a:spLocks noGrp="1"/>
          </p:cNvSpPr>
          <p:nvPr>
            <p:ph type="body" sz="quarter" idx="29"/>
          </p:nvPr>
        </p:nvSpPr>
        <p:spPr>
          <a:xfrm>
            <a:off x="632720" y="37105742"/>
            <a:ext cx="14276605" cy="857959"/>
          </a:xfrm>
          <a:solidFill>
            <a:schemeClr val="bg2">
              <a:lumMod val="25000"/>
            </a:schemeClr>
          </a:solidFill>
        </p:spPr>
        <p:txBody>
          <a:bodyPr/>
          <a:lstStyle/>
          <a:p>
            <a:r>
              <a:rPr lang="en-US" sz="4400" u="none" dirty="0" smtClean="0">
                <a:solidFill>
                  <a:srgbClr val="FFFFFF"/>
                </a:solidFill>
              </a:rPr>
              <a:t>REFERENCES</a:t>
            </a:r>
            <a:endParaRPr lang="en-US" sz="4400" u="none" dirty="0">
              <a:solidFill>
                <a:srgbClr val="FFFFFF"/>
              </a:solidFill>
            </a:endParaRPr>
          </a:p>
        </p:txBody>
      </p:sp>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1728</TotalTime>
  <Words>740</Words>
  <Application>Microsoft Macintosh PowerPoint</Application>
  <PresentationFormat>Custom</PresentationFormat>
  <Paragraphs>49</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Thien Phan</cp:lastModifiedBy>
  <cp:revision>645</cp:revision>
  <dcterms:created xsi:type="dcterms:W3CDTF">2012-02-10T00:21:22Z</dcterms:created>
  <dcterms:modified xsi:type="dcterms:W3CDTF">2015-09-12T10:02:40Z</dcterms:modified>
</cp:coreProperties>
</file>