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2.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4316">
          <p15:clr>
            <a:srgbClr val="A4A3A4"/>
          </p15:clr>
        </p15:guide>
        <p15:guide id="2" orient="horz" pos="375">
          <p15:clr>
            <a:srgbClr val="A4A3A4"/>
          </p15:clr>
        </p15:guide>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701" autoAdjust="0"/>
  </p:normalViewPr>
  <p:slideViewPr>
    <p:cSldViewPr snapToGrid="0" snapToObjects="1" showGuides="1">
      <p:cViewPr>
        <p:scale>
          <a:sx n="50" d="100"/>
          <a:sy n="50" d="100"/>
        </p:scale>
        <p:origin x="-376" y="624"/>
      </p:cViewPr>
      <p:guideLst>
        <p:guide orient="horz" pos="4316"/>
        <p:guide orient="horz" pos="375"/>
        <p:guide orient="horz" pos="26214"/>
        <p:guide orient="horz"/>
        <p:guide pos="401"/>
        <p:guide pos="186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handoutMaster" Target="handoutMasters/handoutMaster1.xml"/><Relationship Id="rId6" Type="http://schemas.openxmlformats.org/officeDocument/2006/relationships/printerSettings" Target="printerSettings/printerSettings1.bin"/><Relationship Id="rId7" Type="http://schemas.openxmlformats.org/officeDocument/2006/relationships/commentAuthors" Target="commentAuthor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9/11/15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9/11/15</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80766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880953"/>
            <a:ext cx="6936975"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36213" y="7087666"/>
            <a:ext cx="6931501" cy="783016"/>
          </a:xfrm>
          <a:prstGeom prst="rect">
            <a:avLst/>
          </a:prstGeom>
          <a:noFill/>
        </p:spPr>
        <p:txBody>
          <a:bodyPr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22594" y="19232053"/>
            <a:ext cx="6938069"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36211" y="18480518"/>
            <a:ext cx="6932594"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7992578" y="7870631"/>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7992580" y="7087666"/>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7992580" y="28196756"/>
            <a:ext cx="1429224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7992580" y="27403473"/>
            <a:ext cx="14292247"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2710790" y="7087666"/>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2710790" y="7880953"/>
            <a:ext cx="6930218"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2706864" y="18558829"/>
            <a:ext cx="693021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2751309" y="19352112"/>
            <a:ext cx="687992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2710790" y="34002453"/>
            <a:ext cx="6930218" cy="783016"/>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2697538" y="34864438"/>
            <a:ext cx="6933690"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rebuchet MS" pitchFamily="34"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101963" y="3796231"/>
            <a:ext cx="22093415" cy="1087559"/>
          </a:xfrm>
          <a:prstGeom prst="rect">
            <a:avLst/>
          </a:prstGeom>
        </p:spPr>
        <p:txBody>
          <a:bodyPr lIns="77349" tIns="38675" rIns="77349" bIns="38675">
            <a:normAutofit/>
          </a:bodyPr>
          <a:lstStyle>
            <a:lvl1pPr marL="0" indent="0" algn="ctr">
              <a:buFontTx/>
              <a:buNone/>
              <a:defRPr sz="54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101963" y="2197726"/>
            <a:ext cx="22093415" cy="1376139"/>
          </a:xfrm>
          <a:prstGeom prst="rect">
            <a:avLst/>
          </a:prstGeom>
        </p:spPr>
        <p:txBody>
          <a:bodyPr lIns="77349" tIns="38675" rIns="77349" bIns="38675" anchor="t" anchorCtr="1">
            <a:normAutofit/>
          </a:bodyPr>
          <a:lstStyle>
            <a:lvl1pPr marL="0" indent="0" algn="ctr">
              <a:buFontTx/>
              <a:buNone/>
              <a:defRPr sz="72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090899" y="355780"/>
            <a:ext cx="22093415" cy="1692719"/>
          </a:xfrm>
          <a:prstGeom prst="rect">
            <a:avLst/>
          </a:prstGeom>
        </p:spPr>
        <p:txBody>
          <a:bodyPr lIns="77349" tIns="38675" rIns="77349" bIns="38675" anchor="t" anchorCtr="1">
            <a:normAutofit/>
          </a:bodyPr>
          <a:lstStyle>
            <a:lvl1pPr marL="0" indent="0" algn="ctr">
              <a:buFontTx/>
              <a:buNone/>
              <a:defRPr sz="9800">
                <a:solidFill>
                  <a:schemeClr val="bg1"/>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3.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4.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vmlDrawing" Target="../drawings/vmlDrawing1.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1.bin"/><Relationship Id="rId9" Type="http://schemas.openxmlformats.org/officeDocument/2006/relationships/image" Target="../media/image1.wmf"/><Relationship Id="rId10" Type="http://schemas.openxmlformats.org/officeDocument/2006/relationships/oleObject" Target="../embeddings/oleObject2.bin"/></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2.wmf"/><Relationship Id="rId12" Type="http://schemas.openxmlformats.org/officeDocument/2006/relationships/oleObject" Target="../embeddings/oleObject7.bin"/><Relationship Id="rId13" Type="http://schemas.openxmlformats.org/officeDocument/2006/relationships/image" Target="../media/image3.wmf"/><Relationship Id="rId14" Type="http://schemas.openxmlformats.org/officeDocument/2006/relationships/image" Target="../media/image9.png"/><Relationship Id="rId15" Type="http://schemas.openxmlformats.org/officeDocument/2006/relationships/oleObject" Target="../embeddings/oleObject8.bin"/><Relationship Id="rId16" Type="http://schemas.openxmlformats.org/officeDocument/2006/relationships/image" Target="../media/image4.wmf"/><Relationship Id="rId17" Type="http://schemas.openxmlformats.org/officeDocument/2006/relationships/hyperlink" Target="http://www.facebook.com/pages/PosterPresentationscom/217914411419?v=app_4949752878&amp;ref=ts" TargetMode="External"/><Relationship Id="rId18" Type="http://schemas.openxmlformats.org/officeDocument/2006/relationships/image" Target="../media/image10.jpeg"/><Relationship Id="rId1" Type="http://schemas.openxmlformats.org/officeDocument/2006/relationships/slideLayout" Target="../slideLayouts/slideLayout2.xml"/><Relationship Id="rId2" Type="http://schemas.openxmlformats.org/officeDocument/2006/relationships/theme" Target="../theme/theme2.xml"/><Relationship Id="rId3" Type="http://schemas.openxmlformats.org/officeDocument/2006/relationships/vmlDrawing" Target="../drawings/vmlDrawing2.vml"/><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oleObject" Target="../embeddings/oleObject5.bin"/><Relationship Id="rId9" Type="http://schemas.openxmlformats.org/officeDocument/2006/relationships/image" Target="../media/image1.wmf"/><Relationship Id="rId10" Type="http://schemas.openxmlformats.org/officeDocument/2006/relationships/oleObject" Target="../embeddings/oleObject6.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30275213" cy="544068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42545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sp>
        <p:nvSpPr>
          <p:cNvPr id="16" name="Rectangle 33"/>
          <p:cNvSpPr>
            <a:spLocks noChangeArrowheads="1"/>
          </p:cNvSpPr>
          <p:nvPr/>
        </p:nvSpPr>
        <p:spPr bwMode="auto">
          <a:xfrm>
            <a:off x="634515"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21" name="Rectangle 33"/>
          <p:cNvSpPr>
            <a:spLocks noChangeArrowheads="1"/>
          </p:cNvSpPr>
          <p:nvPr userDrawn="1"/>
        </p:nvSpPr>
        <p:spPr bwMode="auto">
          <a:xfrm>
            <a:off x="15349546" y="6446521"/>
            <a:ext cx="14291153" cy="35160496"/>
          </a:xfrm>
          <a:prstGeom prst="roundRect">
            <a:avLst>
              <a:gd name="adj" fmla="val 3215"/>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grpSp>
        <p:nvGrpSpPr>
          <p:cNvPr id="23" name="Group 22"/>
          <p:cNvGrpSpPr/>
          <p:nvPr userDrawn="1"/>
        </p:nvGrpSpPr>
        <p:grpSpPr>
          <a:xfrm>
            <a:off x="-12658121" y="-48127"/>
            <a:ext cx="12259293" cy="42851889"/>
            <a:chOff x="-11225189" y="-1"/>
            <a:chExt cx="11018865" cy="38516022"/>
          </a:xfrm>
        </p:grpSpPr>
        <p:sp>
          <p:nvSpPr>
            <p:cNvPr id="24" name="Rectangle 23"/>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25" name="Straight Connector 24"/>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userDrawn="1"/>
          </p:nvPicPr>
          <p:blipFill>
            <a:blip r:embed="rId4"/>
            <a:stretch>
              <a:fillRect/>
            </a:stretch>
          </p:blipFill>
          <p:spPr>
            <a:xfrm>
              <a:off x="-10479105" y="12472417"/>
              <a:ext cx="1597666" cy="1201935"/>
            </a:xfrm>
            <a:prstGeom prst="rect">
              <a:avLst/>
            </a:prstGeom>
          </p:spPr>
        </p:pic>
        <p:pic>
          <p:nvPicPr>
            <p:cNvPr id="30" name="Picture 2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32" name="Group 31"/>
            <p:cNvGrpSpPr/>
            <p:nvPr userDrawn="1"/>
          </p:nvGrpSpPr>
          <p:grpSpPr>
            <a:xfrm>
              <a:off x="-9744993" y="29384977"/>
              <a:ext cx="7531182" cy="2202634"/>
              <a:chOff x="-4470427" y="13701622"/>
              <a:chExt cx="3470785" cy="1011982"/>
            </a:xfrm>
          </p:grpSpPr>
          <p:grpSp>
            <p:nvGrpSpPr>
              <p:cNvPr id="46" name="Group 45"/>
              <p:cNvGrpSpPr/>
              <p:nvPr userDrawn="1"/>
            </p:nvGrpSpPr>
            <p:grpSpPr>
              <a:xfrm>
                <a:off x="-2783495" y="13745853"/>
                <a:ext cx="624431" cy="898924"/>
                <a:chOff x="-3958697" y="14964973"/>
                <a:chExt cx="779338" cy="1288152"/>
              </a:xfrm>
            </p:grpSpPr>
            <p:pic>
              <p:nvPicPr>
                <p:cNvPr id="52" name="Picture 51"/>
                <p:cNvPicPr>
                  <a:picLocks noChangeAspect="1"/>
                </p:cNvPicPr>
                <p:nvPr userDrawn="1"/>
              </p:nvPicPr>
              <p:blipFill>
                <a:blip r:embed="rId6"/>
                <a:stretch>
                  <a:fillRect/>
                </a:stretch>
              </p:blipFill>
              <p:spPr>
                <a:xfrm>
                  <a:off x="-3948160" y="14964973"/>
                  <a:ext cx="768801" cy="1090857"/>
                </a:xfrm>
                <a:prstGeom prst="rect">
                  <a:avLst/>
                </a:prstGeom>
              </p:spPr>
            </p:pic>
            <p:sp>
              <p:nvSpPr>
                <p:cNvPr id="53" name="TextBox 52"/>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47" name="Group 46"/>
              <p:cNvGrpSpPr/>
              <p:nvPr userDrawn="1"/>
            </p:nvGrpSpPr>
            <p:grpSpPr>
              <a:xfrm>
                <a:off x="-2033159" y="13745867"/>
                <a:ext cx="1033517" cy="898915"/>
                <a:chOff x="-2921738" y="14889872"/>
                <a:chExt cx="1420279" cy="1235304"/>
              </a:xfrm>
            </p:grpSpPr>
            <p:pic>
              <p:nvPicPr>
                <p:cNvPr id="50" name="Picture 49"/>
                <p:cNvPicPr>
                  <a:picLocks noChangeAspect="1"/>
                </p:cNvPicPr>
                <p:nvPr userDrawn="1"/>
              </p:nvPicPr>
              <p:blipFill>
                <a:blip r:embed="rId6"/>
                <a:stretch>
                  <a:fillRect/>
                </a:stretch>
              </p:blipFill>
              <p:spPr>
                <a:xfrm>
                  <a:off x="-2921738" y="14889872"/>
                  <a:ext cx="1420279" cy="1029694"/>
                </a:xfrm>
                <a:prstGeom prst="rect">
                  <a:avLst/>
                </a:prstGeom>
              </p:spPr>
            </p:pic>
            <p:sp>
              <p:nvSpPr>
                <p:cNvPr id="51" name="TextBox 50"/>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3701622"/>
                <a:ext cx="1098742" cy="847761"/>
              </a:xfrm>
              <a:prstGeom prst="rect">
                <a:avLst/>
              </a:prstGeom>
            </p:spPr>
          </p:pic>
          <p:sp>
            <p:nvSpPr>
              <p:cNvPr id="49" name="TextBox 48"/>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7" name="Group 36"/>
            <p:cNvGrpSpPr/>
            <p:nvPr userDrawn="1"/>
          </p:nvGrpSpPr>
          <p:grpSpPr>
            <a:xfrm>
              <a:off x="-10573702" y="34554904"/>
              <a:ext cx="9344084" cy="2526502"/>
              <a:chOff x="-4835604" y="15859915"/>
              <a:chExt cx="4306270" cy="1160780"/>
            </a:xfrm>
          </p:grpSpPr>
          <p:graphicFrame>
            <p:nvGraphicFramePr>
              <p:cNvPr id="38" name="Object 37"/>
              <p:cNvGraphicFramePr>
                <a:graphicFrameLocks noChangeAspect="1"/>
              </p:cNvGraphicFramePr>
              <p:nvPr userDrawn="1">
                <p:extLst>
                  <p:ext uri="{D42A27DB-BD31-4B8C-83A1-F6EECF244321}">
                    <p14:modId xmlns:p14="http://schemas.microsoft.com/office/powerpoint/2010/main" val="403568838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4023"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39" name="Object 38"/>
              <p:cNvGraphicFramePr>
                <a:graphicFrameLocks noChangeAspect="1"/>
              </p:cNvGraphicFramePr>
              <p:nvPr userDrawn="1">
                <p:extLst>
                  <p:ext uri="{D42A27DB-BD31-4B8C-83A1-F6EECF244321}">
                    <p14:modId xmlns:p14="http://schemas.microsoft.com/office/powerpoint/2010/main" val="37521511"/>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4024"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1" name="TextBox 40"/>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5" name="TextBox 44"/>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54" name="Group 53"/>
          <p:cNvGrpSpPr/>
          <p:nvPr userDrawn="1"/>
        </p:nvGrpSpPr>
        <p:grpSpPr>
          <a:xfrm>
            <a:off x="30676632" y="0"/>
            <a:ext cx="12284832" cy="42803763"/>
            <a:chOff x="44157839" y="-55065"/>
            <a:chExt cx="11062139" cy="38543561"/>
          </a:xfrm>
        </p:grpSpPr>
        <p:sp>
          <p:nvSpPr>
            <p:cNvPr id="55" name="Rectangle 54"/>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4191269152"/>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4025"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3673021171"/>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4026"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59" name="Group 58"/>
            <p:cNvGrpSpPr/>
            <p:nvPr userDrawn="1"/>
          </p:nvGrpSpPr>
          <p:grpSpPr>
            <a:xfrm>
              <a:off x="44487207" y="35164894"/>
              <a:ext cx="10354213" cy="1265612"/>
              <a:chOff x="44200453" y="33317650"/>
              <a:chExt cx="9771399" cy="1090622"/>
            </a:xfrm>
          </p:grpSpPr>
          <p:sp>
            <p:nvSpPr>
              <p:cNvPr id="61" name="Rounded Rectangle 60"/>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63" name="TextBox 62"/>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9" r:id="rId1"/>
  </p:sldLayoutIdLst>
  <p:timing>
    <p:tnLst>
      <p:par>
        <p:cTn xmlns:p14="http://schemas.microsoft.com/office/powerpoint/2010/mai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0275213" cy="5166360"/>
          </a:xfrm>
          <a:prstGeom prst="rect">
            <a:avLst/>
          </a:prstGeom>
          <a:solidFill>
            <a:schemeClr val="accent5">
              <a:lumMod val="75000"/>
            </a:schemeClr>
          </a:solidFill>
          <a:ln w="9525">
            <a:solidFill>
              <a:schemeClr val="tx1"/>
            </a:solidFill>
            <a:miter lim="800000"/>
            <a:headEnd/>
            <a:tailEnd/>
          </a:ln>
          <a:effectLst/>
        </p:spPr>
        <p:txBody>
          <a:bodyPr wrap="none" lIns="89551" tIns="44774" rIns="89551" bIns="44774" anchor="ctr"/>
          <a:lstStyle/>
          <a:p>
            <a:pPr>
              <a:defRPr/>
            </a:pPr>
            <a:endParaRPr lang="en-US" dirty="0"/>
          </a:p>
        </p:txBody>
      </p:sp>
      <p:sp>
        <p:nvSpPr>
          <p:cNvPr id="8" name="Rectangle 33"/>
          <p:cNvSpPr>
            <a:spLocks noChangeArrowheads="1"/>
          </p:cNvSpPr>
          <p:nvPr/>
        </p:nvSpPr>
        <p:spPr bwMode="auto">
          <a:xfrm>
            <a:off x="630735" y="6002905"/>
            <a:ext cx="29010460" cy="35802745"/>
          </a:xfrm>
          <a:prstGeom prst="roundRect">
            <a:avLst>
              <a:gd name="adj" fmla="val 2277"/>
            </a:avLst>
          </a:prstGeom>
          <a:gradFill flip="none" rotWithShape="1">
            <a:gsLst>
              <a:gs pos="0">
                <a:srgbClr val="CDD2DE"/>
              </a:gs>
              <a:gs pos="0">
                <a:srgbClr val="CDD2DE"/>
              </a:gs>
              <a:gs pos="100000">
                <a:srgbClr val="F3F5FA"/>
              </a:gs>
            </a:gsLst>
            <a:lin ang="16200000" scaled="1"/>
            <a:tileRect/>
          </a:gradFill>
          <a:ln w="9525">
            <a:solidFill>
              <a:schemeClr val="tx2"/>
            </a:solidFill>
            <a:miter lim="800000"/>
            <a:headEnd/>
            <a:tailEnd/>
          </a:ln>
          <a:effectLst/>
        </p:spPr>
        <p:txBody>
          <a:bodyPr wrap="none" lIns="89551" tIns="44774" rIns="89551" bIns="44774" anchor="ctr"/>
          <a:lstStyle/>
          <a:p>
            <a:pPr>
              <a:defRPr/>
            </a:pPr>
            <a:endParaRPr lang="en-US" dirty="0"/>
          </a:p>
        </p:txBody>
      </p:sp>
      <p:sp>
        <p:nvSpPr>
          <p:cNvPr id="9" name="Rectangle 9"/>
          <p:cNvSpPr>
            <a:spLocks noChangeArrowheads="1"/>
          </p:cNvSpPr>
          <p:nvPr/>
        </p:nvSpPr>
        <p:spPr bwMode="auto">
          <a:xfrm>
            <a:off x="0" y="5013972"/>
            <a:ext cx="30275213" cy="198164"/>
          </a:xfrm>
          <a:prstGeom prst="rect">
            <a:avLst/>
          </a:prstGeom>
          <a:solidFill>
            <a:schemeClr val="accent5">
              <a:lumMod val="50000"/>
            </a:schemeClr>
          </a:solidFill>
          <a:ln w="152400">
            <a:noFill/>
            <a:miter lim="800000"/>
            <a:headEnd/>
            <a:tailEnd/>
          </a:ln>
          <a:effectLst/>
        </p:spPr>
        <p:txBody>
          <a:bodyPr wrap="none" lIns="89551" tIns="44774" rIns="89551" bIns="44774" anchor="ctr"/>
          <a:lstStyle/>
          <a:p>
            <a:pPr>
              <a:defRPr/>
            </a:pPr>
            <a:endParaRPr lang="en-US" dirty="0"/>
          </a:p>
        </p:txBody>
      </p:sp>
      <p:sp>
        <p:nvSpPr>
          <p:cNvPr id="10" name="Text Box 14"/>
          <p:cNvSpPr txBox="1">
            <a:spLocks noChangeArrowheads="1"/>
          </p:cNvSpPr>
          <p:nvPr/>
        </p:nvSpPr>
        <p:spPr bwMode="auto">
          <a:xfrm>
            <a:off x="1432294" y="41948434"/>
            <a:ext cx="2636977"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2012</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000" b="1" dirty="0">
                <a:solidFill>
                  <a:schemeClr val="bg1">
                    <a:lumMod val="75000"/>
                  </a:schemeClr>
                </a:solidFill>
                <a:latin typeface="Arial" charset="0"/>
              </a:rPr>
              <a:t>www.PosterPresentations.com</a:t>
            </a:r>
          </a:p>
        </p:txBody>
      </p:sp>
      <p:grpSp>
        <p:nvGrpSpPr>
          <p:cNvPr id="36" name="Group 35"/>
          <p:cNvGrpSpPr/>
          <p:nvPr userDrawn="1"/>
        </p:nvGrpSpPr>
        <p:grpSpPr>
          <a:xfrm>
            <a:off x="-12658121" y="-48127"/>
            <a:ext cx="12259293" cy="42851889"/>
            <a:chOff x="-11225189" y="-1"/>
            <a:chExt cx="11018865" cy="38516022"/>
          </a:xfrm>
        </p:grpSpPr>
        <p:sp>
          <p:nvSpPr>
            <p:cNvPr id="37" name="Rectangle 36"/>
            <p:cNvSpPr/>
            <p:nvPr/>
          </p:nvSpPr>
          <p:spPr>
            <a:xfrm>
              <a:off x="-11216136" y="-1"/>
              <a:ext cx="11009812" cy="38516022"/>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an</a:t>
              </a:r>
              <a:r>
                <a:rPr lang="en-US" sz="3600" i="0" baseline="0" dirty="0" smtClean="0">
                  <a:latin typeface="Trebuchet MS" pitchFamily="34" charset="0"/>
                </a:rPr>
                <a:t> A0</a:t>
              </a:r>
              <a:r>
                <a:rPr lang="en-US" sz="3600" i="0" dirty="0" smtClean="0">
                  <a:latin typeface="Trebuchet MS" pitchFamily="34" charset="0"/>
                </a:rPr>
                <a:t>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25189" y="7240467"/>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479105" y="12472417"/>
              <a:ext cx="1597666" cy="1201935"/>
            </a:xfrm>
            <a:prstGeom prst="rect">
              <a:avLst/>
            </a:prstGeom>
          </p:spPr>
        </p:pic>
        <p:pic>
          <p:nvPicPr>
            <p:cNvPr id="40" name="Picture 39"/>
            <p:cNvPicPr>
              <a:picLocks noChangeAspect="1"/>
            </p:cNvPicPr>
            <p:nvPr userDrawn="1"/>
          </p:nvPicPr>
          <p:blipFill>
            <a:blip r:embed="rId5"/>
            <a:stretch>
              <a:fillRect/>
            </a:stretch>
          </p:blipFill>
          <p:spPr>
            <a:xfrm>
              <a:off x="-10732765" y="19116994"/>
              <a:ext cx="9986808" cy="1053596"/>
            </a:xfrm>
            <a:prstGeom prst="rect">
              <a:avLst/>
            </a:prstGeom>
          </p:spPr>
        </p:pic>
        <p:grpSp>
          <p:nvGrpSpPr>
            <p:cNvPr id="41" name="Group 40"/>
            <p:cNvGrpSpPr/>
            <p:nvPr userDrawn="1"/>
          </p:nvGrpSpPr>
          <p:grpSpPr>
            <a:xfrm>
              <a:off x="-9744993" y="29384977"/>
              <a:ext cx="7531182" cy="2202634"/>
              <a:chOff x="-4470427" y="13701622"/>
              <a:chExt cx="3470785" cy="1011982"/>
            </a:xfrm>
          </p:grpSpPr>
          <p:grpSp>
            <p:nvGrpSpPr>
              <p:cNvPr id="49" name="Group 48"/>
              <p:cNvGrpSpPr/>
              <p:nvPr userDrawn="1"/>
            </p:nvGrpSpPr>
            <p:grpSpPr>
              <a:xfrm>
                <a:off x="-2783495" y="13745853"/>
                <a:ext cx="624431" cy="898924"/>
                <a:chOff x="-3958697" y="14964973"/>
                <a:chExt cx="779338" cy="1288152"/>
              </a:xfrm>
            </p:grpSpPr>
            <p:pic>
              <p:nvPicPr>
                <p:cNvPr id="70" name="Picture 69"/>
                <p:cNvPicPr>
                  <a:picLocks noChangeAspect="1"/>
                </p:cNvPicPr>
                <p:nvPr userDrawn="1"/>
              </p:nvPicPr>
              <p:blipFill>
                <a:blip r:embed="rId6"/>
                <a:stretch>
                  <a:fillRect/>
                </a:stretch>
              </p:blipFill>
              <p:spPr>
                <a:xfrm>
                  <a:off x="-3948160" y="14964973"/>
                  <a:ext cx="768801" cy="1090857"/>
                </a:xfrm>
                <a:prstGeom prst="rect">
                  <a:avLst/>
                </a:prstGeom>
              </p:spPr>
            </p:pic>
            <p:sp>
              <p:nvSpPr>
                <p:cNvPr id="71" name="TextBox 70"/>
                <p:cNvSpPr txBox="1"/>
                <p:nvPr userDrawn="1"/>
              </p:nvSpPr>
              <p:spPr>
                <a:xfrm>
                  <a:off x="-3958697" y="15961716"/>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033159" y="13745867"/>
                <a:ext cx="1033517" cy="898915"/>
                <a:chOff x="-2921738" y="14889872"/>
                <a:chExt cx="1420279" cy="1235304"/>
              </a:xfrm>
            </p:grpSpPr>
            <p:pic>
              <p:nvPicPr>
                <p:cNvPr id="68" name="Picture 67"/>
                <p:cNvPicPr>
                  <a:picLocks noChangeAspect="1"/>
                </p:cNvPicPr>
                <p:nvPr userDrawn="1"/>
              </p:nvPicPr>
              <p:blipFill>
                <a:blip r:embed="rId6"/>
                <a:stretch>
                  <a:fillRect/>
                </a:stretch>
              </p:blipFill>
              <p:spPr>
                <a:xfrm>
                  <a:off x="-2921738" y="14889872"/>
                  <a:ext cx="1420279" cy="1029694"/>
                </a:xfrm>
                <a:prstGeom prst="rect">
                  <a:avLst/>
                </a:prstGeom>
              </p:spPr>
            </p:pic>
            <p:sp>
              <p:nvSpPr>
                <p:cNvPr id="69" name="TextBox 68"/>
                <p:cNvSpPr txBox="1"/>
                <p:nvPr userDrawn="1"/>
              </p:nvSpPr>
              <p:spPr>
                <a:xfrm>
                  <a:off x="-2918991" y="15845720"/>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470427" y="13701622"/>
                <a:ext cx="1098742" cy="847761"/>
              </a:xfrm>
              <a:prstGeom prst="rect">
                <a:avLst/>
              </a:prstGeom>
            </p:spPr>
          </p:pic>
          <p:sp>
            <p:nvSpPr>
              <p:cNvPr id="67" name="TextBox 66"/>
              <p:cNvSpPr txBox="1"/>
              <p:nvPr userDrawn="1"/>
            </p:nvSpPr>
            <p:spPr>
              <a:xfrm>
                <a:off x="-4440600" y="14388371"/>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573702" y="34554904"/>
              <a:ext cx="9344084" cy="2526502"/>
              <a:chOff x="-4835604" y="15859915"/>
              <a:chExt cx="4306270" cy="1160780"/>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865782997"/>
                  </p:ext>
                </p:extLst>
              </p:nvPr>
            </p:nvGraphicFramePr>
            <p:xfrm>
              <a:off x="-4649322" y="15859915"/>
              <a:ext cx="1828800" cy="1117600"/>
            </p:xfrm>
            <a:graphic>
              <a:graphicData uri="http://schemas.openxmlformats.org/presentationml/2006/ole">
                <mc:AlternateContent xmlns:mc="http://schemas.openxmlformats.org/markup-compatibility/2006">
                  <mc:Choice xmlns:v="urn:schemas-microsoft-com:vml" Requires="v">
                    <p:oleObj spid="_x0000_s5047"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49322" y="1585991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1762727889"/>
                  </p:ext>
                </p:extLst>
              </p:nvPr>
            </p:nvGraphicFramePr>
            <p:xfrm>
              <a:off x="-2572617" y="15863608"/>
              <a:ext cx="1828800" cy="1117600"/>
            </p:xfrm>
            <a:graphic>
              <a:graphicData uri="http://schemas.openxmlformats.org/presentationml/2006/ole">
                <mc:AlternateContent xmlns:mc="http://schemas.openxmlformats.org/markup-compatibility/2006">
                  <mc:Choice xmlns:v="urn:schemas-microsoft-com:vml" Requires="v">
                    <p:oleObj spid="_x0000_s5048"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572617" y="15863608"/>
                            <a:ext cx="1828800" cy="1117600"/>
                          </a:xfrm>
                          <a:prstGeom prst="rect">
                            <a:avLst/>
                          </a:prstGeom>
                        </p:spPr>
                      </p:pic>
                    </p:oleObj>
                  </mc:Fallback>
                </mc:AlternateContent>
              </a:graphicData>
            </a:graphic>
          </p:graphicFrame>
          <p:sp>
            <p:nvSpPr>
              <p:cNvPr id="46" name="TextBox 45"/>
              <p:cNvSpPr txBox="1"/>
              <p:nvPr userDrawn="1"/>
            </p:nvSpPr>
            <p:spPr>
              <a:xfrm rot="16200000">
                <a:off x="-5311537" y="1636950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171002" y="1637902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82" name="Group 81"/>
          <p:cNvGrpSpPr/>
          <p:nvPr userDrawn="1"/>
        </p:nvGrpSpPr>
        <p:grpSpPr>
          <a:xfrm>
            <a:off x="30676632" y="0"/>
            <a:ext cx="12284832" cy="42803763"/>
            <a:chOff x="44157839" y="-55065"/>
            <a:chExt cx="11062139" cy="38543561"/>
          </a:xfrm>
        </p:grpSpPr>
        <p:sp>
          <p:nvSpPr>
            <p:cNvPr id="83" name="Rectangle 82"/>
            <p:cNvSpPr/>
            <p:nvPr userDrawn="1"/>
          </p:nvSpPr>
          <p:spPr>
            <a:xfrm>
              <a:off x="44157839" y="-55065"/>
              <a:ext cx="11062139" cy="3854356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84" name="Object 83"/>
            <p:cNvGraphicFramePr>
              <a:graphicFrameLocks noChangeAspect="1"/>
            </p:cNvGraphicFramePr>
            <p:nvPr userDrawn="1">
              <p:extLst>
                <p:ext uri="{D42A27DB-BD31-4B8C-83A1-F6EECF244321}">
                  <p14:modId xmlns:p14="http://schemas.microsoft.com/office/powerpoint/2010/main" val="3842880063"/>
                </p:ext>
              </p:extLst>
            </p:nvPr>
          </p:nvGraphicFramePr>
          <p:xfrm>
            <a:off x="46102925" y="4068480"/>
            <a:ext cx="6955629" cy="2569718"/>
          </p:xfrm>
          <a:graphic>
            <a:graphicData uri="http://schemas.openxmlformats.org/presentationml/2006/ole">
              <mc:AlternateContent xmlns:mc="http://schemas.openxmlformats.org/markup-compatibility/2006">
                <mc:Choice xmlns:v="urn:schemas-microsoft-com:vml" Requires="v">
                  <p:oleObj spid="_x0000_s5049"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102925" y="4068480"/>
                          <a:ext cx="6955629" cy="2569718"/>
                        </a:xfrm>
                        <a:prstGeom prst="rect">
                          <a:avLst/>
                        </a:prstGeom>
                      </p:spPr>
                    </p:pic>
                  </p:oleObj>
                </mc:Fallback>
              </mc:AlternateContent>
            </a:graphicData>
          </a:graphic>
        </p:graphicFrame>
        <p:pic>
          <p:nvPicPr>
            <p:cNvPr id="85" name="Picture 84"/>
            <p:cNvPicPr>
              <a:picLocks noChangeAspect="1"/>
            </p:cNvPicPr>
            <p:nvPr userDrawn="1"/>
          </p:nvPicPr>
          <p:blipFill>
            <a:blip r:embed="rId14"/>
            <a:stretch>
              <a:fillRect/>
            </a:stretch>
          </p:blipFill>
          <p:spPr>
            <a:xfrm>
              <a:off x="44487207" y="9829102"/>
              <a:ext cx="2969584" cy="1370577"/>
            </a:xfrm>
            <a:prstGeom prst="rect">
              <a:avLst/>
            </a:prstGeom>
            <a:ln>
              <a:noFill/>
            </a:ln>
          </p:spPr>
        </p:pic>
        <p:graphicFrame>
          <p:nvGraphicFramePr>
            <p:cNvPr id="86" name="Object 85"/>
            <p:cNvGraphicFramePr>
              <a:graphicFrameLocks noChangeAspect="1"/>
            </p:cNvGraphicFramePr>
            <p:nvPr userDrawn="1">
              <p:extLst>
                <p:ext uri="{D42A27DB-BD31-4B8C-83A1-F6EECF244321}">
                  <p14:modId xmlns:p14="http://schemas.microsoft.com/office/powerpoint/2010/main" val="2925422147"/>
                </p:ext>
              </p:extLst>
            </p:nvPr>
          </p:nvGraphicFramePr>
          <p:xfrm>
            <a:off x="44620659" y="15799252"/>
            <a:ext cx="1482266" cy="992162"/>
          </p:xfrm>
          <a:graphic>
            <a:graphicData uri="http://schemas.openxmlformats.org/presentationml/2006/ole">
              <mc:AlternateContent xmlns:mc="http://schemas.openxmlformats.org/markup-compatibility/2006">
                <mc:Choice xmlns:v="urn:schemas-microsoft-com:vml" Requires="v">
                  <p:oleObj spid="_x0000_s5050"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0659" y="15799252"/>
                          <a:ext cx="1482266" cy="992162"/>
                        </a:xfrm>
                        <a:prstGeom prst="rect">
                          <a:avLst/>
                        </a:prstGeom>
                      </p:spPr>
                    </p:pic>
                  </p:oleObj>
                </mc:Fallback>
              </mc:AlternateContent>
            </a:graphicData>
          </a:graphic>
        </p:graphicFrame>
        <p:grpSp>
          <p:nvGrpSpPr>
            <p:cNvPr id="87" name="Group 86"/>
            <p:cNvGrpSpPr/>
            <p:nvPr userDrawn="1"/>
          </p:nvGrpSpPr>
          <p:grpSpPr>
            <a:xfrm>
              <a:off x="44487207" y="35164894"/>
              <a:ext cx="10354213" cy="1265612"/>
              <a:chOff x="44200453" y="33317650"/>
              <a:chExt cx="9771399" cy="1090622"/>
            </a:xfrm>
          </p:grpSpPr>
          <p:sp>
            <p:nvSpPr>
              <p:cNvPr id="89" name="Rounded Rectangle 88"/>
              <p:cNvSpPr/>
              <p:nvPr userDrawn="1"/>
            </p:nvSpPr>
            <p:spPr>
              <a:xfrm>
                <a:off x="44200453" y="33317650"/>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3415984"/>
                <a:ext cx="914401" cy="914399"/>
              </a:xfrm>
              <a:prstGeom prst="rect">
                <a:avLst/>
              </a:prstGeom>
              <a:noFill/>
              <a:ln>
                <a:noFill/>
              </a:ln>
            </p:spPr>
          </p:pic>
          <p:sp>
            <p:nvSpPr>
              <p:cNvPr id="91" name="TextBox 90"/>
              <p:cNvSpPr txBox="1"/>
              <p:nvPr userDrawn="1"/>
            </p:nvSpPr>
            <p:spPr>
              <a:xfrm>
                <a:off x="45300663" y="33507571"/>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88" name="TextBox 87"/>
            <p:cNvSpPr txBox="1"/>
            <p:nvPr userDrawn="1"/>
          </p:nvSpPr>
          <p:spPr>
            <a:xfrm>
              <a:off x="44262808" y="36920119"/>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2013</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4" r:id="rId1"/>
  </p:sldLayoutIdLst>
  <p:timing>
    <p:tnLst>
      <p:par>
        <p:cTn xmlns:p14="http://schemas.microsoft.com/office/powerpoint/2010/main" id="1" dur="indefinite" restart="never" nodeType="tmRoot"/>
      </p:par>
    </p:tnLst>
  </p:timing>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 Placeholder 333"/>
          <p:cNvSpPr>
            <a:spLocks noGrp="1"/>
          </p:cNvSpPr>
          <p:nvPr>
            <p:ph type="body" sz="quarter" idx="10"/>
          </p:nvPr>
        </p:nvSpPr>
        <p:spPr>
          <a:xfrm>
            <a:off x="652844" y="7664345"/>
            <a:ext cx="14299153" cy="7908528"/>
          </a:xfrm>
        </p:spPr>
        <p:txBody>
          <a:bodyPr/>
          <a:lstStyle/>
          <a:p>
            <a:pPr marL="349250" lvl="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200" dirty="0">
                <a:solidFill>
                  <a:schemeClr val="tx1"/>
                </a:solidFill>
                <a:latin typeface="Trebuchet MS"/>
                <a:cs typeface="Trebuchet MS"/>
              </a:rPr>
              <a:t>Increasing number of anomalies such as misconfiguration and remote </a:t>
            </a:r>
            <a:r>
              <a:rPr lang="en-US" sz="3200" dirty="0" smtClean="0">
                <a:solidFill>
                  <a:schemeClr val="tx1"/>
                </a:solidFill>
                <a:latin typeface="Trebuchet MS"/>
                <a:cs typeface="Trebuchet MS"/>
              </a:rPr>
              <a:t>attacks</a:t>
            </a:r>
            <a:endParaRPr lang="en-US" sz="3200" dirty="0">
              <a:solidFill>
                <a:schemeClr val="tx1"/>
              </a:solidFill>
              <a:latin typeface="Trebuchet MS"/>
              <a:cs typeface="Trebuchet MS"/>
            </a:endParaRPr>
          </a:p>
          <a:p>
            <a:pPr marL="349250" lvl="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200" dirty="0">
                <a:solidFill>
                  <a:schemeClr val="tx1"/>
                </a:solidFill>
                <a:latin typeface="Trebuchet MS"/>
                <a:cs typeface="Trebuchet MS"/>
              </a:rPr>
              <a:t>These Internet traffic anomalies cause a serious problem for the users and Internet service operators: </a:t>
            </a:r>
          </a:p>
          <a:p>
            <a:pPr marL="685800" lvl="1" indent="-336550" algn="just" defTabSz="914400">
              <a:lnSpc>
                <a:spcPct val="110000"/>
              </a:lnSpc>
              <a:spcBef>
                <a:spcPts val="600"/>
              </a:spcBef>
              <a:buClr>
                <a:srgbClr val="2C7C9F">
                  <a:lumMod val="75000"/>
                </a:srgbClr>
              </a:buClr>
              <a:buSzPct val="110000"/>
              <a:buFont typeface="Wingdings" charset="2"/>
              <a:buChar char="§"/>
            </a:pPr>
            <a:r>
              <a:rPr lang="en-US" sz="2800" dirty="0">
                <a:latin typeface="Trebuchet MS"/>
                <a:cs typeface="Trebuchet MS"/>
              </a:rPr>
              <a:t>Affect directly </a:t>
            </a:r>
            <a:r>
              <a:rPr lang="en-US" sz="2800" dirty="0" smtClean="0">
                <a:latin typeface="Trebuchet MS"/>
                <a:cs typeface="Trebuchet MS"/>
              </a:rPr>
              <a:t>availability </a:t>
            </a:r>
            <a:r>
              <a:rPr lang="en-US" sz="2800" dirty="0">
                <a:latin typeface="Trebuchet MS"/>
                <a:cs typeface="Trebuchet MS"/>
              </a:rPr>
              <a:t>of network services</a:t>
            </a:r>
          </a:p>
          <a:p>
            <a:pPr marL="685800" lvl="1" indent="-336550" algn="just" defTabSz="914400">
              <a:lnSpc>
                <a:spcPct val="110000"/>
              </a:lnSpc>
              <a:spcBef>
                <a:spcPts val="600"/>
              </a:spcBef>
              <a:buClr>
                <a:srgbClr val="2C7C9F">
                  <a:lumMod val="75000"/>
                </a:srgbClr>
              </a:buClr>
              <a:buSzPct val="110000"/>
              <a:buFont typeface="Wingdings" charset="2"/>
              <a:buChar char="§"/>
            </a:pPr>
            <a:r>
              <a:rPr lang="en-US" sz="2800" dirty="0">
                <a:latin typeface="Trebuchet MS"/>
                <a:cs typeface="Trebuchet MS"/>
              </a:rPr>
              <a:t>Prevent legitimate users from accessing the networks </a:t>
            </a:r>
            <a:r>
              <a:rPr lang="en-US" sz="2800" dirty="0" smtClean="0">
                <a:latin typeface="Trebuchet MS"/>
                <a:cs typeface="Trebuchet MS"/>
              </a:rPr>
              <a:t>resources</a:t>
            </a:r>
            <a:endParaRPr lang="en-US" sz="2800" dirty="0">
              <a:latin typeface="Trebuchet MS"/>
              <a:cs typeface="Trebuchet MS"/>
            </a:endParaRPr>
          </a:p>
          <a:p>
            <a:pPr marL="349250" lvl="0" indent="-349250" algn="just" defTabSz="914400">
              <a:lnSpc>
                <a:spcPct val="110000"/>
              </a:lnSpc>
              <a:spcBef>
                <a:spcPts val="2000"/>
              </a:spcBef>
              <a:buClr>
                <a:srgbClr val="2C7C9F">
                  <a:lumMod val="60000"/>
                  <a:lumOff val="40000"/>
                </a:srgbClr>
              </a:buClr>
              <a:buSzPct val="110000"/>
              <a:buFont typeface="Wingdings 2" pitchFamily="18" charset="2"/>
              <a:buChar char=""/>
            </a:pPr>
            <a:r>
              <a:rPr lang="en-US" sz="3200" dirty="0">
                <a:solidFill>
                  <a:schemeClr val="tx1"/>
                </a:solidFill>
                <a:latin typeface="Trebuchet MS"/>
                <a:cs typeface="Trebuchet MS"/>
              </a:rPr>
              <a:t>Existing anomaly detection approaches: </a:t>
            </a:r>
          </a:p>
          <a:p>
            <a:pPr marL="685800" lvl="1" indent="-336550" algn="just" defTabSz="914400">
              <a:lnSpc>
                <a:spcPct val="110000"/>
              </a:lnSpc>
              <a:spcBef>
                <a:spcPts val="600"/>
              </a:spcBef>
              <a:buClr>
                <a:srgbClr val="2C7C9F">
                  <a:lumMod val="75000"/>
                </a:srgbClr>
              </a:buClr>
              <a:buSzPct val="110000"/>
              <a:buFont typeface="Wingdings" charset="2"/>
              <a:buChar char="§"/>
            </a:pPr>
            <a:r>
              <a:rPr lang="en-US" sz="2800" dirty="0">
                <a:latin typeface="Trebuchet MS"/>
                <a:cs typeface="Trebuchet MS"/>
              </a:rPr>
              <a:t>Based on </a:t>
            </a:r>
            <a:r>
              <a:rPr lang="en-US" sz="2800" dirty="0" smtClean="0">
                <a:latin typeface="Trebuchet MS"/>
                <a:cs typeface="Trebuchet MS"/>
              </a:rPr>
              <a:t>conventional </a:t>
            </a:r>
            <a:r>
              <a:rPr lang="en-US" sz="2800" dirty="0">
                <a:latin typeface="Trebuchet MS"/>
                <a:cs typeface="Trebuchet MS"/>
              </a:rPr>
              <a:t>network architecture</a:t>
            </a:r>
          </a:p>
          <a:p>
            <a:pPr marL="685800" lvl="1" indent="-336550" algn="just" defTabSz="914400">
              <a:lnSpc>
                <a:spcPct val="110000"/>
              </a:lnSpc>
              <a:spcBef>
                <a:spcPts val="600"/>
              </a:spcBef>
              <a:buClr>
                <a:srgbClr val="2C7C9F">
                  <a:lumMod val="75000"/>
                </a:srgbClr>
              </a:buClr>
              <a:buSzPct val="110000"/>
              <a:buFont typeface="Wingdings" charset="2"/>
              <a:buChar char="§"/>
            </a:pPr>
            <a:r>
              <a:rPr lang="en-US" sz="2800" dirty="0">
                <a:latin typeface="Trebuchet MS"/>
                <a:cs typeface="Trebuchet MS"/>
              </a:rPr>
              <a:t>H</a:t>
            </a:r>
            <a:r>
              <a:rPr lang="en-US" sz="2800" dirty="0" smtClean="0">
                <a:latin typeface="Trebuchet MS"/>
                <a:cs typeface="Trebuchet MS"/>
              </a:rPr>
              <a:t>eavy </a:t>
            </a:r>
            <a:r>
              <a:rPr lang="en-US" sz="2800" dirty="0">
                <a:latin typeface="Trebuchet MS"/>
                <a:cs typeface="Trebuchet MS"/>
              </a:rPr>
              <a:t>processing to extract </a:t>
            </a:r>
            <a:r>
              <a:rPr lang="en-US" sz="2800" dirty="0" smtClean="0">
                <a:latin typeface="Trebuchet MS"/>
                <a:cs typeface="Trebuchet MS"/>
              </a:rPr>
              <a:t>features </a:t>
            </a:r>
            <a:r>
              <a:rPr lang="en-US" sz="2800" dirty="0">
                <a:latin typeface="Trebuchet MS"/>
                <a:cs typeface="Trebuchet MS"/>
              </a:rPr>
              <a:t>for traffic </a:t>
            </a:r>
            <a:r>
              <a:rPr lang="en-US" sz="2800" dirty="0" smtClean="0">
                <a:latin typeface="Trebuchet MS"/>
                <a:cs typeface="Trebuchet MS"/>
              </a:rPr>
              <a:t>analysis</a:t>
            </a:r>
            <a:endParaRPr lang="en-US" sz="2800" dirty="0">
              <a:latin typeface="Trebuchet MS"/>
              <a:cs typeface="Trebuchet MS"/>
            </a:endParaRPr>
          </a:p>
          <a:p>
            <a:pPr marL="968375" lvl="2" indent="-282575" algn="just" defTabSz="914400">
              <a:lnSpc>
                <a:spcPct val="110000"/>
              </a:lnSpc>
              <a:spcBef>
                <a:spcPts val="600"/>
              </a:spcBef>
              <a:buClr>
                <a:srgbClr val="2C7C9F">
                  <a:lumMod val="60000"/>
                  <a:lumOff val="40000"/>
                </a:srgbClr>
              </a:buClr>
              <a:buSzPct val="110000"/>
              <a:buFont typeface="Arial"/>
              <a:buChar char="•"/>
            </a:pPr>
            <a:r>
              <a:rPr lang="en-US" sz="2600" dirty="0">
                <a:latin typeface="Trebuchet MS"/>
                <a:cs typeface="Trebuchet MS"/>
              </a:rPr>
              <a:t>Delay time in </a:t>
            </a:r>
            <a:r>
              <a:rPr lang="en-US" sz="2600" dirty="0" smtClean="0">
                <a:latin typeface="Trebuchet MS"/>
                <a:cs typeface="Trebuchet MS"/>
              </a:rPr>
              <a:t>detection</a:t>
            </a:r>
            <a:endParaRPr lang="en-US" sz="2600" dirty="0">
              <a:latin typeface="Trebuchet MS"/>
              <a:cs typeface="Trebuchet MS"/>
            </a:endParaRPr>
          </a:p>
          <a:p>
            <a:pPr marL="968375" lvl="2" indent="-282575" algn="just" defTabSz="914400">
              <a:lnSpc>
                <a:spcPct val="110000"/>
              </a:lnSpc>
              <a:spcBef>
                <a:spcPts val="600"/>
              </a:spcBef>
              <a:buClr>
                <a:srgbClr val="2C7C9F">
                  <a:lumMod val="60000"/>
                  <a:lumOff val="40000"/>
                </a:srgbClr>
              </a:buClr>
              <a:buSzPct val="110000"/>
              <a:buFont typeface="Arial"/>
              <a:buChar char="•"/>
            </a:pPr>
            <a:r>
              <a:rPr lang="en-US" sz="2600" dirty="0">
                <a:latin typeface="Trebuchet MS"/>
                <a:cs typeface="Trebuchet MS"/>
              </a:rPr>
              <a:t>Inflexibility and latency in </a:t>
            </a:r>
            <a:r>
              <a:rPr lang="en-US" sz="2600" dirty="0" smtClean="0">
                <a:latin typeface="Trebuchet MS"/>
                <a:cs typeface="Trebuchet MS"/>
              </a:rPr>
              <a:t>reaction</a:t>
            </a:r>
            <a:endParaRPr lang="en-US" sz="2600" dirty="0">
              <a:latin typeface="Trebuchet MS"/>
              <a:cs typeface="Trebuchet MS"/>
            </a:endParaRPr>
          </a:p>
          <a:p>
            <a:pPr marL="968375" lvl="2" indent="-282575" algn="just" defTabSz="914400">
              <a:lnSpc>
                <a:spcPct val="110000"/>
              </a:lnSpc>
              <a:spcBef>
                <a:spcPts val="600"/>
              </a:spcBef>
              <a:buClr>
                <a:srgbClr val="2C7C9F">
                  <a:lumMod val="60000"/>
                  <a:lumOff val="40000"/>
                </a:srgbClr>
              </a:buClr>
              <a:buSzPct val="110000"/>
              <a:buFont typeface="Arial"/>
              <a:buChar char="•"/>
            </a:pPr>
            <a:r>
              <a:rPr lang="en-US" sz="2600" dirty="0" smtClean="0">
                <a:latin typeface="Trebuchet MS"/>
                <a:cs typeface="Trebuchet MS"/>
              </a:rPr>
              <a:t>Even more </a:t>
            </a:r>
            <a:r>
              <a:rPr lang="en-US" sz="2600" dirty="0">
                <a:latin typeface="Trebuchet MS"/>
                <a:cs typeface="Trebuchet MS"/>
              </a:rPr>
              <a:t>challenged in large scales </a:t>
            </a:r>
            <a:r>
              <a:rPr lang="en-US" sz="2600" dirty="0" smtClean="0">
                <a:latin typeface="Trebuchet MS"/>
                <a:cs typeface="Trebuchet MS"/>
              </a:rPr>
              <a:t>networks</a:t>
            </a:r>
            <a:endParaRPr lang="en-US" sz="2600" dirty="0">
              <a:latin typeface="Trebuchet MS"/>
              <a:cs typeface="Trebuchet MS"/>
            </a:endParaRPr>
          </a:p>
          <a:p>
            <a:endParaRPr lang="en-US" sz="2600" dirty="0"/>
          </a:p>
        </p:txBody>
      </p:sp>
      <p:sp>
        <p:nvSpPr>
          <p:cNvPr id="335" name="Text Placeholder 334"/>
          <p:cNvSpPr>
            <a:spLocks noGrp="1"/>
          </p:cNvSpPr>
          <p:nvPr>
            <p:ph type="body" sz="quarter" idx="11"/>
          </p:nvPr>
        </p:nvSpPr>
        <p:spPr/>
        <p:txBody>
          <a:bodyPr/>
          <a:lstStyle/>
          <a:p>
            <a:r>
              <a:rPr lang="en-US" dirty="0" smtClean="0"/>
              <a:t>Motivation</a:t>
            </a:r>
            <a:endParaRPr lang="en-US" dirty="0"/>
          </a:p>
        </p:txBody>
      </p:sp>
      <p:sp>
        <p:nvSpPr>
          <p:cNvPr id="338" name="Text Placeholder 337"/>
          <p:cNvSpPr>
            <a:spLocks noGrp="1"/>
          </p:cNvSpPr>
          <p:nvPr>
            <p:ph type="body" sz="quarter" idx="20"/>
          </p:nvPr>
        </p:nvSpPr>
        <p:spPr>
          <a:xfrm>
            <a:off x="612536" y="15204773"/>
            <a:ext cx="14291358" cy="800265"/>
          </a:xfrm>
        </p:spPr>
        <p:txBody>
          <a:bodyPr/>
          <a:lstStyle/>
          <a:p>
            <a:r>
              <a:rPr lang="en-US" dirty="0" smtClean="0"/>
              <a:t>Solution requirements and challenges</a:t>
            </a:r>
            <a:endParaRPr lang="en-US" dirty="0"/>
          </a:p>
        </p:txBody>
      </p:sp>
      <p:sp>
        <p:nvSpPr>
          <p:cNvPr id="339" name="Text Placeholder 338"/>
          <p:cNvSpPr>
            <a:spLocks noGrp="1"/>
          </p:cNvSpPr>
          <p:nvPr>
            <p:ph type="body" sz="quarter" idx="25"/>
          </p:nvPr>
        </p:nvSpPr>
        <p:spPr>
          <a:xfrm>
            <a:off x="15342251" y="6835356"/>
            <a:ext cx="14287682" cy="1501212"/>
          </a:xfrm>
        </p:spPr>
        <p:txBody>
          <a:bodyPr/>
          <a:lstStyle/>
          <a:p>
            <a:r>
              <a:rPr lang="en-US" dirty="0" smtClean="0"/>
              <a:t>Anomaly detection method</a:t>
            </a:r>
            <a:endParaRPr lang="en-US" dirty="0"/>
          </a:p>
          <a:p>
            <a:endParaRPr lang="en-US" dirty="0"/>
          </a:p>
        </p:txBody>
      </p:sp>
      <p:sp>
        <p:nvSpPr>
          <p:cNvPr id="340" name="Text Placeholder 339"/>
          <p:cNvSpPr>
            <a:spLocks noGrp="1"/>
          </p:cNvSpPr>
          <p:nvPr>
            <p:ph type="body" sz="quarter" idx="26"/>
          </p:nvPr>
        </p:nvSpPr>
        <p:spPr>
          <a:xfrm>
            <a:off x="15340701" y="7829514"/>
            <a:ext cx="14287682" cy="18055914"/>
          </a:xfrm>
        </p:spPr>
        <p:txBody>
          <a:bodyPr/>
          <a:lstStyle/>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2 </a:t>
            </a:r>
            <a:r>
              <a:rPr lang="en-US" sz="3200" dirty="0">
                <a:solidFill>
                  <a:srgbClr val="000000"/>
                </a:solidFill>
              </a:rPr>
              <a:t>main phases</a:t>
            </a:r>
            <a:r>
              <a:rPr lang="en-US" sz="3200" dirty="0" smtClean="0">
                <a:solidFill>
                  <a:srgbClr val="000000"/>
                </a:solidFill>
                <a:latin typeface="Trebuchet MS"/>
                <a:cs typeface="Trebuchet MS"/>
              </a:rPr>
              <a:t>:</a:t>
            </a:r>
            <a:endParaRPr lang="en-US" sz="3200" dirty="0">
              <a:solidFill>
                <a:srgbClr val="000000"/>
              </a:solidFill>
              <a:latin typeface="Trebuchet MS"/>
              <a:cs typeface="Trebuchet MS"/>
            </a:endParaRP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Query </a:t>
            </a:r>
            <a:r>
              <a:rPr lang="en-US" sz="2800" dirty="0">
                <a:solidFill>
                  <a:srgbClr val="000000"/>
                </a:solidFill>
              </a:rPr>
              <a:t>statistics from switches  </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Calculate </a:t>
            </a:r>
            <a:r>
              <a:rPr lang="en-US" sz="2800" dirty="0">
                <a:solidFill>
                  <a:srgbClr val="000000"/>
                </a:solidFill>
              </a:rPr>
              <a:t>traffic volume changes in flows to find out anomaly</a:t>
            </a:r>
          </a:p>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Processing </a:t>
            </a:r>
            <a:r>
              <a:rPr lang="en-US" sz="3200" dirty="0">
                <a:solidFill>
                  <a:srgbClr val="000000"/>
                </a:solidFill>
              </a:rPr>
              <a:t>steps</a:t>
            </a:r>
            <a:r>
              <a:rPr lang="en-US" sz="3200" dirty="0" smtClean="0">
                <a:solidFill>
                  <a:srgbClr val="000000"/>
                </a:solidFill>
                <a:latin typeface="Trebuchet MS"/>
                <a:cs typeface="Trebuchet MS"/>
              </a:rPr>
              <a:t>:</a:t>
            </a:r>
            <a:endParaRPr lang="en-US" sz="3200" dirty="0">
              <a:solidFill>
                <a:srgbClr val="000000"/>
              </a:solidFill>
            </a:endParaRPr>
          </a:p>
          <a:p>
            <a:pPr lvl="1">
              <a:lnSpc>
                <a:spcPct val="110000"/>
              </a:lnSpc>
              <a:buFont typeface="+mj-ea"/>
              <a:buAutoNum type="circleNumDbPlain"/>
            </a:pPr>
            <a:r>
              <a:rPr lang="en-US" sz="2800" dirty="0" smtClean="0">
                <a:solidFill>
                  <a:srgbClr val="000000"/>
                </a:solidFill>
              </a:rPr>
              <a:t>SDN switch </a:t>
            </a:r>
            <a:r>
              <a:rPr lang="en-US" sz="2800" dirty="0">
                <a:solidFill>
                  <a:srgbClr val="000000"/>
                </a:solidFill>
              </a:rPr>
              <a:t>forwards </a:t>
            </a:r>
            <a:r>
              <a:rPr lang="en-US" sz="2800" dirty="0" smtClean="0">
                <a:solidFill>
                  <a:srgbClr val="000000"/>
                </a:solidFill>
              </a:rPr>
              <a:t>first </a:t>
            </a:r>
            <a:r>
              <a:rPr lang="en-US" sz="2800" dirty="0">
                <a:solidFill>
                  <a:srgbClr val="000000"/>
                </a:solidFill>
              </a:rPr>
              <a:t>packet of </a:t>
            </a:r>
            <a:r>
              <a:rPr lang="en-US" sz="2800" dirty="0" smtClean="0">
                <a:solidFill>
                  <a:srgbClr val="000000"/>
                </a:solidFill>
              </a:rPr>
              <a:t>every </a:t>
            </a:r>
            <a:r>
              <a:rPr lang="en-US" sz="2800" dirty="0">
                <a:solidFill>
                  <a:srgbClr val="000000"/>
                </a:solidFill>
              </a:rPr>
              <a:t>flow to controller -&gt; controller add a Flow Entry in which Match Field including 5 tuples {</a:t>
            </a:r>
            <a:r>
              <a:rPr lang="en-US" sz="2800" dirty="0" err="1">
                <a:solidFill>
                  <a:srgbClr val="000000"/>
                </a:solidFill>
              </a:rPr>
              <a:t>scr</a:t>
            </a:r>
            <a:r>
              <a:rPr lang="en-US" sz="2800" dirty="0">
                <a:solidFill>
                  <a:srgbClr val="000000"/>
                </a:solidFill>
              </a:rPr>
              <a:t> IP, </a:t>
            </a:r>
            <a:r>
              <a:rPr lang="en-US" sz="2800" dirty="0" err="1">
                <a:solidFill>
                  <a:srgbClr val="000000"/>
                </a:solidFill>
              </a:rPr>
              <a:t>src</a:t>
            </a:r>
            <a:r>
              <a:rPr lang="en-US" sz="2800" dirty="0">
                <a:solidFill>
                  <a:srgbClr val="000000"/>
                </a:solidFill>
              </a:rPr>
              <a:t> Port, </a:t>
            </a:r>
            <a:r>
              <a:rPr lang="en-US" sz="2800" dirty="0" err="1">
                <a:solidFill>
                  <a:srgbClr val="000000"/>
                </a:solidFill>
              </a:rPr>
              <a:t>dst</a:t>
            </a:r>
            <a:r>
              <a:rPr lang="en-US" sz="2800" dirty="0">
                <a:solidFill>
                  <a:srgbClr val="000000"/>
                </a:solidFill>
              </a:rPr>
              <a:t> IP, </a:t>
            </a:r>
            <a:r>
              <a:rPr lang="en-US" sz="2800" dirty="0" err="1">
                <a:solidFill>
                  <a:srgbClr val="000000"/>
                </a:solidFill>
              </a:rPr>
              <a:t>dst</a:t>
            </a:r>
            <a:r>
              <a:rPr lang="en-US" sz="2800" dirty="0">
                <a:solidFill>
                  <a:srgbClr val="000000"/>
                </a:solidFill>
              </a:rPr>
              <a:t> Port, </a:t>
            </a:r>
            <a:r>
              <a:rPr lang="en-US" sz="2800" dirty="0" smtClean="0">
                <a:solidFill>
                  <a:srgbClr val="000000"/>
                </a:solidFill>
              </a:rPr>
              <a:t>Proto}</a:t>
            </a:r>
          </a:p>
          <a:p>
            <a:pPr lvl="1">
              <a:lnSpc>
                <a:spcPct val="110000"/>
              </a:lnSpc>
              <a:buFont typeface="+mj-ea"/>
              <a:buAutoNum type="circleNumDbPlain"/>
            </a:pPr>
            <a:r>
              <a:rPr lang="en-US" sz="2800" dirty="0" smtClean="0">
                <a:solidFill>
                  <a:srgbClr val="000000"/>
                </a:solidFill>
              </a:rPr>
              <a:t>Detector </a:t>
            </a:r>
            <a:r>
              <a:rPr lang="en-US" sz="2800" dirty="0">
                <a:solidFill>
                  <a:srgbClr val="000000"/>
                </a:solidFill>
              </a:rPr>
              <a:t>creates a Monitoring Table to record traffic volume changes in flows, including fields: {5-tuples, packet count, byte count</a:t>
            </a:r>
            <a:r>
              <a:rPr lang="en-US" sz="2800" dirty="0" smtClean="0">
                <a:solidFill>
                  <a:srgbClr val="000000"/>
                </a:solidFill>
              </a:rPr>
              <a:t>}</a:t>
            </a:r>
          </a:p>
          <a:p>
            <a:pPr lvl="1">
              <a:lnSpc>
                <a:spcPct val="110000"/>
              </a:lnSpc>
              <a:buFont typeface="+mj-ea"/>
              <a:buAutoNum type="circleNumDbPlain"/>
            </a:pPr>
            <a:r>
              <a:rPr lang="en-US" sz="2800" dirty="0" smtClean="0">
                <a:solidFill>
                  <a:srgbClr val="000000"/>
                </a:solidFill>
              </a:rPr>
              <a:t>For </a:t>
            </a:r>
            <a:r>
              <a:rPr lang="en-US" sz="2800" dirty="0">
                <a:solidFill>
                  <a:srgbClr val="000000"/>
                </a:solidFill>
              </a:rPr>
              <a:t>every time interval </a:t>
            </a:r>
            <a:r>
              <a:rPr lang="en-US" sz="2800" i="1" dirty="0">
                <a:solidFill>
                  <a:srgbClr val="000000"/>
                </a:solidFill>
              </a:rPr>
              <a:t>M</a:t>
            </a:r>
            <a:r>
              <a:rPr lang="en-US" sz="2800" i="1" dirty="0" smtClean="0">
                <a:solidFill>
                  <a:srgbClr val="000000"/>
                </a:solidFill>
              </a:rPr>
              <a:t> </a:t>
            </a:r>
            <a:r>
              <a:rPr lang="en-US" sz="2800" dirty="0">
                <a:solidFill>
                  <a:srgbClr val="000000"/>
                </a:solidFill>
              </a:rPr>
              <a:t>minutes </a:t>
            </a:r>
            <a:r>
              <a:rPr lang="en-US" sz="2800" dirty="0" smtClean="0">
                <a:solidFill>
                  <a:srgbClr val="000000"/>
                </a:solidFill>
              </a:rPr>
              <a:t>(M = {10, 15, 30,</a:t>
            </a:r>
            <a:r>
              <a:rPr lang="en-US" sz="2800" dirty="0">
                <a:solidFill>
                  <a:srgbClr val="000000"/>
                </a:solidFill>
              </a:rPr>
              <a:t>...</a:t>
            </a:r>
            <a:r>
              <a:rPr lang="en-US" sz="2800" dirty="0" smtClean="0">
                <a:solidFill>
                  <a:srgbClr val="000000"/>
                </a:solidFill>
              </a:rPr>
              <a:t>}), </a:t>
            </a:r>
            <a:r>
              <a:rPr lang="en-US" sz="2800" dirty="0">
                <a:solidFill>
                  <a:srgbClr val="000000"/>
                </a:solidFill>
              </a:rPr>
              <a:t>repeat </a:t>
            </a:r>
            <a:r>
              <a:rPr lang="en-US" sz="2800" i="1" dirty="0">
                <a:solidFill>
                  <a:srgbClr val="000000"/>
                </a:solidFill>
              </a:rPr>
              <a:t>N</a:t>
            </a:r>
            <a:r>
              <a:rPr lang="en-US" sz="2800" dirty="0" smtClean="0">
                <a:solidFill>
                  <a:srgbClr val="000000"/>
                </a:solidFill>
              </a:rPr>
              <a:t> </a:t>
            </a:r>
            <a:r>
              <a:rPr lang="en-US" sz="2800" dirty="0">
                <a:solidFill>
                  <a:srgbClr val="000000"/>
                </a:solidFill>
              </a:rPr>
              <a:t>times:</a:t>
            </a:r>
          </a:p>
          <a:p>
            <a:pPr lvl="2">
              <a:lnSpc>
                <a:spcPct val="110000"/>
              </a:lnSpc>
              <a:buFont typeface="+mj-lt"/>
              <a:buAutoNum type="romanLcPeriod"/>
            </a:pPr>
            <a:r>
              <a:rPr lang="en-US" sz="2600" dirty="0" smtClean="0">
                <a:solidFill>
                  <a:srgbClr val="000000"/>
                </a:solidFill>
              </a:rPr>
              <a:t>Controller </a:t>
            </a:r>
            <a:r>
              <a:rPr lang="en-US" sz="2600" dirty="0">
                <a:solidFill>
                  <a:srgbClr val="000000"/>
                </a:solidFill>
              </a:rPr>
              <a:t>sends an Individual Flow Statistics Request to </a:t>
            </a:r>
            <a:r>
              <a:rPr lang="en-US" sz="2600" dirty="0" smtClean="0">
                <a:solidFill>
                  <a:srgbClr val="000000"/>
                </a:solidFill>
              </a:rPr>
              <a:t>switch</a:t>
            </a:r>
          </a:p>
          <a:p>
            <a:pPr lvl="2">
              <a:lnSpc>
                <a:spcPct val="110000"/>
              </a:lnSpc>
              <a:buFont typeface="+mj-lt"/>
              <a:buAutoNum type="romanLcPeriod"/>
            </a:pPr>
            <a:r>
              <a:rPr lang="en-US" sz="2600" dirty="0" smtClean="0">
                <a:solidFill>
                  <a:srgbClr val="000000"/>
                </a:solidFill>
              </a:rPr>
              <a:t>Individual </a:t>
            </a:r>
            <a:r>
              <a:rPr lang="en-US" sz="2600" dirty="0">
                <a:solidFill>
                  <a:srgbClr val="000000"/>
                </a:solidFill>
              </a:rPr>
              <a:t>Statistics Reply from switch include a list of flow statistics of all flow entries existing in its Flow Table -&gt; controller delegate it to </a:t>
            </a:r>
            <a:r>
              <a:rPr lang="en-US" sz="2600" dirty="0" smtClean="0">
                <a:solidFill>
                  <a:srgbClr val="000000"/>
                </a:solidFill>
              </a:rPr>
              <a:t>Detector</a:t>
            </a:r>
          </a:p>
          <a:p>
            <a:pPr lvl="2">
              <a:lnSpc>
                <a:spcPct val="110000"/>
              </a:lnSpc>
              <a:buFont typeface="+mj-lt"/>
              <a:buAutoNum type="romanLcPeriod"/>
            </a:pPr>
            <a:r>
              <a:rPr lang="en-US" sz="2600" dirty="0" smtClean="0">
                <a:solidFill>
                  <a:srgbClr val="000000"/>
                </a:solidFill>
              </a:rPr>
              <a:t>For </a:t>
            </a:r>
            <a:r>
              <a:rPr lang="en-US" sz="2600" dirty="0">
                <a:solidFill>
                  <a:srgbClr val="000000"/>
                </a:solidFill>
              </a:rPr>
              <a:t>each statistics in the list (correspond to a flow) -&gt; Detector save information (as an item) to Monitoring Table (MT</a:t>
            </a:r>
            <a:r>
              <a:rPr lang="en-US" sz="2600" dirty="0" smtClean="0">
                <a:solidFill>
                  <a:srgbClr val="000000"/>
                </a:solidFill>
              </a:rPr>
              <a:t>)</a:t>
            </a:r>
          </a:p>
          <a:p>
            <a:pPr lvl="2">
              <a:lnSpc>
                <a:spcPct val="110000"/>
              </a:lnSpc>
              <a:buFont typeface="+mj-lt"/>
              <a:buAutoNum type="romanLcPeriod"/>
            </a:pPr>
            <a:r>
              <a:rPr lang="en-US" sz="2600" dirty="0" smtClean="0">
                <a:solidFill>
                  <a:srgbClr val="000000"/>
                </a:solidFill>
              </a:rPr>
              <a:t>For </a:t>
            </a:r>
            <a:r>
              <a:rPr lang="en-US" sz="2600" dirty="0">
                <a:solidFill>
                  <a:srgbClr val="000000"/>
                </a:solidFill>
              </a:rPr>
              <a:t>each item in MT, Detector calculate traffic volume change in that flow </a:t>
            </a:r>
            <a:r>
              <a:rPr lang="en-US" sz="2600" dirty="0" smtClean="0">
                <a:solidFill>
                  <a:srgbClr val="000000"/>
                </a:solidFill>
              </a:rPr>
              <a:t>(using ASTUTE-based algorithm)</a:t>
            </a:r>
            <a:endParaRPr lang="en-US" sz="2600" dirty="0">
              <a:solidFill>
                <a:srgbClr val="000000"/>
              </a:solidFill>
            </a:endParaRPr>
          </a:p>
          <a:p>
            <a:pPr marL="895503" lvl="1" indent="0">
              <a:lnSpc>
                <a:spcPct val="110000"/>
              </a:lnSpc>
              <a:buNone/>
            </a:pPr>
            <a:endParaRPr lang="en-US" sz="2400" dirty="0">
              <a:solidFill>
                <a:srgbClr val="000000"/>
              </a:solidFill>
            </a:endParaRPr>
          </a:p>
          <a:p>
            <a:pPr marL="34925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ASTUTE</a:t>
            </a:r>
            <a:r>
              <a:rPr lang="en-US" sz="3200" dirty="0">
                <a:solidFill>
                  <a:srgbClr val="000000"/>
                </a:solidFill>
              </a:rPr>
              <a:t>-based algorithm (calculate changes of flow traffic volume)</a:t>
            </a:r>
            <a:r>
              <a:rPr lang="en-US" sz="3200" dirty="0" smtClean="0">
                <a:solidFill>
                  <a:srgbClr val="000000"/>
                </a:solidFill>
              </a:rPr>
              <a:t>:</a:t>
            </a:r>
          </a:p>
          <a:p>
            <a:pPr lvl="1">
              <a:lnSpc>
                <a:spcPct val="110000"/>
              </a:lnSpc>
              <a:buFont typeface="+mj-lt"/>
              <a:buAutoNum type="arabicParenR"/>
            </a:pPr>
            <a:r>
              <a:rPr lang="en-US" sz="2800" dirty="0" err="1" smtClean="0">
                <a:solidFill>
                  <a:srgbClr val="000000"/>
                </a:solidFill>
              </a:rPr>
              <a:t>Substract</a:t>
            </a:r>
            <a:r>
              <a:rPr lang="en-US" sz="2800" dirty="0" smtClean="0">
                <a:solidFill>
                  <a:srgbClr val="000000"/>
                </a:solidFill>
              </a:rPr>
              <a:t> packet-count of this query to packet-count of previous query (volume change is called 𝛿</a:t>
            </a:r>
            <a:r>
              <a:rPr lang="en-US" sz="2800" dirty="0" err="1" smtClean="0">
                <a:solidFill>
                  <a:srgbClr val="000000"/>
                </a:solidFill>
              </a:rPr>
              <a:t>f,i</a:t>
            </a:r>
            <a:r>
              <a:rPr lang="en-US" sz="2800" dirty="0" smtClean="0">
                <a:solidFill>
                  <a:srgbClr val="000000"/>
                </a:solidFill>
              </a:rPr>
              <a:t>) </a:t>
            </a:r>
          </a:p>
          <a:p>
            <a:pPr lvl="1">
              <a:lnSpc>
                <a:spcPct val="110000"/>
              </a:lnSpc>
              <a:buFont typeface="+mj-lt"/>
              <a:buAutoNum type="arabicParenR"/>
            </a:pPr>
            <a:r>
              <a:rPr lang="en-US" sz="2800" dirty="0">
                <a:solidFill>
                  <a:srgbClr val="000000"/>
                </a:solidFill>
              </a:rPr>
              <a:t>Assume F: number of observing flows, compute sample mean 𝛿𝑖, sample standard deviation 𝜎𝑖 of volume changes -&gt; computer the K’ (Astute assessment value, AAV)</a:t>
            </a:r>
            <a:r>
              <a:rPr lang="en-US" sz="2800" dirty="0" smtClean="0">
                <a:solidFill>
                  <a:srgbClr val="000000"/>
                </a:solidFill>
              </a:rPr>
              <a:t>:</a:t>
            </a:r>
          </a:p>
          <a:p>
            <a:pPr lvl="1">
              <a:lnSpc>
                <a:spcPct val="110000"/>
              </a:lnSpc>
              <a:buFont typeface="+mj-lt"/>
              <a:buAutoNum type="arabicParenR"/>
            </a:pPr>
            <a:endParaRPr lang="en-US" sz="2800" dirty="0">
              <a:solidFill>
                <a:srgbClr val="000000"/>
              </a:solidFill>
            </a:endParaRPr>
          </a:p>
          <a:p>
            <a:pPr lvl="1">
              <a:lnSpc>
                <a:spcPct val="110000"/>
              </a:lnSpc>
              <a:buFont typeface="+mj-lt"/>
              <a:buAutoNum type="arabicParenR"/>
            </a:pPr>
            <a:endParaRPr lang="en-US" sz="2800" dirty="0" smtClean="0">
              <a:solidFill>
                <a:srgbClr val="000000"/>
              </a:solidFill>
            </a:endParaRPr>
          </a:p>
          <a:p>
            <a:pPr lvl="1">
              <a:lnSpc>
                <a:spcPct val="110000"/>
              </a:lnSpc>
              <a:buFont typeface="+mj-lt"/>
              <a:buAutoNum type="arabicParenR"/>
            </a:pPr>
            <a:endParaRPr lang="en-US" sz="2800" dirty="0">
              <a:solidFill>
                <a:srgbClr val="000000"/>
              </a:solidFill>
            </a:endParaRPr>
          </a:p>
          <a:p>
            <a:pPr marL="895503" lvl="1" indent="0">
              <a:lnSpc>
                <a:spcPct val="110000"/>
              </a:lnSpc>
              <a:buNone/>
            </a:pPr>
            <a:endParaRPr lang="en-US" sz="2800" dirty="0" smtClean="0">
              <a:solidFill>
                <a:srgbClr val="000000"/>
              </a:solidFill>
            </a:endParaRPr>
          </a:p>
          <a:p>
            <a:pPr lvl="1">
              <a:lnSpc>
                <a:spcPct val="110000"/>
              </a:lnSpc>
              <a:buFont typeface="+mj-lt"/>
              <a:buAutoNum type="arabicParenR"/>
            </a:pPr>
            <a:r>
              <a:rPr lang="en-US" sz="2800" dirty="0" smtClean="0">
                <a:solidFill>
                  <a:srgbClr val="000000"/>
                </a:solidFill>
              </a:rPr>
              <a:t>Check </a:t>
            </a:r>
            <a:r>
              <a:rPr lang="en-US" sz="2800" dirty="0">
                <a:solidFill>
                  <a:srgbClr val="000000"/>
                </a:solidFill>
              </a:rPr>
              <a:t>if |K’| larger than K(p) -&gt; mark observed flow as anomaly. Threshold K(p): examined through experiment, initial values: {3, 6, 9}</a:t>
            </a:r>
          </a:p>
          <a:p>
            <a:pPr>
              <a:lnSpc>
                <a:spcPct val="110000"/>
              </a:lnSpc>
            </a:pPr>
            <a:endParaRPr lang="en-US" sz="2400" dirty="0" smtClean="0">
              <a:solidFill>
                <a:srgbClr val="2C3F71"/>
              </a:solidFill>
            </a:endParaRPr>
          </a:p>
          <a:p>
            <a:pPr marL="895503" lvl="1" indent="0">
              <a:buNone/>
            </a:pPr>
            <a:r>
              <a:rPr lang="en-US" sz="2400" dirty="0" smtClean="0">
                <a:solidFill>
                  <a:srgbClr val="2C3F71"/>
                </a:solidFill>
              </a:rPr>
              <a:t> </a:t>
            </a:r>
            <a:endParaRPr lang="en-US" sz="2400" dirty="0">
              <a:solidFill>
                <a:srgbClr val="2C3F71"/>
              </a:solidFill>
            </a:endParaRPr>
          </a:p>
        </p:txBody>
      </p:sp>
      <p:sp>
        <p:nvSpPr>
          <p:cNvPr id="341" name="Text Placeholder 340"/>
          <p:cNvSpPr>
            <a:spLocks noGrp="1"/>
          </p:cNvSpPr>
          <p:nvPr>
            <p:ph type="body" sz="quarter" idx="27"/>
          </p:nvPr>
        </p:nvSpPr>
        <p:spPr>
          <a:xfrm>
            <a:off x="15494777" y="24744543"/>
            <a:ext cx="14283756" cy="800265"/>
          </a:xfrm>
        </p:spPr>
        <p:txBody>
          <a:bodyPr/>
          <a:lstStyle/>
          <a:p>
            <a:r>
              <a:rPr lang="en-US" dirty="0" smtClean="0"/>
              <a:t>Evaluation plan </a:t>
            </a:r>
            <a:endParaRPr lang="en-US" dirty="0"/>
          </a:p>
        </p:txBody>
      </p:sp>
      <p:sp>
        <p:nvSpPr>
          <p:cNvPr id="342" name="Text Placeholder 341"/>
          <p:cNvSpPr>
            <a:spLocks noGrp="1"/>
          </p:cNvSpPr>
          <p:nvPr>
            <p:ph type="body" sz="quarter" idx="28"/>
          </p:nvPr>
        </p:nvSpPr>
        <p:spPr>
          <a:xfrm>
            <a:off x="623691" y="22716624"/>
            <a:ext cx="14289232" cy="21029034"/>
          </a:xfrm>
        </p:spPr>
        <p:txBody>
          <a:bodyPr/>
          <a:lstStyle/>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solidFill>
                <a:srgbClr val="000000"/>
              </a:solidFill>
            </a:endParaRPr>
          </a:p>
          <a:p>
            <a:pPr marL="457200" indent="-457200">
              <a:buFont typeface="Wingdings" charset="2"/>
              <a:buChar char="§"/>
            </a:pPr>
            <a:endParaRPr lang="en-US" sz="3200" dirty="0" smtClean="0">
              <a:solidFill>
                <a:srgbClr val="000000"/>
              </a:solidFill>
            </a:endParaRPr>
          </a:p>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Anomaly </a:t>
            </a:r>
            <a:r>
              <a:rPr lang="en-US" sz="3200" dirty="0">
                <a:solidFill>
                  <a:srgbClr val="000000"/>
                </a:solidFill>
              </a:rPr>
              <a:t>detector</a:t>
            </a:r>
            <a:r>
              <a:rPr lang="en-US" sz="3200" dirty="0" smtClean="0">
                <a:solidFill>
                  <a:srgbClr val="000000"/>
                </a:solidFill>
                <a:latin typeface="Trebuchet MS"/>
                <a:cs typeface="Trebuchet MS"/>
              </a:rPr>
              <a:t>:</a:t>
            </a:r>
            <a:endParaRPr lang="en-US" sz="3200" dirty="0">
              <a:solidFill>
                <a:srgbClr val="000000"/>
              </a:solidFill>
              <a:latin typeface="Trebuchet MS"/>
              <a:cs typeface="Trebuchet MS"/>
            </a:endParaRP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Receive </a:t>
            </a:r>
            <a:r>
              <a:rPr lang="en-US" sz="2800" dirty="0">
                <a:solidFill>
                  <a:srgbClr val="000000"/>
                </a:solidFill>
              </a:rPr>
              <a:t>network traffic statistics from SDN controller </a:t>
            </a:r>
            <a:r>
              <a:rPr lang="en-US" sz="2800" dirty="0" smtClean="0">
                <a:solidFill>
                  <a:srgbClr val="000000"/>
                </a:solidFill>
              </a:rPr>
              <a:t>platform</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Analyze the statistics (based on 5 tuples: source IP, source port, destination IP, destination port, protocol)</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Run </a:t>
            </a:r>
            <a:r>
              <a:rPr lang="en-US" sz="2800" dirty="0">
                <a:solidFill>
                  <a:srgbClr val="000000"/>
                </a:solidFill>
              </a:rPr>
              <a:t>anomaly detection algorithm to find out </a:t>
            </a:r>
            <a:r>
              <a:rPr lang="en-US" sz="2800" dirty="0" smtClean="0">
                <a:solidFill>
                  <a:srgbClr val="000000"/>
                </a:solidFill>
              </a:rPr>
              <a:t>anomalies</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Alert </a:t>
            </a:r>
            <a:r>
              <a:rPr lang="en-US" sz="2800" dirty="0">
                <a:solidFill>
                  <a:srgbClr val="000000"/>
                </a:solidFill>
              </a:rPr>
              <a:t>when anomalies were </a:t>
            </a:r>
            <a:r>
              <a:rPr lang="en-US" sz="2800" dirty="0" smtClean="0">
                <a:solidFill>
                  <a:srgbClr val="000000"/>
                </a:solidFill>
              </a:rPr>
              <a:t>found</a:t>
            </a:r>
          </a:p>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rgbClr val="000000"/>
                </a:solidFill>
              </a:rPr>
              <a:t>SDN </a:t>
            </a:r>
            <a:r>
              <a:rPr lang="en-US" sz="3200" dirty="0">
                <a:solidFill>
                  <a:srgbClr val="000000"/>
                </a:solidFill>
              </a:rPr>
              <a:t>controller platform</a:t>
            </a:r>
            <a:r>
              <a:rPr lang="en-US" sz="3200" dirty="0" smtClean="0">
                <a:solidFill>
                  <a:srgbClr val="000000"/>
                </a:solidFill>
                <a:latin typeface="Trebuchet MS"/>
                <a:cs typeface="Trebuchet MS"/>
              </a:rPr>
              <a:t>:</a:t>
            </a:r>
            <a:endParaRPr lang="en-US" sz="3200" dirty="0">
              <a:solidFill>
                <a:srgbClr val="000000"/>
              </a:solidFill>
              <a:latin typeface="Trebuchet MS"/>
              <a:cs typeface="Trebuchet MS"/>
            </a:endParaRP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Query </a:t>
            </a:r>
            <a:r>
              <a:rPr lang="en-US" sz="2800" dirty="0">
                <a:solidFill>
                  <a:srgbClr val="000000"/>
                </a:solidFill>
              </a:rPr>
              <a:t>flow statistics from SDN switches by sending Flow Statistics Request to the </a:t>
            </a:r>
            <a:r>
              <a:rPr lang="en-US" sz="2800" dirty="0" smtClean="0">
                <a:solidFill>
                  <a:srgbClr val="000000"/>
                </a:solidFill>
              </a:rPr>
              <a:t>switches</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Pass </a:t>
            </a:r>
            <a:r>
              <a:rPr lang="en-US" sz="2800" dirty="0">
                <a:solidFill>
                  <a:srgbClr val="000000"/>
                </a:solidFill>
              </a:rPr>
              <a:t>the queried statistics through Anomaly </a:t>
            </a:r>
            <a:r>
              <a:rPr lang="en-US" sz="2800" dirty="0" smtClean="0">
                <a:solidFill>
                  <a:srgbClr val="000000"/>
                </a:solidFill>
              </a:rPr>
              <a:t>Detector</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Get </a:t>
            </a:r>
            <a:r>
              <a:rPr lang="en-US" sz="2800" dirty="0">
                <a:solidFill>
                  <a:srgbClr val="000000"/>
                </a:solidFill>
              </a:rPr>
              <a:t>alert from Anomaly Detector if anomalies were </a:t>
            </a:r>
            <a:r>
              <a:rPr lang="en-US" sz="2800" dirty="0" smtClean="0">
                <a:solidFill>
                  <a:srgbClr val="000000"/>
                </a:solidFill>
              </a:rPr>
              <a:t>found</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smtClean="0">
                <a:solidFill>
                  <a:srgbClr val="000000"/>
                </a:solidFill>
              </a:rPr>
              <a:t>Mitigate </a:t>
            </a:r>
            <a:r>
              <a:rPr lang="en-US" sz="2800" dirty="0">
                <a:solidFill>
                  <a:srgbClr val="000000"/>
                </a:solidFill>
              </a:rPr>
              <a:t>attacks by blocking attack traffic (via </a:t>
            </a:r>
            <a:r>
              <a:rPr lang="en-US" sz="2800" dirty="0" err="1">
                <a:solidFill>
                  <a:srgbClr val="000000"/>
                </a:solidFill>
              </a:rPr>
              <a:t>Soundbound</a:t>
            </a:r>
            <a:r>
              <a:rPr lang="en-US" sz="2800" dirty="0">
                <a:solidFill>
                  <a:srgbClr val="000000"/>
                </a:solidFill>
              </a:rPr>
              <a:t> API)</a:t>
            </a:r>
          </a:p>
          <a:p>
            <a:pPr lvl="1">
              <a:buFont typeface="Wingdings" charset="2"/>
              <a:buChar char="ü"/>
            </a:pPr>
            <a:endParaRPr lang="en-US" dirty="0" smtClean="0">
              <a:solidFill>
                <a:srgbClr val="000000"/>
              </a:solidFill>
            </a:endParaRPr>
          </a:p>
          <a:p>
            <a:pPr lvl="1" indent="0">
              <a:buNone/>
            </a:pPr>
            <a:endParaRPr lang="en-US" dirty="0" smtClean="0">
              <a:solidFill>
                <a:srgbClr val="738AC8">
                  <a:lumMod val="50000"/>
                </a:srgbClr>
              </a:solidFill>
            </a:endParaRPr>
          </a:p>
          <a:p>
            <a:pPr marL="1912391" lvl="1" indent="-457200">
              <a:buFontTx/>
              <a:buChar char="-"/>
            </a:pPr>
            <a:endParaRPr lang="en-US" dirty="0" smtClean="0">
              <a:solidFill>
                <a:srgbClr val="738AC8">
                  <a:lumMod val="50000"/>
                </a:srgbClr>
              </a:solidFill>
            </a:endParaRPr>
          </a:p>
          <a:p>
            <a:pPr lvl="0"/>
            <a:endParaRPr lang="en-US" dirty="0">
              <a:solidFill>
                <a:srgbClr val="738AC8">
                  <a:lumMod val="50000"/>
                </a:srgbClr>
              </a:solidFill>
            </a:endParaRPr>
          </a:p>
          <a:p>
            <a:pPr lvl="1" indent="0">
              <a:buNone/>
            </a:pPr>
            <a:r>
              <a:rPr lang="en-US" dirty="0" smtClean="0"/>
              <a:t>  </a:t>
            </a:r>
            <a:endParaRPr lang="en-US" dirty="0"/>
          </a:p>
        </p:txBody>
      </p:sp>
      <p:sp>
        <p:nvSpPr>
          <p:cNvPr id="343" name="Text Placeholder 342"/>
          <p:cNvSpPr>
            <a:spLocks noGrp="1"/>
          </p:cNvSpPr>
          <p:nvPr>
            <p:ph type="body" sz="quarter" idx="29"/>
          </p:nvPr>
        </p:nvSpPr>
        <p:spPr>
          <a:xfrm>
            <a:off x="15340701" y="35563756"/>
            <a:ext cx="14276605" cy="800265"/>
          </a:xfrm>
        </p:spPr>
        <p:txBody>
          <a:bodyPr/>
          <a:lstStyle/>
          <a:p>
            <a:r>
              <a:rPr lang="en-US" dirty="0" smtClean="0"/>
              <a:t>Conclusion</a:t>
            </a:r>
            <a:endParaRPr lang="en-US" dirty="0"/>
          </a:p>
        </p:txBody>
      </p:sp>
      <p:sp>
        <p:nvSpPr>
          <p:cNvPr id="344" name="Text Placeholder 343"/>
          <p:cNvSpPr>
            <a:spLocks noGrp="1"/>
          </p:cNvSpPr>
          <p:nvPr>
            <p:ph type="body" sz="quarter" idx="30"/>
          </p:nvPr>
        </p:nvSpPr>
        <p:spPr>
          <a:xfrm>
            <a:off x="15353329" y="34204184"/>
            <a:ext cx="14283756" cy="883014"/>
          </a:xfrm>
        </p:spPr>
        <p:txBody>
          <a:bodyPr/>
          <a:lstStyle/>
          <a:p>
            <a:r>
              <a:rPr lang="en-US" dirty="0" smtClean="0"/>
              <a:t> </a:t>
            </a:r>
          </a:p>
        </p:txBody>
      </p:sp>
      <p:sp>
        <p:nvSpPr>
          <p:cNvPr id="346" name="Text Placeholder 345"/>
          <p:cNvSpPr>
            <a:spLocks noGrp="1"/>
          </p:cNvSpPr>
          <p:nvPr>
            <p:ph type="body" sz="quarter" idx="96"/>
          </p:nvPr>
        </p:nvSpPr>
        <p:spPr>
          <a:xfrm>
            <a:off x="612536" y="16005038"/>
            <a:ext cx="14300387" cy="6562517"/>
          </a:xfrm>
        </p:spPr>
        <p:txBody>
          <a:bodyPr/>
          <a:lstStyle/>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a:solidFill>
                  <a:srgbClr val="000000"/>
                </a:solidFill>
                <a:latin typeface="Trebuchet MS"/>
                <a:cs typeface="Trebuchet MS"/>
              </a:rPr>
              <a:t>Solution </a:t>
            </a:r>
            <a:r>
              <a:rPr lang="en-US" sz="3200" dirty="0" smtClean="0">
                <a:solidFill>
                  <a:srgbClr val="000000"/>
                </a:solidFill>
                <a:latin typeface="Trebuchet MS"/>
                <a:cs typeface="Trebuchet MS"/>
              </a:rPr>
              <a:t>requirements:</a:t>
            </a:r>
            <a:endParaRPr lang="en-US" sz="3200" dirty="0">
              <a:solidFill>
                <a:srgbClr val="000000"/>
              </a:solidFill>
              <a:latin typeface="Trebuchet MS"/>
              <a:cs typeface="Trebuchet MS"/>
            </a:endParaRP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a:solidFill>
                  <a:srgbClr val="000000"/>
                </a:solidFill>
                <a:latin typeface="Trebuchet MS"/>
                <a:cs typeface="Trebuchet MS"/>
              </a:rPr>
              <a:t>Detect anomaly traffic in an early-stage</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a:solidFill>
                  <a:srgbClr val="000000"/>
                </a:solidFill>
                <a:latin typeface="Trebuchet MS"/>
                <a:cs typeface="Trebuchet MS"/>
              </a:rPr>
              <a:t>Quickly react to mitigate the possible attack</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a:solidFill>
                  <a:srgbClr val="000000"/>
                </a:solidFill>
                <a:latin typeface="Trebuchet MS"/>
                <a:cs typeface="Trebuchet MS"/>
              </a:rPr>
              <a:t>Be applicable for large-scale network including a number of distributed networks</a:t>
            </a:r>
            <a:r>
              <a:rPr lang="en-US" sz="2400" dirty="0">
                <a:solidFill>
                  <a:srgbClr val="000000"/>
                </a:solidFill>
                <a:latin typeface="Trebuchet MS"/>
                <a:cs typeface="Trebuchet MS"/>
              </a:rPr>
              <a:t>    </a:t>
            </a:r>
          </a:p>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a:solidFill>
                  <a:srgbClr val="000000"/>
                </a:solidFill>
                <a:latin typeface="Trebuchet MS"/>
                <a:cs typeface="Trebuchet MS"/>
              </a:rPr>
              <a:t>Challenges:</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a:solidFill>
                  <a:srgbClr val="000000"/>
                </a:solidFill>
                <a:latin typeface="Trebuchet MS"/>
                <a:cs typeface="Trebuchet MS"/>
              </a:rPr>
              <a:t>Similarity between abnormal traffic and normal traffic</a:t>
            </a: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a:solidFill>
                  <a:srgbClr val="000000"/>
                </a:solidFill>
                <a:latin typeface="Trebuchet MS"/>
                <a:cs typeface="Trebuchet MS"/>
              </a:rPr>
              <a:t>Early-stage detection is challenging since </a:t>
            </a:r>
            <a:r>
              <a:rPr lang="en-US" sz="2800" dirty="0" smtClean="0">
                <a:solidFill>
                  <a:srgbClr val="000000"/>
                </a:solidFill>
                <a:latin typeface="Trebuchet MS"/>
                <a:cs typeface="Trebuchet MS"/>
              </a:rPr>
              <a:t>retrieving </a:t>
            </a:r>
            <a:r>
              <a:rPr lang="en-US" sz="2800" dirty="0">
                <a:solidFill>
                  <a:srgbClr val="000000"/>
                </a:solidFill>
                <a:latin typeface="Trebuchet MS"/>
                <a:cs typeface="Trebuchet MS"/>
              </a:rPr>
              <a:t>data for </a:t>
            </a:r>
            <a:r>
              <a:rPr lang="en-US" sz="2800" dirty="0" smtClean="0">
                <a:solidFill>
                  <a:srgbClr val="000000"/>
                </a:solidFill>
                <a:latin typeface="Trebuchet MS"/>
                <a:cs typeface="Trebuchet MS"/>
              </a:rPr>
              <a:t>analysis is time consuming </a:t>
            </a:r>
            <a:endParaRPr lang="en-US" sz="2800" dirty="0">
              <a:solidFill>
                <a:srgbClr val="000000"/>
              </a:solidFill>
              <a:latin typeface="Trebuchet MS"/>
              <a:cs typeface="Trebuchet MS"/>
            </a:endParaRP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a:solidFill>
                  <a:srgbClr val="000000"/>
                </a:solidFill>
                <a:latin typeface="Trebuchet MS"/>
                <a:cs typeface="Trebuchet MS"/>
              </a:rPr>
              <a:t>Challenges in </a:t>
            </a:r>
            <a:r>
              <a:rPr lang="en-US" sz="2800" dirty="0" smtClean="0">
                <a:solidFill>
                  <a:srgbClr val="000000"/>
                </a:solidFill>
                <a:latin typeface="Trebuchet MS"/>
                <a:cs typeface="Trebuchet MS"/>
              </a:rPr>
              <a:t>implementation, deployment </a:t>
            </a:r>
            <a:r>
              <a:rPr lang="en-US" sz="2800" dirty="0">
                <a:solidFill>
                  <a:srgbClr val="000000"/>
                </a:solidFill>
                <a:latin typeface="Trebuchet MS"/>
                <a:cs typeface="Trebuchet MS"/>
              </a:rPr>
              <a:t>and </a:t>
            </a:r>
            <a:r>
              <a:rPr lang="en-US" sz="2800" dirty="0" smtClean="0">
                <a:solidFill>
                  <a:srgbClr val="000000"/>
                </a:solidFill>
                <a:latin typeface="Trebuchet MS"/>
                <a:cs typeface="Trebuchet MS"/>
              </a:rPr>
              <a:t>experiment solution </a:t>
            </a:r>
            <a:r>
              <a:rPr lang="en-US" sz="2800" dirty="0">
                <a:solidFill>
                  <a:srgbClr val="000000"/>
                </a:solidFill>
                <a:latin typeface="Trebuchet MS"/>
                <a:cs typeface="Trebuchet MS"/>
              </a:rPr>
              <a:t>in large-scale </a:t>
            </a:r>
            <a:r>
              <a:rPr lang="en-US" sz="2800" dirty="0" smtClean="0">
                <a:solidFill>
                  <a:srgbClr val="000000"/>
                </a:solidFill>
                <a:latin typeface="Trebuchet MS"/>
                <a:cs typeface="Trebuchet MS"/>
              </a:rPr>
              <a:t>networks </a:t>
            </a:r>
            <a:endParaRPr lang="en-US" sz="2800" dirty="0">
              <a:solidFill>
                <a:srgbClr val="000000"/>
              </a:solidFill>
              <a:latin typeface="Trebuchet MS"/>
              <a:cs typeface="Trebuchet MS"/>
            </a:endParaRPr>
          </a:p>
          <a:p>
            <a:endParaRPr lang="en-US" dirty="0"/>
          </a:p>
        </p:txBody>
      </p:sp>
      <p:sp>
        <p:nvSpPr>
          <p:cNvPr id="383" name="Text Placeholder 382"/>
          <p:cNvSpPr>
            <a:spLocks noGrp="1"/>
          </p:cNvSpPr>
          <p:nvPr>
            <p:ph type="body" sz="quarter" idx="150"/>
          </p:nvPr>
        </p:nvSpPr>
        <p:spPr/>
        <p:txBody>
          <a:bodyPr/>
          <a:lstStyle/>
          <a:p>
            <a:r>
              <a:rPr lang="en-US" dirty="0" smtClean="0"/>
              <a:t>National Institute of Informatics, Japan</a:t>
            </a:r>
            <a:endParaRPr lang="en-US" dirty="0"/>
          </a:p>
        </p:txBody>
      </p:sp>
      <p:sp>
        <p:nvSpPr>
          <p:cNvPr id="384" name="Text Placeholder 383"/>
          <p:cNvSpPr>
            <a:spLocks noGrp="1"/>
          </p:cNvSpPr>
          <p:nvPr>
            <p:ph type="body" sz="quarter" idx="151"/>
          </p:nvPr>
        </p:nvSpPr>
        <p:spPr>
          <a:xfrm>
            <a:off x="4387573" y="2963263"/>
            <a:ext cx="21796741" cy="857356"/>
          </a:xfrm>
        </p:spPr>
        <p:txBody>
          <a:bodyPr>
            <a:normAutofit fontScale="85000" lnSpcReduction="20000"/>
          </a:bodyPr>
          <a:lstStyle/>
          <a:p>
            <a:r>
              <a:rPr lang="en-US" dirty="0" smtClean="0"/>
              <a:t>Thien </a:t>
            </a:r>
            <a:r>
              <a:rPr lang="en-US" dirty="0" err="1" smtClean="0"/>
              <a:t>Xuan</a:t>
            </a:r>
            <a:r>
              <a:rPr lang="en-US" dirty="0" smtClean="0"/>
              <a:t> Phan, Kensuke Fukuda</a:t>
            </a:r>
            <a:endParaRPr lang="en-US" dirty="0"/>
          </a:p>
        </p:txBody>
      </p:sp>
      <p:sp>
        <p:nvSpPr>
          <p:cNvPr id="385" name="Text Placeholder 384"/>
          <p:cNvSpPr>
            <a:spLocks noGrp="1"/>
          </p:cNvSpPr>
          <p:nvPr>
            <p:ph type="body" sz="quarter" idx="153"/>
          </p:nvPr>
        </p:nvSpPr>
        <p:spPr>
          <a:xfrm>
            <a:off x="2771097" y="492939"/>
            <a:ext cx="25209299" cy="2470323"/>
          </a:xfrm>
        </p:spPr>
        <p:txBody>
          <a:bodyPr>
            <a:normAutofit fontScale="92500" lnSpcReduction="20000"/>
          </a:bodyPr>
          <a:lstStyle/>
          <a:p>
            <a:r>
              <a:rPr lang="en-US" dirty="0" smtClean="0"/>
              <a:t>Early-stage anomaly detection and mitigation in large-scale networks</a:t>
            </a:r>
            <a:endParaRPr lang="en-US" dirty="0"/>
          </a:p>
        </p:txBody>
      </p:sp>
      <p:pic>
        <p:nvPicPr>
          <p:cNvPr id="2" name="Picture 1"/>
          <p:cNvPicPr>
            <a:picLocks noChangeAspect="1"/>
          </p:cNvPicPr>
          <p:nvPr/>
        </p:nvPicPr>
        <p:blipFill>
          <a:blip r:embed="rId3"/>
          <a:stretch>
            <a:fillRect/>
          </a:stretch>
        </p:blipFill>
        <p:spPr>
          <a:xfrm>
            <a:off x="790368" y="23397749"/>
            <a:ext cx="13924316" cy="10046658"/>
          </a:xfrm>
          <a:prstGeom prst="rect">
            <a:avLst/>
          </a:prstGeom>
        </p:spPr>
      </p:pic>
      <p:sp>
        <p:nvSpPr>
          <p:cNvPr id="16" name="Text Placeholder 340"/>
          <p:cNvSpPr txBox="1">
            <a:spLocks/>
          </p:cNvSpPr>
          <p:nvPr/>
        </p:nvSpPr>
        <p:spPr>
          <a:xfrm>
            <a:off x="15365956" y="30956217"/>
            <a:ext cx="14283756" cy="800265"/>
          </a:xfrm>
          <a:prstGeom prst="rect">
            <a:avLst/>
          </a:prstGeom>
          <a:no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Impact </a:t>
            </a:r>
            <a:endParaRPr lang="en-US" dirty="0"/>
          </a:p>
        </p:txBody>
      </p:sp>
      <p:sp>
        <p:nvSpPr>
          <p:cNvPr id="17" name="Text Placeholder 341"/>
          <p:cNvSpPr txBox="1">
            <a:spLocks/>
          </p:cNvSpPr>
          <p:nvPr/>
        </p:nvSpPr>
        <p:spPr>
          <a:xfrm>
            <a:off x="15353329" y="40201400"/>
            <a:ext cx="14289232" cy="944569"/>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algn="ctr"/>
            <a:r>
              <a:rPr lang="en-US" sz="3200" dirty="0" smtClean="0"/>
              <a:t>SOKENDAI - 2015 International Communication Program </a:t>
            </a:r>
            <a:endParaRPr lang="en-US" sz="3200" dirty="0"/>
          </a:p>
        </p:txBody>
      </p:sp>
      <p:sp>
        <p:nvSpPr>
          <p:cNvPr id="18" name="Text Placeholder 341"/>
          <p:cNvSpPr txBox="1">
            <a:spLocks/>
          </p:cNvSpPr>
          <p:nvPr/>
        </p:nvSpPr>
        <p:spPr>
          <a:xfrm>
            <a:off x="15500253" y="25544808"/>
            <a:ext cx="14289232" cy="5811542"/>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chemeClr val="tx1"/>
                </a:solidFill>
              </a:rPr>
              <a:t>SDN controller platform: Floodlight</a:t>
            </a:r>
          </a:p>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chemeClr val="tx1"/>
                </a:solidFill>
              </a:rPr>
              <a:t>SDN network deployment: </a:t>
            </a:r>
            <a:r>
              <a:rPr lang="en-US" sz="3200" dirty="0" err="1" smtClean="0">
                <a:solidFill>
                  <a:schemeClr val="tx1"/>
                </a:solidFill>
              </a:rPr>
              <a:t>OpenvSwitch</a:t>
            </a:r>
            <a:r>
              <a:rPr lang="en-US" sz="3200" dirty="0" smtClean="0">
                <a:solidFill>
                  <a:schemeClr val="tx1"/>
                </a:solidFill>
              </a:rPr>
              <a:t> (software switch), Pica8 (physical switch)</a:t>
            </a:r>
          </a:p>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chemeClr val="tx1"/>
                </a:solidFill>
                <a:latin typeface="Trebuchet MS"/>
                <a:cs typeface="Trebuchet MS"/>
              </a:rPr>
              <a:t>Evaluation metrics:</a:t>
            </a:r>
            <a:endParaRPr lang="en-US" sz="3200" dirty="0">
              <a:solidFill>
                <a:schemeClr val="tx1"/>
              </a:solidFill>
              <a:latin typeface="Trebuchet MS"/>
              <a:cs typeface="Trebuchet MS"/>
            </a:endParaRP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a:latin typeface="Trebuchet MS"/>
                <a:cs typeface="Trebuchet MS"/>
              </a:rPr>
              <a:t>Detection </a:t>
            </a:r>
            <a:r>
              <a:rPr lang="en-US" sz="2800" dirty="0" smtClean="0">
                <a:latin typeface="Trebuchet MS"/>
                <a:cs typeface="Trebuchet MS"/>
              </a:rPr>
              <a:t>time</a:t>
            </a:r>
            <a:endParaRPr lang="en-US" sz="2800" dirty="0">
              <a:latin typeface="Trebuchet MS"/>
              <a:cs typeface="Trebuchet MS"/>
            </a:endParaRP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a:latin typeface="Trebuchet MS"/>
                <a:cs typeface="Trebuchet MS"/>
              </a:rPr>
              <a:t>Accuracy: </a:t>
            </a:r>
            <a:r>
              <a:rPr lang="en-US" sz="2800" dirty="0" smtClean="0">
                <a:latin typeface="Trebuchet MS"/>
                <a:cs typeface="Trebuchet MS"/>
              </a:rPr>
              <a:t>detection </a:t>
            </a:r>
            <a:r>
              <a:rPr lang="en-US" sz="2800" dirty="0">
                <a:latin typeface="Trebuchet MS"/>
                <a:cs typeface="Trebuchet MS"/>
              </a:rPr>
              <a:t>r</a:t>
            </a:r>
            <a:r>
              <a:rPr lang="en-US" sz="2800" dirty="0" smtClean="0">
                <a:latin typeface="Trebuchet MS"/>
                <a:cs typeface="Trebuchet MS"/>
              </a:rPr>
              <a:t>ate </a:t>
            </a:r>
            <a:r>
              <a:rPr lang="en-US" sz="2800" dirty="0">
                <a:latin typeface="Trebuchet MS"/>
                <a:cs typeface="Trebuchet MS"/>
              </a:rPr>
              <a:t>(DR), </a:t>
            </a:r>
            <a:r>
              <a:rPr lang="en-US" sz="2800" dirty="0" smtClean="0">
                <a:latin typeface="Trebuchet MS"/>
                <a:cs typeface="Trebuchet MS"/>
              </a:rPr>
              <a:t>false positive rate (FP)</a:t>
            </a:r>
            <a:endParaRPr lang="en-US" sz="2800" dirty="0">
              <a:latin typeface="Trebuchet MS"/>
              <a:cs typeface="Trebuchet MS"/>
            </a:endParaRPr>
          </a:p>
          <a:p>
            <a:pPr marL="685800" lvl="1" indent="-336550" defTabSz="914400">
              <a:lnSpc>
                <a:spcPct val="110000"/>
              </a:lnSpc>
              <a:spcBef>
                <a:spcPts val="600"/>
              </a:spcBef>
              <a:buClr>
                <a:srgbClr val="2C7C9F">
                  <a:lumMod val="75000"/>
                </a:srgbClr>
              </a:buClr>
              <a:buSzPct val="110000"/>
              <a:buFont typeface="Wingdings" charset="2"/>
              <a:buChar char="§"/>
            </a:pPr>
            <a:r>
              <a:rPr lang="en-US" sz="2800" dirty="0">
                <a:latin typeface="Trebuchet MS"/>
                <a:cs typeface="Trebuchet MS"/>
              </a:rPr>
              <a:t>Effectiveness of mitigation: time for react/recover network services after attack </a:t>
            </a:r>
            <a:r>
              <a:rPr lang="en-US" sz="2800" dirty="0" smtClean="0">
                <a:latin typeface="Trebuchet MS"/>
                <a:cs typeface="Trebuchet MS"/>
              </a:rPr>
              <a:t>detected</a:t>
            </a:r>
            <a:endParaRPr lang="en-US" sz="2800" dirty="0">
              <a:latin typeface="Trebuchet MS"/>
              <a:cs typeface="Trebuchet MS"/>
            </a:endParaRPr>
          </a:p>
          <a:p>
            <a:pPr>
              <a:lnSpc>
                <a:spcPct val="110000"/>
              </a:lnSpc>
            </a:pPr>
            <a:r>
              <a:rPr lang="en-US" dirty="0" smtClean="0">
                <a:solidFill>
                  <a:schemeClr val="tx1"/>
                </a:solidFill>
              </a:rPr>
              <a:t> </a:t>
            </a:r>
            <a:endParaRPr lang="en-US" dirty="0">
              <a:solidFill>
                <a:schemeClr val="tx1"/>
              </a:solidFill>
            </a:endParaRPr>
          </a:p>
        </p:txBody>
      </p:sp>
      <p:sp>
        <p:nvSpPr>
          <p:cNvPr id="20" name="Text Placeholder 340"/>
          <p:cNvSpPr txBox="1">
            <a:spLocks/>
          </p:cNvSpPr>
          <p:nvPr/>
        </p:nvSpPr>
        <p:spPr>
          <a:xfrm>
            <a:off x="652844" y="22002153"/>
            <a:ext cx="14283756" cy="800265"/>
          </a:xfrm>
          <a:prstGeom prst="rect">
            <a:avLst/>
          </a:prstGeom>
          <a:noFill/>
        </p:spPr>
        <p:txBody>
          <a:bodyPr wrap="square" lIns="89551" tIns="89551" rIns="89551" bIns="89551" anchor="ctr" anchorCtr="0">
            <a:spAutoFit/>
          </a:bodyPr>
          <a:lstStyle>
            <a:lvl1pPr marL="0" indent="0" algn="ctr" defTabSz="4298410" rtl="0" eaLnBrk="1" latinLnBrk="0" hangingPunct="1">
              <a:spcBef>
                <a:spcPct val="20000"/>
              </a:spcBef>
              <a:buFont typeface="Arial" pitchFamily="34" charset="0"/>
              <a:buNone/>
              <a:defRPr sz="3900" b="1" u="sng" kern="1200" baseline="0">
                <a:solidFill>
                  <a:schemeClr val="accent5">
                    <a:lumMod val="50000"/>
                  </a:schemeClr>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Proposed solution </a:t>
            </a:r>
            <a:endParaRPr lang="en-US" dirty="0"/>
          </a:p>
        </p:txBody>
      </p:sp>
      <p:sp>
        <p:nvSpPr>
          <p:cNvPr id="21" name="Text Placeholder 341"/>
          <p:cNvSpPr txBox="1">
            <a:spLocks/>
          </p:cNvSpPr>
          <p:nvPr/>
        </p:nvSpPr>
        <p:spPr>
          <a:xfrm>
            <a:off x="15494777" y="21684865"/>
            <a:ext cx="14289232" cy="897605"/>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 </a:t>
            </a:r>
            <a:endParaRPr lang="en-US" dirty="0"/>
          </a:p>
        </p:txBody>
      </p:sp>
      <p:sp>
        <p:nvSpPr>
          <p:cNvPr id="22" name="Text Placeholder 341"/>
          <p:cNvSpPr txBox="1">
            <a:spLocks/>
          </p:cNvSpPr>
          <p:nvPr/>
        </p:nvSpPr>
        <p:spPr>
          <a:xfrm>
            <a:off x="15647177" y="21837265"/>
            <a:ext cx="14289232" cy="897605"/>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smtClean="0"/>
              <a:t> </a:t>
            </a:r>
            <a:endParaRPr lang="en-US" dirty="0"/>
          </a:p>
        </p:txBody>
      </p:sp>
      <p:pic>
        <p:nvPicPr>
          <p:cNvPr id="8" name="Picture 7"/>
          <p:cNvPicPr>
            <a:picLocks noChangeAspect="1"/>
          </p:cNvPicPr>
          <p:nvPr/>
        </p:nvPicPr>
        <p:blipFill>
          <a:blip r:embed="rId4"/>
          <a:stretch>
            <a:fillRect/>
          </a:stretch>
        </p:blipFill>
        <p:spPr>
          <a:xfrm>
            <a:off x="17144832" y="20815511"/>
            <a:ext cx="7568644" cy="1654348"/>
          </a:xfrm>
          <a:prstGeom prst="rect">
            <a:avLst/>
          </a:prstGeom>
        </p:spPr>
      </p:pic>
      <p:pic>
        <p:nvPicPr>
          <p:cNvPr id="3" name="Picture 2"/>
          <p:cNvPicPr>
            <a:picLocks noChangeAspect="1"/>
          </p:cNvPicPr>
          <p:nvPr/>
        </p:nvPicPr>
        <p:blipFill>
          <a:blip r:embed="rId5"/>
          <a:stretch>
            <a:fillRect/>
          </a:stretch>
        </p:blipFill>
        <p:spPr>
          <a:xfrm>
            <a:off x="25347871" y="21057519"/>
            <a:ext cx="2387475" cy="1170332"/>
          </a:xfrm>
          <a:prstGeom prst="rect">
            <a:avLst/>
          </a:prstGeom>
        </p:spPr>
      </p:pic>
      <p:sp>
        <p:nvSpPr>
          <p:cNvPr id="33" name="Text Placeholder 341"/>
          <p:cNvSpPr txBox="1">
            <a:spLocks/>
          </p:cNvSpPr>
          <p:nvPr/>
        </p:nvSpPr>
        <p:spPr>
          <a:xfrm>
            <a:off x="15500253" y="32010833"/>
            <a:ext cx="14289232" cy="2867147"/>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chemeClr val="tx1"/>
                </a:solidFill>
              </a:rPr>
              <a:t>Potentially applied to build anomaly detection systems for large-scale networks</a:t>
            </a:r>
            <a:endParaRPr lang="en-US" sz="3200" dirty="0">
              <a:solidFill>
                <a:schemeClr val="tx1"/>
              </a:solidFill>
            </a:endParaRPr>
          </a:p>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chemeClr val="tx1"/>
                </a:solidFill>
              </a:rPr>
              <a:t>Protect networks in real-life: organizational networks, company networks, research institutes, universities,...</a:t>
            </a:r>
            <a:endParaRPr lang="en-US" sz="3200" dirty="0">
              <a:solidFill>
                <a:schemeClr val="tx1"/>
              </a:solidFill>
            </a:endParaRPr>
          </a:p>
        </p:txBody>
      </p:sp>
      <p:cxnSp>
        <p:nvCxnSpPr>
          <p:cNvPr id="34" name="Straight Connector 33"/>
          <p:cNvCxnSpPr/>
          <p:nvPr/>
        </p:nvCxnSpPr>
        <p:spPr>
          <a:xfrm>
            <a:off x="16534533" y="39930935"/>
            <a:ext cx="11200813" cy="0"/>
          </a:xfrm>
          <a:prstGeom prst="line">
            <a:avLst/>
          </a:prstGeom>
          <a:ln>
            <a:solidFill>
              <a:srgbClr val="000090"/>
            </a:solidFill>
          </a:ln>
        </p:spPr>
        <p:style>
          <a:lnRef idx="2">
            <a:schemeClr val="accent1"/>
          </a:lnRef>
          <a:fillRef idx="0">
            <a:schemeClr val="accent1"/>
          </a:fillRef>
          <a:effectRef idx="1">
            <a:schemeClr val="accent1"/>
          </a:effectRef>
          <a:fontRef idx="minor">
            <a:schemeClr val="tx1"/>
          </a:fontRef>
        </p:style>
      </p:cxnSp>
      <p:sp>
        <p:nvSpPr>
          <p:cNvPr id="35" name="Text Placeholder 341"/>
          <p:cNvSpPr txBox="1">
            <a:spLocks/>
          </p:cNvSpPr>
          <p:nvPr/>
        </p:nvSpPr>
        <p:spPr>
          <a:xfrm>
            <a:off x="15365956" y="36458187"/>
            <a:ext cx="14289232" cy="2581941"/>
          </a:xfrm>
          <a:prstGeom prst="rect">
            <a:avLst/>
          </a:prstGeom>
        </p:spPr>
        <p:txBody>
          <a:bodyPr wrap="square" lIns="223877" tIns="223877" rIns="223877" bIns="223877">
            <a:spAutoFit/>
          </a:bodyPr>
          <a:lstStyle>
            <a:lvl1pPr marL="0" indent="0" algn="l" defTabSz="4298410" rtl="0" eaLnBrk="1" latinLnBrk="0" hangingPunct="1">
              <a:spcBef>
                <a:spcPct val="20000"/>
              </a:spcBef>
              <a:buFont typeface="Arial" pitchFamily="34" charset="0"/>
              <a:buNone/>
              <a:defRPr sz="2800" kern="1200">
                <a:solidFill>
                  <a:schemeClr val="accent5">
                    <a:lumMod val="50000"/>
                  </a:schemeClr>
                </a:solidFill>
                <a:latin typeface="Trebuchet MS" pitchFamily="34" charset="0"/>
                <a:ea typeface="+mn-ea"/>
                <a:cs typeface="+mn-cs"/>
              </a:defRPr>
            </a:lvl1pPr>
            <a:lvl2pPr marL="1455191"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14879" indent="-55968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30537" indent="-615658"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078288" indent="-447751" algn="l" defTabSz="429841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chemeClr val="tx1"/>
                </a:solidFill>
              </a:rPr>
              <a:t>Anomaly detection architecture based on SDN</a:t>
            </a:r>
          </a:p>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chemeClr val="tx1"/>
                </a:solidFill>
              </a:rPr>
              <a:t>Anomaly detection method </a:t>
            </a:r>
          </a:p>
          <a:p>
            <a:pPr marL="349250" lvl="0" indent="-349250" defTabSz="914400">
              <a:lnSpc>
                <a:spcPct val="110000"/>
              </a:lnSpc>
              <a:spcBef>
                <a:spcPts val="2000"/>
              </a:spcBef>
              <a:buClr>
                <a:srgbClr val="2C7C9F">
                  <a:lumMod val="60000"/>
                  <a:lumOff val="40000"/>
                </a:srgbClr>
              </a:buClr>
              <a:buSzPct val="110000"/>
              <a:buFont typeface="Wingdings 2" pitchFamily="18" charset="2"/>
              <a:buChar char=""/>
            </a:pPr>
            <a:r>
              <a:rPr lang="en-US" sz="3200" dirty="0" smtClean="0">
                <a:solidFill>
                  <a:schemeClr val="tx1"/>
                </a:solidFill>
              </a:rPr>
              <a:t>Deployment and experiment plan for solution evaluation </a:t>
            </a:r>
            <a:endParaRPr lang="en-US" sz="3200" dirty="0">
              <a:solidFill>
                <a:schemeClr val="tx1"/>
              </a:solidFill>
            </a:endParaRPr>
          </a:p>
        </p:txBody>
      </p:sp>
    </p:spTree>
    <p:extLst>
      <p:ext uri="{BB962C8B-B14F-4D97-AF65-F5344CB8AC3E}">
        <p14:creationId xmlns:p14="http://schemas.microsoft.com/office/powerpoint/2010/main" val="387486927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PosterPresentations.com-100CMx140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701</TotalTime>
  <Words>694</Words>
  <Application>Microsoft Macintosh PowerPoint</Application>
  <PresentationFormat>Custom</PresentationFormat>
  <Paragraphs>103</Paragraphs>
  <Slides>1</Slides>
  <Notes>1</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4" baseType="lpstr">
      <vt:lpstr>PosterPresentations.com-100CMx140CM</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Xuan Thien Phan</cp:lastModifiedBy>
  <cp:revision>296</cp:revision>
  <dcterms:created xsi:type="dcterms:W3CDTF">2012-02-10T00:21:22Z</dcterms:created>
  <dcterms:modified xsi:type="dcterms:W3CDTF">2015-09-11T09:01:19Z</dcterms:modified>
</cp:coreProperties>
</file>