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7" r:id="rId2"/>
  </p:sldIdLst>
  <p:sldSz cx="30279975" cy="42808525"/>
  <p:notesSz cx="6807200" cy="9939338"/>
  <p:defaultTextStyle>
    <a:defPPr>
      <a:defRPr lang="ja-JP"/>
    </a:defPPr>
    <a:lvl1pPr marL="0" algn="l" defTabSz="4176235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1pPr>
    <a:lvl2pPr marL="2088117" algn="l" defTabSz="4176235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2pPr>
    <a:lvl3pPr marL="4176235" algn="l" defTabSz="4176235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3pPr>
    <a:lvl4pPr marL="6264355" algn="l" defTabSz="4176235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4pPr>
    <a:lvl5pPr marL="8352473" algn="l" defTabSz="4176235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5pPr>
    <a:lvl6pPr marL="10440590" algn="l" defTabSz="4176235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6pPr>
    <a:lvl7pPr marL="12528707" algn="l" defTabSz="4176235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7pPr>
    <a:lvl8pPr marL="14616825" algn="l" defTabSz="4176235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8pPr>
    <a:lvl9pPr marL="16704942" algn="l" defTabSz="4176235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985B"/>
    <a:srgbClr val="6E86BC"/>
    <a:srgbClr val="B77640"/>
    <a:srgbClr val="8BCFD4"/>
    <a:srgbClr val="C54895"/>
    <a:srgbClr val="F5A118"/>
    <a:srgbClr val="1263A9"/>
    <a:srgbClr val="61AC34"/>
    <a:srgbClr val="F5CE2F"/>
    <a:srgbClr val="E61A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0" autoAdjust="0"/>
    <p:restoredTop sz="94660"/>
  </p:normalViewPr>
  <p:slideViewPr>
    <p:cSldViewPr>
      <p:cViewPr>
        <p:scale>
          <a:sx n="25" d="100"/>
          <a:sy n="25" d="100"/>
        </p:scale>
        <p:origin x="-2144" y="1912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029FB-C362-43F4-B0B6-6C4CC03FCA6D}" type="datetimeFigureOut">
              <a:rPr kumimoji="1" lang="ja-JP" altLang="en-US" smtClean="0"/>
              <a:t>2014/05/27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085975" y="746125"/>
            <a:ext cx="26352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DC732-DE64-4F7C-99ED-A93EF44AE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86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DC732-DE64-4F7C-99ED-A93EF44AEBE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330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270998" y="13298399"/>
            <a:ext cx="25737979" cy="917608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541996" y="24258166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8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6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4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4DA9-48D1-4C94-AB71-92B5C6FDCBE2}" type="datetimeFigureOut">
              <a:rPr kumimoji="1" lang="ja-JP" altLang="en-US" smtClean="0"/>
              <a:t>2014/05/27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2AD3-EA4D-48A0-8BAE-3A7443FDE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634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4DA9-48D1-4C94-AB71-92B5C6FDCBE2}" type="datetimeFigureOut">
              <a:rPr kumimoji="1" lang="ja-JP" altLang="en-US" smtClean="0"/>
              <a:t>2014/05/27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2AD3-EA4D-48A0-8BAE-3A7443FDE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11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6464736" y="2289070"/>
            <a:ext cx="5109748" cy="4869469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35507" y="2289070"/>
            <a:ext cx="14824573" cy="4869469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4DA9-48D1-4C94-AB71-92B5C6FDCBE2}" type="datetimeFigureOut">
              <a:rPr kumimoji="1" lang="ja-JP" altLang="en-US" smtClean="0"/>
              <a:t>2014/05/27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2AD3-EA4D-48A0-8BAE-3A7443FDE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59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4DA9-48D1-4C94-AB71-92B5C6FDCBE2}" type="datetimeFigureOut">
              <a:rPr kumimoji="1" lang="ja-JP" altLang="en-US" smtClean="0"/>
              <a:t>2014/05/27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2AD3-EA4D-48A0-8BAE-3A7443FDE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10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909" y="27508447"/>
            <a:ext cx="25737979" cy="8502247"/>
          </a:xfrm>
        </p:spPr>
        <p:txBody>
          <a:bodyPr anchor="t"/>
          <a:lstStyle>
            <a:lvl1pPr algn="l">
              <a:defRPr sz="184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391909" y="18144088"/>
            <a:ext cx="25737979" cy="9364361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17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235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6264355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4pPr>
            <a:lvl5pPr marL="8352473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5pPr>
            <a:lvl6pPr marL="1044059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6pPr>
            <a:lvl7pPr marL="12528707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7pPr>
            <a:lvl8pPr marL="14616825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8pPr>
            <a:lvl9pPr marL="16704942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4DA9-48D1-4C94-AB71-92B5C6FDCBE2}" type="datetimeFigureOut">
              <a:rPr kumimoji="1" lang="ja-JP" altLang="en-US" smtClean="0"/>
              <a:t>2014/05/27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2AD3-EA4D-48A0-8BAE-3A7443FDE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23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135508" y="13318222"/>
            <a:ext cx="9967159" cy="37665560"/>
          </a:xfrm>
        </p:spPr>
        <p:txBody>
          <a:bodyPr/>
          <a:lstStyle>
            <a:lvl1pPr>
              <a:defRPr sz="127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1607332" y="13318222"/>
            <a:ext cx="9967159" cy="37665560"/>
          </a:xfrm>
        </p:spPr>
        <p:txBody>
          <a:bodyPr/>
          <a:lstStyle>
            <a:lvl1pPr>
              <a:defRPr sz="127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4DA9-48D1-4C94-AB71-92B5C6FDCBE2}" type="datetimeFigureOut">
              <a:rPr kumimoji="1" lang="ja-JP" altLang="en-US" smtClean="0"/>
              <a:t>2014/05/27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2AD3-EA4D-48A0-8BAE-3A7443FDE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45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13999" y="1714329"/>
            <a:ext cx="27251978" cy="713475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14009" y="9582374"/>
            <a:ext cx="13378913" cy="3993476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17" indent="0">
              <a:buNone/>
              <a:defRPr sz="9100" b="1"/>
            </a:lvl2pPr>
            <a:lvl3pPr marL="4176235" indent="0">
              <a:buNone/>
              <a:defRPr sz="8200" b="1"/>
            </a:lvl3pPr>
            <a:lvl4pPr marL="6264355" indent="0">
              <a:buNone/>
              <a:defRPr sz="7100" b="1"/>
            </a:lvl4pPr>
            <a:lvl5pPr marL="8352473" indent="0">
              <a:buNone/>
              <a:defRPr sz="7100" b="1"/>
            </a:lvl5pPr>
            <a:lvl6pPr marL="10440590" indent="0">
              <a:buNone/>
              <a:defRPr sz="7100" b="1"/>
            </a:lvl6pPr>
            <a:lvl7pPr marL="12528707" indent="0">
              <a:buNone/>
              <a:defRPr sz="7100" b="1"/>
            </a:lvl7pPr>
            <a:lvl8pPr marL="14616825" indent="0">
              <a:buNone/>
              <a:defRPr sz="7100" b="1"/>
            </a:lvl8pPr>
            <a:lvl9pPr marL="16704942" indent="0">
              <a:buNone/>
              <a:defRPr sz="71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514009" y="13575850"/>
            <a:ext cx="13378913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5381813" y="9582374"/>
            <a:ext cx="13384166" cy="3993476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17" indent="0">
              <a:buNone/>
              <a:defRPr sz="9100" b="1"/>
            </a:lvl2pPr>
            <a:lvl3pPr marL="4176235" indent="0">
              <a:buNone/>
              <a:defRPr sz="8200" b="1"/>
            </a:lvl3pPr>
            <a:lvl4pPr marL="6264355" indent="0">
              <a:buNone/>
              <a:defRPr sz="7100" b="1"/>
            </a:lvl4pPr>
            <a:lvl5pPr marL="8352473" indent="0">
              <a:buNone/>
              <a:defRPr sz="7100" b="1"/>
            </a:lvl5pPr>
            <a:lvl6pPr marL="10440590" indent="0">
              <a:buNone/>
              <a:defRPr sz="7100" b="1"/>
            </a:lvl6pPr>
            <a:lvl7pPr marL="12528707" indent="0">
              <a:buNone/>
              <a:defRPr sz="7100" b="1"/>
            </a:lvl7pPr>
            <a:lvl8pPr marL="14616825" indent="0">
              <a:buNone/>
              <a:defRPr sz="7100" b="1"/>
            </a:lvl8pPr>
            <a:lvl9pPr marL="16704942" indent="0">
              <a:buNone/>
              <a:defRPr sz="71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5381813" y="13575850"/>
            <a:ext cx="13384166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4DA9-48D1-4C94-AB71-92B5C6FDCBE2}" type="datetimeFigureOut">
              <a:rPr kumimoji="1" lang="ja-JP" altLang="en-US" smtClean="0"/>
              <a:t>2014/05/27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2AD3-EA4D-48A0-8BAE-3A7443FDE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73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4DA9-48D1-4C94-AB71-92B5C6FDCBE2}" type="datetimeFigureOut">
              <a:rPr kumimoji="1" lang="ja-JP" altLang="en-US" smtClean="0"/>
              <a:t>2014/05/27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2AD3-EA4D-48A0-8BAE-3A7443FDE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09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4DA9-48D1-4C94-AB71-92B5C6FDCBE2}" type="datetimeFigureOut">
              <a:rPr kumimoji="1" lang="ja-JP" altLang="en-US" smtClean="0"/>
              <a:t>2014/05/27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2AD3-EA4D-48A0-8BAE-3A7443FDE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18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14009" y="1704415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38631" y="1704429"/>
            <a:ext cx="16927348" cy="36535890"/>
          </a:xfrm>
        </p:spPr>
        <p:txBody>
          <a:bodyPr/>
          <a:lstStyle>
            <a:lvl1pPr>
              <a:defRPr sz="14700"/>
            </a:lvl1pPr>
            <a:lvl2pPr>
              <a:defRPr sz="127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514009" y="8958093"/>
            <a:ext cx="9961903" cy="29282223"/>
          </a:xfrm>
        </p:spPr>
        <p:txBody>
          <a:bodyPr/>
          <a:lstStyle>
            <a:lvl1pPr marL="0" indent="0">
              <a:buNone/>
              <a:defRPr sz="6500"/>
            </a:lvl1pPr>
            <a:lvl2pPr marL="2088117" indent="0">
              <a:buNone/>
              <a:defRPr sz="5700"/>
            </a:lvl2pPr>
            <a:lvl3pPr marL="4176235" indent="0">
              <a:buNone/>
              <a:defRPr sz="4500"/>
            </a:lvl3pPr>
            <a:lvl4pPr marL="6264355" indent="0">
              <a:buNone/>
              <a:defRPr sz="4200"/>
            </a:lvl4pPr>
            <a:lvl5pPr marL="8352473" indent="0">
              <a:buNone/>
              <a:defRPr sz="4200"/>
            </a:lvl5pPr>
            <a:lvl6pPr marL="10440590" indent="0">
              <a:buNone/>
              <a:defRPr sz="4200"/>
            </a:lvl6pPr>
            <a:lvl7pPr marL="12528707" indent="0">
              <a:buNone/>
              <a:defRPr sz="4200"/>
            </a:lvl7pPr>
            <a:lvl8pPr marL="14616825" indent="0">
              <a:buNone/>
              <a:defRPr sz="4200"/>
            </a:lvl8pPr>
            <a:lvl9pPr marL="16704942" indent="0">
              <a:buNone/>
              <a:defRPr sz="4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4DA9-48D1-4C94-AB71-92B5C6FDCBE2}" type="datetimeFigureOut">
              <a:rPr kumimoji="1" lang="ja-JP" altLang="en-US" smtClean="0"/>
              <a:t>2014/05/27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2AD3-EA4D-48A0-8BAE-3A7443FDE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337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35086" y="29965980"/>
            <a:ext cx="18167985" cy="3537653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935086" y="3825021"/>
            <a:ext cx="18167985" cy="25685115"/>
          </a:xfrm>
        </p:spPr>
        <p:txBody>
          <a:bodyPr/>
          <a:lstStyle>
            <a:lvl1pPr marL="0" indent="0">
              <a:buNone/>
              <a:defRPr sz="14700"/>
            </a:lvl1pPr>
            <a:lvl2pPr marL="2088117" indent="0">
              <a:buNone/>
              <a:defRPr sz="12700"/>
            </a:lvl2pPr>
            <a:lvl3pPr marL="4176235" indent="0">
              <a:buNone/>
              <a:defRPr sz="11000"/>
            </a:lvl3pPr>
            <a:lvl4pPr marL="6264355" indent="0">
              <a:buNone/>
              <a:defRPr sz="9100"/>
            </a:lvl4pPr>
            <a:lvl5pPr marL="8352473" indent="0">
              <a:buNone/>
              <a:defRPr sz="9100"/>
            </a:lvl5pPr>
            <a:lvl6pPr marL="10440590" indent="0">
              <a:buNone/>
              <a:defRPr sz="9100"/>
            </a:lvl6pPr>
            <a:lvl7pPr marL="12528707" indent="0">
              <a:buNone/>
              <a:defRPr sz="9100"/>
            </a:lvl7pPr>
            <a:lvl8pPr marL="14616825" indent="0">
              <a:buNone/>
              <a:defRPr sz="9100"/>
            </a:lvl8pPr>
            <a:lvl9pPr marL="16704942" indent="0">
              <a:buNone/>
              <a:defRPr sz="91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935086" y="33503635"/>
            <a:ext cx="18167985" cy="5024052"/>
          </a:xfrm>
        </p:spPr>
        <p:txBody>
          <a:bodyPr/>
          <a:lstStyle>
            <a:lvl1pPr marL="0" indent="0">
              <a:buNone/>
              <a:defRPr sz="6500"/>
            </a:lvl1pPr>
            <a:lvl2pPr marL="2088117" indent="0">
              <a:buNone/>
              <a:defRPr sz="5700"/>
            </a:lvl2pPr>
            <a:lvl3pPr marL="4176235" indent="0">
              <a:buNone/>
              <a:defRPr sz="4500"/>
            </a:lvl3pPr>
            <a:lvl4pPr marL="6264355" indent="0">
              <a:buNone/>
              <a:defRPr sz="4200"/>
            </a:lvl4pPr>
            <a:lvl5pPr marL="8352473" indent="0">
              <a:buNone/>
              <a:defRPr sz="4200"/>
            </a:lvl5pPr>
            <a:lvl6pPr marL="10440590" indent="0">
              <a:buNone/>
              <a:defRPr sz="4200"/>
            </a:lvl6pPr>
            <a:lvl7pPr marL="12528707" indent="0">
              <a:buNone/>
              <a:defRPr sz="4200"/>
            </a:lvl7pPr>
            <a:lvl8pPr marL="14616825" indent="0">
              <a:buNone/>
              <a:defRPr sz="4200"/>
            </a:lvl8pPr>
            <a:lvl9pPr marL="16704942" indent="0">
              <a:buNone/>
              <a:defRPr sz="4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4DA9-48D1-4C94-AB71-92B5C6FDCBE2}" type="datetimeFigureOut">
              <a:rPr kumimoji="1" lang="ja-JP" altLang="en-US" smtClean="0"/>
              <a:t>2014/05/27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2AD3-EA4D-48A0-8BAE-3A7443FDE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16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13999" y="1714329"/>
            <a:ext cx="27251978" cy="7134755"/>
          </a:xfrm>
          <a:prstGeom prst="rect">
            <a:avLst/>
          </a:prstGeom>
        </p:spPr>
        <p:txBody>
          <a:bodyPr vert="horz" lIns="417624" tIns="208811" rIns="417624" bIns="208811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13999" y="9988665"/>
            <a:ext cx="27251978" cy="28251646"/>
          </a:xfrm>
          <a:prstGeom prst="rect">
            <a:avLst/>
          </a:prstGeom>
        </p:spPr>
        <p:txBody>
          <a:bodyPr vert="horz" lIns="417624" tIns="208811" rIns="417624" bIns="208811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514003" y="39677166"/>
            <a:ext cx="7065328" cy="2279156"/>
          </a:xfrm>
          <a:prstGeom prst="rect">
            <a:avLst/>
          </a:prstGeom>
        </p:spPr>
        <p:txBody>
          <a:bodyPr vert="horz" lIns="417624" tIns="208811" rIns="417624" bIns="208811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84DA9-48D1-4C94-AB71-92B5C6FDCBE2}" type="datetimeFigureOut">
              <a:rPr kumimoji="1" lang="ja-JP" altLang="en-US" smtClean="0"/>
              <a:t>2014/05/27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345664" y="39677166"/>
            <a:ext cx="9588658" cy="2279156"/>
          </a:xfrm>
          <a:prstGeom prst="rect">
            <a:avLst/>
          </a:prstGeom>
        </p:spPr>
        <p:txBody>
          <a:bodyPr vert="horz" lIns="417624" tIns="208811" rIns="417624" bIns="208811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21700649" y="39677166"/>
            <a:ext cx="7065328" cy="2279156"/>
          </a:xfrm>
          <a:prstGeom prst="rect">
            <a:avLst/>
          </a:prstGeom>
        </p:spPr>
        <p:txBody>
          <a:bodyPr vert="horz" lIns="417624" tIns="208811" rIns="417624" bIns="208811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F2AD3-EA4D-48A0-8BAE-3A7443FDE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78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235" rtl="0" eaLnBrk="1" latinLnBrk="0" hangingPunct="1">
        <a:spcBef>
          <a:spcPct val="0"/>
        </a:spcBef>
        <a:buNone/>
        <a:defRPr kumimoji="1"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088" indent="-1566088" algn="l" defTabSz="4176235" rtl="0" eaLnBrk="1" latinLnBrk="0" hangingPunct="1">
        <a:spcBef>
          <a:spcPct val="20000"/>
        </a:spcBef>
        <a:buFont typeface="Arial" pitchFamily="34" charset="0"/>
        <a:buChar char="•"/>
        <a:defRPr kumimoji="1" sz="147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192" indent="-1305075" algn="l" defTabSz="4176235" rtl="0" eaLnBrk="1" latinLnBrk="0" hangingPunct="1">
        <a:spcBef>
          <a:spcPct val="20000"/>
        </a:spcBef>
        <a:buFont typeface="Arial" pitchFamily="34" charset="0"/>
        <a:buChar char="–"/>
        <a:defRPr kumimoji="1" sz="127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294" indent="-1044059" algn="l" defTabSz="4176235" rtl="0" eaLnBrk="1" latinLnBrk="0" hangingPunct="1">
        <a:spcBef>
          <a:spcPct val="20000"/>
        </a:spcBef>
        <a:buFont typeface="Arial" pitchFamily="34" charset="0"/>
        <a:buChar char="•"/>
        <a:defRPr kumimoji="1"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414" indent="-1044059" algn="l" defTabSz="4176235" rtl="0" eaLnBrk="1" latinLnBrk="0" hangingPunct="1">
        <a:spcBef>
          <a:spcPct val="20000"/>
        </a:spcBef>
        <a:buFont typeface="Arial" pitchFamily="34" charset="0"/>
        <a:buChar char="–"/>
        <a:defRPr kumimoji="1"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531" indent="-1044059" algn="l" defTabSz="4176235" rtl="0" eaLnBrk="1" latinLnBrk="0" hangingPunct="1">
        <a:spcBef>
          <a:spcPct val="20000"/>
        </a:spcBef>
        <a:buFont typeface="Arial" pitchFamily="34" charset="0"/>
        <a:buChar char="»"/>
        <a:defRPr kumimoji="1"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649" indent="-1044059" algn="l" defTabSz="4176235" rtl="0" eaLnBrk="1" latinLnBrk="0" hangingPunct="1">
        <a:spcBef>
          <a:spcPct val="20000"/>
        </a:spcBef>
        <a:buFont typeface="Arial" pitchFamily="34" charset="0"/>
        <a:buChar char="•"/>
        <a:defRPr kumimoji="1"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2766" indent="-1044059" algn="l" defTabSz="4176235" rtl="0" eaLnBrk="1" latinLnBrk="0" hangingPunct="1">
        <a:spcBef>
          <a:spcPct val="20000"/>
        </a:spcBef>
        <a:buFont typeface="Arial" pitchFamily="34" charset="0"/>
        <a:buChar char="•"/>
        <a:defRPr kumimoji="1"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0884" indent="-1044059" algn="l" defTabSz="4176235" rtl="0" eaLnBrk="1" latinLnBrk="0" hangingPunct="1">
        <a:spcBef>
          <a:spcPct val="20000"/>
        </a:spcBef>
        <a:buFont typeface="Arial" pitchFamily="34" charset="0"/>
        <a:buChar char="•"/>
        <a:defRPr kumimoji="1"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004" indent="-1044059" algn="l" defTabSz="4176235" rtl="0" eaLnBrk="1" latinLnBrk="0" hangingPunct="1">
        <a:spcBef>
          <a:spcPct val="20000"/>
        </a:spcBef>
        <a:buFont typeface="Arial" pitchFamily="34" charset="0"/>
        <a:buChar char="•"/>
        <a:defRPr kumimoji="1"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176235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17" algn="l" defTabSz="4176235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235" algn="l" defTabSz="4176235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355" algn="l" defTabSz="4176235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473" algn="l" defTabSz="4176235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590" algn="l" defTabSz="4176235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8707" algn="l" defTabSz="4176235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6825" algn="l" defTabSz="4176235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4942" algn="l" defTabSz="4176235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20" Type="http://schemas.openxmlformats.org/officeDocument/2006/relationships/image" Target="../media/image15.png"/><Relationship Id="rId21" Type="http://schemas.openxmlformats.org/officeDocument/2006/relationships/image" Target="../media/image16.png"/><Relationship Id="rId22" Type="http://schemas.openxmlformats.org/officeDocument/2006/relationships/image" Target="../media/image17.png"/><Relationship Id="rId23" Type="http://schemas.openxmlformats.org/officeDocument/2006/relationships/image" Target="../media/image1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oleObject" Target="../embeddings/Microsoft_Excel_97_-_2004_______1.xls"/><Relationship Id="rId14" Type="http://schemas.openxmlformats.org/officeDocument/2006/relationships/image" Target="../media/image1.png"/><Relationship Id="rId15" Type="http://schemas.openxmlformats.org/officeDocument/2006/relationships/oleObject" Target="../embeddings/Microsoft_Excel_97_-_2004_______2.xls"/><Relationship Id="rId16" Type="http://schemas.openxmlformats.org/officeDocument/2006/relationships/image" Target="../media/image2.png"/><Relationship Id="rId17" Type="http://schemas.openxmlformats.org/officeDocument/2006/relationships/image" Target="../media/image12.png"/><Relationship Id="rId18" Type="http://schemas.openxmlformats.org/officeDocument/2006/relationships/image" Target="../media/image13.png"/><Relationship Id="rId19" Type="http://schemas.openxmlformats.org/officeDocument/2006/relationships/image" Target="../media/image1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3890" y="-3366490"/>
            <a:ext cx="29149181" cy="325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正方形/長方形 25"/>
          <p:cNvSpPr/>
          <p:nvPr/>
        </p:nvSpPr>
        <p:spPr>
          <a:xfrm>
            <a:off x="-3" y="0"/>
            <a:ext cx="30279975" cy="5994550"/>
          </a:xfrm>
          <a:prstGeom prst="rect">
            <a:avLst/>
          </a:prstGeom>
          <a:solidFill>
            <a:srgbClr val="F5A1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-53701" y="41017424"/>
            <a:ext cx="30333676" cy="1845222"/>
          </a:xfrm>
          <a:prstGeom prst="rect">
            <a:avLst/>
          </a:prstGeom>
          <a:solidFill>
            <a:srgbClr val="F5A1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0" y="21404262"/>
            <a:ext cx="30279975" cy="1152128"/>
          </a:xfrm>
          <a:prstGeom prst="rect">
            <a:avLst/>
          </a:prstGeom>
          <a:solidFill>
            <a:srgbClr val="F5A1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15364373" y="7630764"/>
            <a:ext cx="14385981" cy="5911323"/>
          </a:xfrm>
          <a:prstGeom prst="roundRect">
            <a:avLst/>
          </a:prstGeom>
          <a:solidFill>
            <a:srgbClr val="F5A118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8876" tIns="129438" rIns="258876" bIns="129438"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-2" y="14275470"/>
            <a:ext cx="30279975" cy="1152128"/>
          </a:xfrm>
          <a:prstGeom prst="rect">
            <a:avLst/>
          </a:prstGeom>
          <a:solidFill>
            <a:srgbClr val="F5A1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682182"/>
            <a:ext cx="29595288" cy="1923604"/>
          </a:xfrm>
          <a:noFill/>
        </p:spPr>
        <p:txBody>
          <a:bodyPr wrap="square" lIns="0" tIns="0" rIns="0" bIns="0" anchor="t" anchorCtr="1">
            <a:spAutoFit/>
          </a:bodyPr>
          <a:lstStyle/>
          <a:p>
            <a:pPr eaLnBrk="1" hangingPunct="1">
              <a:lnSpc>
                <a:spcPct val="105000"/>
              </a:lnSpc>
            </a:pPr>
            <a:r>
              <a:rPr lang="ja-JP" altLang="en-US" sz="120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インターネットトラフィックの異常検出</a:t>
            </a:r>
            <a:endParaRPr lang="en-US" altLang="ja-JP" sz="12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42302" y="7630764"/>
            <a:ext cx="14385981" cy="5911323"/>
          </a:xfrm>
          <a:prstGeom prst="roundRect">
            <a:avLst/>
          </a:prstGeom>
          <a:solidFill>
            <a:srgbClr val="F5A118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8876" tIns="129438" rIns="258876" bIns="129438"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Text Box 23"/>
          <p:cNvSpPr txBox="1">
            <a:spLocks noChangeArrowheads="1"/>
          </p:cNvSpPr>
          <p:nvPr/>
        </p:nvSpPr>
        <p:spPr bwMode="auto">
          <a:xfrm>
            <a:off x="738387" y="16363702"/>
            <a:ext cx="29091232" cy="483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9pPr>
          </a:lstStyle>
          <a:p>
            <a:pPr marL="857250" indent="-857250" algn="just" eaLnBrk="1" fontAlgn="t" hangingPunct="1">
              <a:lnSpc>
                <a:spcPct val="105000"/>
              </a:lnSpc>
              <a:buFont typeface="Wingdings" charset="2"/>
              <a:buChar char="l"/>
            </a:pP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インターネットでの攻撃は大規模分散かつ巧妙化</a:t>
            </a:r>
            <a:endParaRPr lang="en-US" altLang="ja-JP" sz="6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57250" indent="-857250" algn="just" eaLnBrk="1" fontAlgn="t" hangingPunct="1">
              <a:lnSpc>
                <a:spcPct val="105000"/>
              </a:lnSpc>
              <a:buFont typeface="Wingdings" charset="2"/>
              <a:buChar char="l"/>
            </a:pP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インターネットインフラへの脅威も増大</a:t>
            </a:r>
            <a:r>
              <a:rPr lang="en-US" altLang="ja-JP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(400Gbps</a:t>
            </a: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を超える</a:t>
            </a:r>
            <a:r>
              <a:rPr lang="en-US" altLang="ja-JP" sz="60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DDoS</a:t>
            </a: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攻撃</a:t>
            </a:r>
            <a:r>
              <a:rPr lang="en-US" altLang="ja-JP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(2014))</a:t>
            </a:r>
          </a:p>
          <a:p>
            <a:pPr marL="857250" indent="-857250" algn="just" eaLnBrk="1" fontAlgn="t" hangingPunct="1">
              <a:lnSpc>
                <a:spcPct val="105000"/>
              </a:lnSpc>
              <a:buFont typeface="Wingdings" charset="2"/>
              <a:buChar char="l"/>
            </a:pP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異常・攻撃の早期発見と防御が不可欠</a:t>
            </a:r>
            <a:endParaRPr lang="en-US" altLang="ja-JP" sz="6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600200" lvl="1" indent="-857250" algn="just" eaLnBrk="1" fontAlgn="t" hangingPunct="1">
              <a:lnSpc>
                <a:spcPct val="105000"/>
              </a:lnSpc>
              <a:buFont typeface="Wingdings" charset="2"/>
              <a:buChar char="l"/>
            </a:pP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多地点・多種のデータ</a:t>
            </a: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収集</a:t>
            </a: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・解析</a:t>
            </a: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重要性</a:t>
            </a:r>
            <a:endParaRPr lang="en-US" altLang="ja-JP" sz="6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600200" lvl="1" indent="-857250" algn="just" eaLnBrk="1" fontAlgn="t" hangingPunct="1">
              <a:lnSpc>
                <a:spcPct val="105000"/>
              </a:lnSpc>
              <a:buFont typeface="Wingdings" charset="2"/>
              <a:buChar char="l"/>
            </a:pP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組織間協調や連携の必要性</a:t>
            </a:r>
            <a:endParaRPr lang="ja-JP" altLang="en-US" sz="6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7" name="Text Box 30"/>
          <p:cNvSpPr txBox="1">
            <a:spLocks noChangeArrowheads="1"/>
          </p:cNvSpPr>
          <p:nvPr/>
        </p:nvSpPr>
        <p:spPr bwMode="auto">
          <a:xfrm>
            <a:off x="4698827" y="41187536"/>
            <a:ext cx="25581148" cy="161582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>
            <a:spAutoFit/>
          </a:bodyPr>
          <a:lstStyle>
            <a:lvl1pPr eaLnBrk="0" hangingPunct="0">
              <a:tabLst>
                <a:tab pos="666750" algn="l"/>
              </a:tabLs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1pPr>
            <a:lvl2pPr marL="742950" indent="-285750" eaLnBrk="0" hangingPunct="0">
              <a:tabLst>
                <a:tab pos="666750" algn="l"/>
              </a:tabLs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2pPr>
            <a:lvl3pPr marL="1143000" indent="-228600" eaLnBrk="0" hangingPunct="0">
              <a:tabLst>
                <a:tab pos="666750" algn="l"/>
              </a:tabLs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3pPr>
            <a:lvl4pPr marL="1600200" indent="-228600" eaLnBrk="0" hangingPunct="0">
              <a:tabLst>
                <a:tab pos="666750" algn="l"/>
              </a:tabLs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4pPr>
            <a:lvl5pPr marL="2057400" indent="-228600" eaLnBrk="0" hangingPunct="0">
              <a:tabLst>
                <a:tab pos="666750" algn="l"/>
              </a:tabLs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9pPr>
          </a:lstStyle>
          <a:p>
            <a:pPr algn="just" eaLnBrk="1" fontAlgn="t" hangingPunct="1">
              <a:lnSpc>
                <a:spcPct val="105000"/>
              </a:lnSpc>
            </a:pPr>
            <a:r>
              <a:rPr lang="ja-JP" altLang="en-US" sz="5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連絡先</a:t>
            </a:r>
            <a:r>
              <a:rPr lang="ja-JP" altLang="en-US" sz="50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：福田健介／ </a:t>
            </a:r>
            <a:r>
              <a:rPr lang="ja-JP" altLang="en-US" sz="5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国立情報学研究所  </a:t>
            </a:r>
            <a:r>
              <a:rPr lang="ja-JP" altLang="en-US" sz="50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アーキテクチャ科学研究系</a:t>
            </a:r>
            <a:endParaRPr lang="en-US" altLang="ja-JP" sz="5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just" eaLnBrk="1" fontAlgn="t" hangingPunct="1">
              <a:lnSpc>
                <a:spcPct val="105000"/>
              </a:lnSpc>
            </a:pPr>
            <a:r>
              <a:rPr lang="en-US" altLang="ja-JP" sz="50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TEL </a:t>
            </a:r>
            <a:r>
              <a:rPr lang="en-US" altLang="ja-JP" sz="5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 </a:t>
            </a:r>
            <a:r>
              <a:rPr lang="en-US" altLang="ja-JP" sz="50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03-4212-2514       </a:t>
            </a:r>
            <a:r>
              <a:rPr lang="en-US" altLang="ja-JP" sz="5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FAX : </a:t>
            </a:r>
            <a:r>
              <a:rPr lang="en-US" altLang="ja-JP" sz="50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03-4212-2120    </a:t>
            </a:r>
            <a:r>
              <a:rPr lang="en-US" altLang="ja-JP" sz="5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Email : </a:t>
            </a:r>
            <a:r>
              <a:rPr lang="en-US" altLang="ja-JP" sz="5000" b="1" dirty="0" err="1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kensuke@</a:t>
            </a:r>
            <a:r>
              <a:rPr lang="en-US" altLang="ja-JP" sz="5000" b="1" dirty="0" err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nii.ac.jp</a:t>
            </a:r>
            <a:endParaRPr lang="en-US" altLang="ja-JP" sz="5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3" name="Text Box 23"/>
          <p:cNvSpPr txBox="1">
            <a:spLocks noChangeArrowheads="1"/>
          </p:cNvSpPr>
          <p:nvPr/>
        </p:nvSpPr>
        <p:spPr bwMode="auto">
          <a:xfrm>
            <a:off x="450355" y="23420486"/>
            <a:ext cx="18938104" cy="483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9pPr>
          </a:lstStyle>
          <a:p>
            <a:pPr marL="857250" indent="-857250" algn="just" eaLnBrk="1" fontAlgn="t" hangingPunct="1">
              <a:lnSpc>
                <a:spcPct val="105000"/>
              </a:lnSpc>
              <a:buFont typeface="Wingdings" charset="2"/>
              <a:buChar char="l"/>
            </a:pP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マルチレイヤでのデータ収集</a:t>
            </a:r>
            <a:endParaRPr lang="en-US" altLang="ja-JP" sz="6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600200" lvl="1" indent="-857250" algn="just" eaLnBrk="1" fontAlgn="t" hangingPunct="1">
              <a:lnSpc>
                <a:spcPct val="105000"/>
              </a:lnSpc>
              <a:buFont typeface="Wingdings" charset="2"/>
              <a:buChar char="l"/>
            </a:pP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基盤ネットワーク</a:t>
            </a:r>
            <a:r>
              <a:rPr lang="en-US" altLang="ja-JP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 </a:t>
            </a: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複数</a:t>
            </a:r>
            <a:r>
              <a:rPr lang="en-US" altLang="ja-JP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backbone traffic</a:t>
            </a:r>
          </a:p>
          <a:p>
            <a:pPr marL="1600200" lvl="1" indent="-857250" algn="just" eaLnBrk="1" fontAlgn="t" hangingPunct="1">
              <a:lnSpc>
                <a:spcPct val="105000"/>
              </a:lnSpc>
              <a:buFont typeface="Wingdings" charset="2"/>
              <a:buChar char="l"/>
            </a:pP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サーバ・クラウド</a:t>
            </a:r>
            <a:r>
              <a:rPr lang="en-US" altLang="ja-JP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 DNS, firewall, cloud</a:t>
            </a:r>
          </a:p>
          <a:p>
            <a:pPr marL="1600200" lvl="1" indent="-857250" algn="just" eaLnBrk="1" fontAlgn="t" hangingPunct="1">
              <a:lnSpc>
                <a:spcPct val="105000"/>
              </a:lnSpc>
              <a:buFont typeface="Wingdings" charset="2"/>
              <a:buChar char="l"/>
            </a:pP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クライアント</a:t>
            </a:r>
            <a:r>
              <a:rPr lang="en-US" altLang="ja-JP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 honeypot, </a:t>
            </a:r>
            <a:r>
              <a:rPr lang="en-US" altLang="ja-JP" sz="60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dakrnet</a:t>
            </a:r>
            <a:endParaRPr lang="en-US" altLang="ja-JP" sz="6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600200" lvl="1" indent="-857250" algn="just" eaLnBrk="1" fontAlgn="t" hangingPunct="1">
              <a:lnSpc>
                <a:spcPct val="105000"/>
              </a:lnSpc>
              <a:buFont typeface="Wingdings" charset="2"/>
              <a:buChar char="l"/>
            </a:pP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エンドユーザ</a:t>
            </a:r>
            <a:r>
              <a:rPr lang="en-US" altLang="ja-JP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 phishing, spam</a:t>
            </a:r>
            <a:endParaRPr lang="ja-JP" altLang="en-US" sz="6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3416641" y="14294975"/>
            <a:ext cx="3446686" cy="1138567"/>
          </a:xfrm>
          <a:prstGeom prst="rect">
            <a:avLst/>
          </a:prstGeom>
        </p:spPr>
        <p:txBody>
          <a:bodyPr wrap="none" lIns="258876" tIns="129438" rIns="258876" bIns="129438">
            <a:spAutoFit/>
          </a:bodyPr>
          <a:lstStyle/>
          <a:p>
            <a:pPr algn="ctr"/>
            <a:r>
              <a:rPr lang="ja-JP" altLang="en-US" sz="5700" b="1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はじめに</a:t>
            </a:r>
            <a:endParaRPr lang="ja-JP" altLang="en-US" sz="5700" b="1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817582" y="8462766"/>
            <a:ext cx="13073216" cy="422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9pPr>
          </a:lstStyle>
          <a:p>
            <a:pPr algn="just" eaLnBrk="1" fontAlgn="t" hangingPunct="1">
              <a:lnSpc>
                <a:spcPct val="115000"/>
              </a:lnSpc>
            </a:pP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インターネット上で生じる異常イベント</a:t>
            </a: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</a:t>
            </a: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多種多様な</a:t>
            </a: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データから</a:t>
            </a: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早期</a:t>
            </a: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に検出し，その影響を最小限にするための研究をしています．</a:t>
            </a:r>
            <a:endParaRPr lang="ja-JP" altLang="en-US" sz="6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785334" y="21476270"/>
            <a:ext cx="26683816" cy="1138567"/>
          </a:xfrm>
          <a:prstGeom prst="rect">
            <a:avLst/>
          </a:prstGeom>
        </p:spPr>
        <p:txBody>
          <a:bodyPr wrap="none" lIns="258876" tIns="129438" rIns="258876" bIns="129438">
            <a:spAutoFit/>
          </a:bodyPr>
          <a:lstStyle/>
          <a:p>
            <a:pPr algn="ctr"/>
            <a:r>
              <a:rPr lang="ja-JP" altLang="en-US" sz="5700" b="1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日欧協調によるマルチレイヤ脅威分析およびサイバー防御の</a:t>
            </a:r>
            <a:r>
              <a:rPr lang="ja-JP" altLang="en-US" sz="5700" b="1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研究</a:t>
            </a:r>
            <a:r>
              <a:rPr lang="en-US" altLang="ja-JP" sz="5700" b="1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(</a:t>
            </a:r>
            <a:r>
              <a:rPr lang="ja-JP" altLang="en-US" sz="5700" b="1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総務省</a:t>
            </a:r>
            <a:r>
              <a:rPr lang="en-US" altLang="ja-JP" sz="5700" b="1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&amp;</a:t>
            </a:r>
            <a:r>
              <a:rPr lang="en-US" altLang="ja-JP" sz="5700" b="1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FP7)</a:t>
            </a:r>
            <a:endParaRPr lang="ja-JP" altLang="en-US" sz="5700" b="1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52735" y="6138254"/>
            <a:ext cx="6678340" cy="1492510"/>
          </a:xfrm>
          <a:prstGeom prst="rect">
            <a:avLst/>
          </a:prstGeom>
        </p:spPr>
        <p:txBody>
          <a:bodyPr wrap="none" lIns="258876" tIns="129438" rIns="258876" bIns="129438">
            <a:spAutoFit/>
          </a:bodyPr>
          <a:lstStyle/>
          <a:p>
            <a:pPr algn="ctr"/>
            <a:r>
              <a:rPr lang="ja-JP" altLang="en-US" sz="8000" b="1" dirty="0" smtClean="0">
                <a:solidFill>
                  <a:srgbClr val="B7764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どんな研究？</a:t>
            </a:r>
            <a:endParaRPr lang="ja-JP" altLang="en-US" sz="8000" b="1" dirty="0">
              <a:solidFill>
                <a:srgbClr val="B7764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5465456" y="6138254"/>
            <a:ext cx="6678340" cy="1492510"/>
          </a:xfrm>
          <a:prstGeom prst="rect">
            <a:avLst/>
          </a:prstGeom>
        </p:spPr>
        <p:txBody>
          <a:bodyPr wrap="none" lIns="258876" tIns="129438" rIns="258876" bIns="129438">
            <a:spAutoFit/>
          </a:bodyPr>
          <a:lstStyle/>
          <a:p>
            <a:pPr algn="ctr"/>
            <a:r>
              <a:rPr lang="ja-JP" altLang="en-US" sz="8000" b="1" dirty="0" smtClean="0">
                <a:solidFill>
                  <a:srgbClr val="B7764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何がわかる？</a:t>
            </a:r>
            <a:endParaRPr lang="ja-JP" altLang="en-US" sz="8000" b="1" dirty="0">
              <a:solidFill>
                <a:srgbClr val="B7764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6004083" y="8154790"/>
            <a:ext cx="13073216" cy="528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9pPr>
          </a:lstStyle>
          <a:p>
            <a:pPr algn="just" eaLnBrk="1" fontAlgn="t" hangingPunct="1">
              <a:lnSpc>
                <a:spcPct val="115000"/>
              </a:lnSpc>
            </a:pP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インターネットトラフィックをリアルタイムにモニタリングすることで，各種異常を引き起こす原因</a:t>
            </a:r>
            <a:r>
              <a:rPr lang="en-US" altLang="ja-JP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攻撃</a:t>
            </a:r>
            <a:r>
              <a:rPr lang="en-US" altLang="ja-JP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故障</a:t>
            </a:r>
            <a:r>
              <a:rPr lang="en-US" altLang="ja-JP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誤設定等</a:t>
            </a:r>
            <a:r>
              <a:rPr lang="en-US" altLang="ja-JP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を見つけだし，ネットワークの防御を可能とします．</a:t>
            </a:r>
            <a:endParaRPr lang="ja-JP" altLang="en-US" sz="6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83" y="41030796"/>
            <a:ext cx="2663890" cy="172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 Box 23"/>
          <p:cNvSpPr txBox="1">
            <a:spLocks noChangeArrowheads="1"/>
          </p:cNvSpPr>
          <p:nvPr/>
        </p:nvSpPr>
        <p:spPr bwMode="auto">
          <a:xfrm>
            <a:off x="450355" y="28749078"/>
            <a:ext cx="21386376" cy="3870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9pPr>
          </a:lstStyle>
          <a:p>
            <a:pPr marL="857250" indent="-857250" algn="just" eaLnBrk="1" fontAlgn="t" hangingPunct="1">
              <a:lnSpc>
                <a:spcPct val="105000"/>
              </a:lnSpc>
              <a:buFont typeface="Wingdings" charset="2"/>
              <a:buChar char="l"/>
            </a:pP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データ分析基盤</a:t>
            </a:r>
            <a:endParaRPr lang="en-US" altLang="ja-JP" sz="6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600200" lvl="1" indent="-857250" algn="just" eaLnBrk="1" fontAlgn="t" hangingPunct="1">
              <a:lnSpc>
                <a:spcPct val="105000"/>
              </a:lnSpc>
              <a:buFont typeface="Wingdings" charset="2"/>
              <a:buChar char="l"/>
            </a:pP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ハッシュを用いた</a:t>
            </a:r>
            <a:r>
              <a:rPr lang="en-US" altLang="ja-JP" sz="60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MapReduce</a:t>
            </a: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異常検出基盤</a:t>
            </a:r>
            <a:r>
              <a:rPr lang="en-US" altLang="ja-JP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(</a:t>
            </a:r>
            <a:r>
              <a:rPr lang="en-US" altLang="ja-JP" sz="60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hashdoop</a:t>
            </a:r>
            <a:r>
              <a:rPr lang="en-US" altLang="ja-JP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pPr marL="1600200" lvl="1" indent="-857250" algn="just" eaLnBrk="1" fontAlgn="t" hangingPunct="1">
              <a:lnSpc>
                <a:spcPct val="105000"/>
              </a:lnSpc>
              <a:buFont typeface="Wingdings" charset="2"/>
              <a:buChar char="l"/>
            </a:pP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異常検出器の組み合わせによる性能向上</a:t>
            </a:r>
            <a:r>
              <a:rPr lang="en-US" altLang="ja-JP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(</a:t>
            </a:r>
            <a:r>
              <a:rPr lang="en-US" altLang="ja-JP" sz="60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mawilab</a:t>
            </a:r>
            <a:r>
              <a:rPr lang="en-US" altLang="ja-JP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pPr marL="1600200" lvl="1" indent="-857250" algn="just" eaLnBrk="1" fontAlgn="t" hangingPunct="1">
              <a:lnSpc>
                <a:spcPct val="105000"/>
              </a:lnSpc>
              <a:buFont typeface="Wingdings" charset="2"/>
              <a:buChar char="l"/>
            </a:pP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複数データセットからの関連イベントの抽出</a:t>
            </a:r>
            <a:endParaRPr lang="ja-JP" altLang="en-US" sz="6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1" name="Text Box 23"/>
          <p:cNvSpPr txBox="1">
            <a:spLocks noChangeArrowheads="1"/>
          </p:cNvSpPr>
          <p:nvPr/>
        </p:nvSpPr>
        <p:spPr bwMode="auto">
          <a:xfrm>
            <a:off x="450355" y="32997550"/>
            <a:ext cx="17137904" cy="2900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9pPr>
          </a:lstStyle>
          <a:p>
            <a:pPr marL="857250" indent="-857250" algn="just" eaLnBrk="1" fontAlgn="t" hangingPunct="1">
              <a:lnSpc>
                <a:spcPct val="105000"/>
              </a:lnSpc>
              <a:buFont typeface="Wingdings" charset="2"/>
              <a:buChar char="l"/>
            </a:pP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サイバー脅威の防御・回復機構</a:t>
            </a:r>
            <a:endParaRPr lang="en-US" altLang="ja-JP" sz="6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600200" lvl="1" indent="-857250" algn="just" eaLnBrk="1" fontAlgn="t" hangingPunct="1">
              <a:lnSpc>
                <a:spcPct val="105000"/>
              </a:lnSpc>
              <a:buFont typeface="Wingdings" charset="2"/>
              <a:buChar char="l"/>
            </a:pPr>
            <a:r>
              <a:rPr lang="en-US" altLang="ja-JP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SDN</a:t>
            </a: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による</a:t>
            </a:r>
            <a:r>
              <a:rPr lang="en-US" altLang="ja-JP" sz="60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DDoS</a:t>
            </a: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防御</a:t>
            </a:r>
            <a:endParaRPr lang="en-US" altLang="ja-JP" sz="6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600200" lvl="1" indent="-857250" algn="just" eaLnBrk="1" fontAlgn="t" hangingPunct="1">
              <a:lnSpc>
                <a:spcPct val="105000"/>
              </a:lnSpc>
              <a:buFont typeface="Wingdings" charset="2"/>
              <a:buChar char="l"/>
            </a:pPr>
            <a:r>
              <a:rPr lang="ja-JP" altLang="en-US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知的なファイアーウォール</a:t>
            </a:r>
            <a:endParaRPr lang="en-US" altLang="ja-JP" sz="6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6" name="図形グループ 5"/>
          <p:cNvGrpSpPr/>
          <p:nvPr/>
        </p:nvGrpSpPr>
        <p:grpSpPr>
          <a:xfrm>
            <a:off x="20756611" y="23636510"/>
            <a:ext cx="8677472" cy="13011619"/>
            <a:chOff x="21440179" y="23420486"/>
            <a:chExt cx="8677472" cy="13011619"/>
          </a:xfrm>
        </p:grpSpPr>
        <p:grpSp>
          <p:nvGrpSpPr>
            <p:cNvPr id="2" name="図形グループ 1"/>
            <p:cNvGrpSpPr/>
            <p:nvPr/>
          </p:nvGrpSpPr>
          <p:grpSpPr>
            <a:xfrm>
              <a:off x="21440179" y="23420486"/>
              <a:ext cx="8260211" cy="10902701"/>
              <a:chOff x="21782242" y="24183081"/>
              <a:chExt cx="2785644" cy="4983163"/>
            </a:xfrm>
          </p:grpSpPr>
          <p:cxnSp>
            <p:nvCxnSpPr>
              <p:cNvPr id="33" name="直線矢印コネクタ 32"/>
              <p:cNvCxnSpPr/>
              <p:nvPr/>
            </p:nvCxnSpPr>
            <p:spPr>
              <a:xfrm flipH="1">
                <a:off x="22240389" y="27924797"/>
                <a:ext cx="854075" cy="83185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矢印コネクタ 33"/>
              <p:cNvCxnSpPr>
                <a:endCxn id="73" idx="0"/>
              </p:cNvCxnSpPr>
              <p:nvPr/>
            </p:nvCxnSpPr>
            <p:spPr>
              <a:xfrm>
                <a:off x="23151605" y="27924797"/>
                <a:ext cx="927100" cy="79216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/>
              <p:cNvCxnSpPr>
                <a:endCxn id="75" idx="0"/>
              </p:cNvCxnSpPr>
              <p:nvPr/>
            </p:nvCxnSpPr>
            <p:spPr>
              <a:xfrm flipH="1">
                <a:off x="22797590" y="27924797"/>
                <a:ext cx="296862" cy="73025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矢印コネクタ 35"/>
              <p:cNvCxnSpPr>
                <a:endCxn id="72" idx="0"/>
              </p:cNvCxnSpPr>
              <p:nvPr/>
            </p:nvCxnSpPr>
            <p:spPr>
              <a:xfrm>
                <a:off x="23094452" y="27924797"/>
                <a:ext cx="315913" cy="83185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7" name="Picture 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76965" y="25424484"/>
                <a:ext cx="527050" cy="723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13527" y="24457719"/>
                <a:ext cx="368300" cy="357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" name="Picture 3" descr="D:\Users\daisuke\Pictures\MC900433941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40593" y="24418031"/>
                <a:ext cx="449262" cy="449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" name="Picture 5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26064" y="24576781"/>
                <a:ext cx="517525" cy="290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2700000" algn="ctr" rotWithShape="0">
                        <a:srgbClr val="2F4D71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42" name="Picture 6" descr="D:\Users\daisuke\AppData\Local\Microsoft\Windows\Temporary Internet Files\Content.IE5\UF9M95MZ\MC900434845[1]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40427" y="24356097"/>
                <a:ext cx="487364" cy="487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" name="Picture 3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40427" y="24970459"/>
                <a:ext cx="182563" cy="146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45" name="直線矢印コネクタ 44"/>
              <p:cNvCxnSpPr>
                <a:stCxn id="40" idx="2"/>
              </p:cNvCxnSpPr>
              <p:nvPr/>
            </p:nvCxnSpPr>
            <p:spPr>
              <a:xfrm>
                <a:off x="22184827" y="24867294"/>
                <a:ext cx="600075" cy="549275"/>
              </a:xfrm>
              <a:prstGeom prst="straightConnector1">
                <a:avLst/>
              </a:prstGeom>
              <a:ln w="44450" cmpd="sng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6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72202" y="26465884"/>
                <a:ext cx="527050" cy="819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" name="グループ化 102"/>
              <p:cNvGrpSpPr>
                <a:grpSpLocks/>
              </p:cNvGrpSpPr>
              <p:nvPr/>
            </p:nvGrpSpPr>
            <p:grpSpPr bwMode="auto">
              <a:xfrm>
                <a:off x="23505752" y="27084975"/>
                <a:ext cx="1062134" cy="814820"/>
                <a:chOff x="6948821" y="3529344"/>
                <a:chExt cx="1062931" cy="814333"/>
              </a:xfrm>
            </p:grpSpPr>
            <p:graphicFrame>
              <p:nvGraphicFramePr>
                <p:cNvPr id="48" name="グラフ 103"/>
                <p:cNvGraphicFramePr>
                  <a:graphicFrameLocks/>
                </p:cNvGraphicFramePr>
                <p:nvPr/>
              </p:nvGraphicFramePr>
              <p:xfrm>
                <a:off x="6948821" y="3529344"/>
                <a:ext cx="1012400" cy="645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0" r:id="rId13" imgW="1012024" imgH="646232" progId="Excel.Chart.8">
                        <p:embed/>
                      </p:oleObj>
                    </mc:Choice>
                    <mc:Fallback>
                      <p:oleObj r:id="rId13" imgW="1012024" imgH="646232" progId="Excel.Chart.8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948821" y="3529344"/>
                              <a:ext cx="1012400" cy="6451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9" name="テキスト ボックス 48"/>
                <p:cNvSpPr txBox="1"/>
                <p:nvPr/>
              </p:nvSpPr>
              <p:spPr>
                <a:xfrm>
                  <a:off x="6969144" y="3964091"/>
                  <a:ext cx="1042608" cy="3795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ja-JP" altLang="en-US" sz="2400" dirty="0">
                      <a:latin typeface="+mn-ea"/>
                      <a:ea typeface="+mn-ea"/>
                    </a:rPr>
                    <a:t>自動的なレーティング</a:t>
                  </a:r>
                  <a:endParaRPr lang="en-US" altLang="ja-JP" sz="2400" dirty="0">
                    <a:latin typeface="+mn-ea"/>
                    <a:ea typeface="+mn-ea"/>
                  </a:endParaRPr>
                </a:p>
                <a:p>
                  <a:pPr algn="ctr">
                    <a:defRPr/>
                  </a:pPr>
                  <a:r>
                    <a:rPr lang="ja-JP" altLang="en-US" sz="2400" dirty="0">
                      <a:latin typeface="+mn-ea"/>
                      <a:ea typeface="+mn-ea"/>
                    </a:rPr>
                    <a:t>及び分類アルゴリズム</a:t>
                  </a:r>
                  <a:endParaRPr lang="en-US" altLang="ja-JP" sz="2400" dirty="0">
                    <a:latin typeface="+mn-ea"/>
                    <a:ea typeface="+mn-ea"/>
                  </a:endParaRPr>
                </a:p>
              </p:txBody>
            </p:sp>
          </p:grpSp>
          <p:graphicFrame>
            <p:nvGraphicFramePr>
              <p:cNvPr id="50" name="グラフ 10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643635"/>
                  </p:ext>
                </p:extLst>
              </p:nvPr>
            </p:nvGraphicFramePr>
            <p:xfrm>
              <a:off x="23492915" y="26300806"/>
              <a:ext cx="1011238" cy="6461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1" r:id="rId15" imgW="1012024" imgH="646232" progId="Excel.Chart.8">
                      <p:embed/>
                    </p:oleObj>
                  </mc:Choice>
                  <mc:Fallback>
                    <p:oleObj r:id="rId15" imgW="1012024" imgH="646232" progId="Excel.Chart.8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492915" y="26300806"/>
                            <a:ext cx="1011238" cy="6461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51" name="Picture 9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76965" y="27493019"/>
                <a:ext cx="527050" cy="731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" name="テキスト ボックス 51"/>
              <p:cNvSpPr txBox="1"/>
              <p:nvPr/>
            </p:nvSpPr>
            <p:spPr>
              <a:xfrm>
                <a:off x="21782242" y="24332289"/>
                <a:ext cx="790858" cy="2110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ja-JP" altLang="en-US" sz="2400" dirty="0">
                    <a:latin typeface="+mn-ea"/>
                    <a:ea typeface="+mn-ea"/>
                  </a:rPr>
                  <a:t>基盤ネットワーク</a:t>
                </a:r>
                <a:endParaRPr lang="en-US" altLang="ja-JP" sz="2400" dirty="0">
                  <a:latin typeface="+mn-ea"/>
                  <a:ea typeface="+mn-ea"/>
                </a:endParaRPr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22504086" y="24183081"/>
                <a:ext cx="760044" cy="2110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ja-JP" altLang="en-US" sz="2400" dirty="0">
                    <a:latin typeface="+mn-ea"/>
                    <a:ea typeface="+mn-ea"/>
                  </a:rPr>
                  <a:t>サーバ・クラウド</a:t>
                </a:r>
                <a:endParaRPr lang="en-US" altLang="ja-JP" sz="2400" dirty="0">
                  <a:latin typeface="+mn-ea"/>
                  <a:ea typeface="+mn-ea"/>
                </a:endParaRPr>
              </a:p>
            </p:txBody>
          </p:sp>
          <p:sp>
            <p:nvSpPr>
              <p:cNvPr id="55" name="テキスト ボックス 54"/>
              <p:cNvSpPr txBox="1"/>
              <p:nvPr/>
            </p:nvSpPr>
            <p:spPr>
              <a:xfrm>
                <a:off x="23255455" y="24183081"/>
                <a:ext cx="565431" cy="2110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ja-JP" altLang="en-US" sz="2400" dirty="0">
                    <a:latin typeface="+mn-ea"/>
                    <a:ea typeface="+mn-ea"/>
                  </a:rPr>
                  <a:t>クライアント</a:t>
                </a:r>
                <a:endParaRPr lang="en-US" altLang="ja-JP" sz="2400" dirty="0">
                  <a:latin typeface="+mn-ea"/>
                  <a:ea typeface="+mn-ea"/>
                </a:endParaRPr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23870406" y="24183081"/>
                <a:ext cx="621382" cy="2110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ja-JP" altLang="en-US" sz="2400" dirty="0">
                    <a:latin typeface="+mn-ea"/>
                    <a:ea typeface="+mn-ea"/>
                  </a:rPr>
                  <a:t>エンドユーザ</a:t>
                </a:r>
                <a:endParaRPr lang="en-US" altLang="ja-JP" sz="2400" dirty="0">
                  <a:latin typeface="+mn-ea"/>
                  <a:ea typeface="+mn-ea"/>
                </a:endParaRPr>
              </a:p>
            </p:txBody>
          </p:sp>
          <p:pic>
            <p:nvPicPr>
              <p:cNvPr id="58" name="Picture 3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94334" y="24970459"/>
                <a:ext cx="182563" cy="146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9" name="Picture 3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446880" y="24949822"/>
                <a:ext cx="182563" cy="144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" name="Picture 3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07252" y="24956172"/>
                <a:ext cx="182563" cy="144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テキスト ボックス 60"/>
              <p:cNvSpPr txBox="1"/>
              <p:nvPr/>
            </p:nvSpPr>
            <p:spPr>
              <a:xfrm>
                <a:off x="21926570" y="26745284"/>
                <a:ext cx="872081" cy="2391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ja-JP" altLang="en-US" sz="2800" dirty="0">
                    <a:latin typeface="+mn-ea"/>
                    <a:ea typeface="+mn-ea"/>
                  </a:rPr>
                  <a:t>データ分析基盤</a:t>
                </a:r>
                <a:endParaRPr lang="en-US" altLang="ja-JP" sz="2800" dirty="0">
                  <a:latin typeface="+mn-ea"/>
                  <a:ea typeface="+mn-ea"/>
                </a:endParaRPr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21858761" y="25565377"/>
                <a:ext cx="969996" cy="436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ja-JP" altLang="en-US" sz="2800" dirty="0">
                    <a:latin typeface="+mn-ea"/>
                    <a:ea typeface="+mn-ea"/>
                  </a:rPr>
                  <a:t>データ観測及び</a:t>
                </a:r>
                <a:endParaRPr lang="en-US" altLang="ja-JP" sz="2800" dirty="0">
                  <a:latin typeface="+mn-ea"/>
                  <a:ea typeface="+mn-ea"/>
                </a:endParaRPr>
              </a:p>
              <a:p>
                <a:pPr algn="ctr">
                  <a:defRPr/>
                </a:pPr>
                <a:r>
                  <a:rPr lang="ja-JP" altLang="en-US" sz="2800" dirty="0">
                    <a:latin typeface="+mn-ea"/>
                    <a:ea typeface="+mn-ea"/>
                  </a:rPr>
                  <a:t>知識データベース</a:t>
                </a:r>
                <a:endParaRPr lang="en-US" altLang="ja-JP" sz="2800" dirty="0">
                  <a:latin typeface="+mn-ea"/>
                  <a:ea typeface="+mn-ea"/>
                </a:endParaRPr>
              </a:p>
            </p:txBody>
          </p:sp>
          <p:pic>
            <p:nvPicPr>
              <p:cNvPr id="64" name="Picture 3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77052" y="25988047"/>
                <a:ext cx="182563" cy="146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65" name="直線矢印コネクタ 64"/>
              <p:cNvCxnSpPr/>
              <p:nvPr/>
            </p:nvCxnSpPr>
            <p:spPr>
              <a:xfrm>
                <a:off x="22857927" y="24914897"/>
                <a:ext cx="79375" cy="501650"/>
              </a:xfrm>
              <a:prstGeom prst="straightConnector1">
                <a:avLst/>
              </a:prstGeom>
              <a:ln w="44450" cmpd="sng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矢印コネクタ 65"/>
              <p:cNvCxnSpPr>
                <a:stCxn id="38" idx="2"/>
              </p:cNvCxnSpPr>
              <p:nvPr/>
            </p:nvCxnSpPr>
            <p:spPr>
              <a:xfrm flipH="1">
                <a:off x="23278614" y="24814906"/>
                <a:ext cx="219075" cy="601663"/>
              </a:xfrm>
              <a:prstGeom prst="straightConnector1">
                <a:avLst/>
              </a:prstGeom>
              <a:ln w="44450" cmpd="sng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/>
              <p:cNvCxnSpPr/>
              <p:nvPr/>
            </p:nvCxnSpPr>
            <p:spPr>
              <a:xfrm flipH="1">
                <a:off x="23388141" y="24900631"/>
                <a:ext cx="552450" cy="523875"/>
              </a:xfrm>
              <a:prstGeom prst="straightConnector1">
                <a:avLst/>
              </a:prstGeom>
              <a:ln w="44450" cmpd="sng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矢印コネクタ 67"/>
              <p:cNvCxnSpPr>
                <a:stCxn id="37" idx="2"/>
                <a:endCxn id="46" idx="0"/>
              </p:cNvCxnSpPr>
              <p:nvPr/>
            </p:nvCxnSpPr>
            <p:spPr>
              <a:xfrm flipH="1">
                <a:off x="23135739" y="26148384"/>
                <a:ext cx="4763" cy="31750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/>
              <p:cNvCxnSpPr>
                <a:stCxn id="77" idx="1"/>
                <a:endCxn id="37" idx="3"/>
              </p:cNvCxnSpPr>
              <p:nvPr/>
            </p:nvCxnSpPr>
            <p:spPr>
              <a:xfrm flipH="1">
                <a:off x="23404016" y="25549919"/>
                <a:ext cx="673100" cy="236537"/>
              </a:xfrm>
              <a:prstGeom prst="straightConnector1">
                <a:avLst/>
              </a:prstGeom>
              <a:ln w="4445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矢印コネクタ 69"/>
              <p:cNvCxnSpPr>
                <a:stCxn id="46" idx="2"/>
                <a:endCxn id="51" idx="0"/>
              </p:cNvCxnSpPr>
              <p:nvPr/>
            </p:nvCxnSpPr>
            <p:spPr>
              <a:xfrm>
                <a:off x="23135739" y="27285040"/>
                <a:ext cx="4763" cy="207963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テキスト ボックス 70"/>
              <p:cNvSpPr txBox="1"/>
              <p:nvPr/>
            </p:nvSpPr>
            <p:spPr>
              <a:xfrm>
                <a:off x="21915974" y="27671733"/>
                <a:ext cx="883907" cy="436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ja-JP" altLang="en-US" sz="2800" dirty="0">
                    <a:latin typeface="+mn-ea"/>
                    <a:ea typeface="+mn-ea"/>
                  </a:rPr>
                  <a:t>サイバー脅威の</a:t>
                </a:r>
                <a:endParaRPr lang="en-US" altLang="ja-JP" sz="2800" dirty="0">
                  <a:latin typeface="+mn-ea"/>
                  <a:ea typeface="+mn-ea"/>
                </a:endParaRPr>
              </a:p>
              <a:p>
                <a:pPr algn="ctr">
                  <a:defRPr/>
                </a:pPr>
                <a:r>
                  <a:rPr lang="ja-JP" altLang="en-US" sz="2800" dirty="0">
                    <a:latin typeface="+mn-ea"/>
                    <a:ea typeface="+mn-ea"/>
                  </a:rPr>
                  <a:t>防御・回復機構</a:t>
                </a:r>
                <a:endParaRPr lang="en-US" altLang="ja-JP" sz="2800" dirty="0">
                  <a:latin typeface="+mn-ea"/>
                  <a:ea typeface="+mn-ea"/>
                </a:endParaRPr>
              </a:p>
            </p:txBody>
          </p:sp>
          <p:pic>
            <p:nvPicPr>
              <p:cNvPr id="72" name="Picture 2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26221" y="28756669"/>
                <a:ext cx="369887" cy="357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" name="Picture 3" descr="D:\Users\daisuke\Pictures\MC900433941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54865" y="28716981"/>
                <a:ext cx="447675" cy="449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4" name="Picture 5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40339" y="28875731"/>
                <a:ext cx="517525" cy="290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2700000" algn="ctr" rotWithShape="0">
                        <a:srgbClr val="2F4D71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75" name="Picture 6" descr="D:\Users\daisuke\AppData\Local\Microsoft\Windows\Temporary Internet Files\Content.IE5\UF9M95MZ\MC900434845[1]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53115" y="28655047"/>
                <a:ext cx="487362" cy="487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" name="テキスト ボックス 75"/>
              <p:cNvSpPr txBox="1"/>
              <p:nvPr/>
            </p:nvSpPr>
            <p:spPr>
              <a:xfrm>
                <a:off x="23855589" y="25210173"/>
                <a:ext cx="652601" cy="2110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ja-JP" altLang="en-US" sz="2400" dirty="0">
                    <a:latin typeface="+mn-ea"/>
                    <a:ea typeface="+mn-ea"/>
                  </a:rPr>
                  <a:t>（外部データ）</a:t>
                </a:r>
                <a:endParaRPr lang="en-US" altLang="ja-JP" sz="2400" dirty="0">
                  <a:latin typeface="+mn-ea"/>
                  <a:ea typeface="+mn-ea"/>
                </a:endParaRPr>
              </a:p>
            </p:txBody>
          </p:sp>
          <p:pic>
            <p:nvPicPr>
              <p:cNvPr id="77" name="Picture 12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77115" y="25360984"/>
                <a:ext cx="273050" cy="376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9" name="テキスト ボックス 78"/>
            <p:cNvSpPr txBox="1"/>
            <p:nvPr/>
          </p:nvSpPr>
          <p:spPr bwMode="auto">
            <a:xfrm>
              <a:off x="26819019" y="29037110"/>
              <a:ext cx="2485777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ja-JP" altLang="en-US" sz="2400" dirty="0" smtClean="0">
                  <a:latin typeface="+mn-ea"/>
                  <a:ea typeface="+mn-ea"/>
                </a:rPr>
                <a:t>データ集約及び</a:t>
              </a:r>
              <a:endParaRPr lang="en-US" altLang="ja-JP" sz="2400" dirty="0" smtClean="0">
                <a:latin typeface="+mn-ea"/>
                <a:ea typeface="+mn-ea"/>
              </a:endParaRPr>
            </a:p>
            <a:p>
              <a:pPr algn="ctr">
                <a:defRPr/>
              </a:pPr>
              <a:r>
                <a:rPr lang="ja-JP" altLang="en-US" sz="2400" dirty="0" smtClean="0">
                  <a:latin typeface="+mn-ea"/>
                </a:rPr>
                <a:t>分析アルゴリズム</a:t>
              </a:r>
              <a:endParaRPr lang="en-US" altLang="ja-JP" sz="2400" dirty="0">
                <a:latin typeface="+mn-ea"/>
                <a:ea typeface="+mn-ea"/>
              </a:endParaRPr>
            </a:p>
          </p:txBody>
        </p:sp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1620707" y="34709490"/>
              <a:ext cx="8496944" cy="1722615"/>
            </a:xfrm>
            <a:prstGeom prst="rect">
              <a:avLst/>
            </a:prstGeom>
          </p:spPr>
        </p:pic>
      </p:grpSp>
      <p:sp>
        <p:nvSpPr>
          <p:cNvPr id="7" name="テキスト ボックス 6"/>
          <p:cNvSpPr txBox="1"/>
          <p:nvPr/>
        </p:nvSpPr>
        <p:spPr>
          <a:xfrm>
            <a:off x="23636931" y="36741966"/>
            <a:ext cx="6250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baseline="30000" dirty="0" smtClean="0"/>
              <a:t>http://</a:t>
            </a:r>
            <a:r>
              <a:rPr kumimoji="1" lang="en-US" altLang="ja-JP" sz="5400" baseline="30000" dirty="0" err="1" smtClean="0"/>
              <a:t>www.necoma-project.jp</a:t>
            </a:r>
            <a:endParaRPr kumimoji="1" lang="ja-JP" altLang="en-US" sz="5400" baseline="30000" dirty="0"/>
          </a:p>
        </p:txBody>
      </p:sp>
      <p:pic>
        <p:nvPicPr>
          <p:cNvPr id="83" name="Picture 6" descr="\\VBOXSVR\Dropbox\Documents\NII\paper\for_bigSec2014\fig\hashingAndDetection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882403" y="36957990"/>
            <a:ext cx="12962920" cy="37375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86" name="Text Box 23"/>
          <p:cNvSpPr txBox="1">
            <a:spLocks noChangeArrowheads="1"/>
          </p:cNvSpPr>
          <p:nvPr/>
        </p:nvSpPr>
        <p:spPr bwMode="auto">
          <a:xfrm>
            <a:off x="1026419" y="36093894"/>
            <a:ext cx="7488832" cy="961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9pPr>
          </a:lstStyle>
          <a:p>
            <a:pPr algn="just" eaLnBrk="1" fontAlgn="t" hangingPunct="1">
              <a:lnSpc>
                <a:spcPct val="105000"/>
              </a:lnSpc>
            </a:pPr>
            <a:r>
              <a:rPr lang="en-US" altLang="ja-JP" sz="60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Hashdoop</a:t>
            </a:r>
            <a:endParaRPr lang="en-US" altLang="ja-JP" sz="6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87" name="図 86" descr="スクリーンショット 2013-10-23 10.02.16.png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23963" y="38326142"/>
            <a:ext cx="10955053" cy="2369720"/>
          </a:xfrm>
          <a:prstGeom prst="rect">
            <a:avLst/>
          </a:prstGeom>
        </p:spPr>
      </p:pic>
      <p:sp>
        <p:nvSpPr>
          <p:cNvPr id="89" name="Text Box 23"/>
          <p:cNvSpPr txBox="1">
            <a:spLocks noChangeArrowheads="1"/>
          </p:cNvSpPr>
          <p:nvPr/>
        </p:nvSpPr>
        <p:spPr bwMode="auto">
          <a:xfrm>
            <a:off x="14779947" y="37462046"/>
            <a:ext cx="11377264" cy="961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Osaka" charset="-128"/>
              </a:defRPr>
            </a:lvl9pPr>
          </a:lstStyle>
          <a:p>
            <a:pPr algn="just" eaLnBrk="1" fontAlgn="t" hangingPunct="1">
              <a:lnSpc>
                <a:spcPct val="105000"/>
              </a:lnSpc>
            </a:pPr>
            <a:r>
              <a:rPr lang="en-US" altLang="ja-JP" sz="6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Detection of spam domains</a:t>
            </a:r>
          </a:p>
        </p:txBody>
      </p:sp>
      <p:sp>
        <p:nvSpPr>
          <p:cNvPr id="78" name="Rectangle 2"/>
          <p:cNvSpPr txBox="1">
            <a:spLocks noChangeArrowheads="1"/>
          </p:cNvSpPr>
          <p:nvPr/>
        </p:nvSpPr>
        <p:spPr>
          <a:xfrm>
            <a:off x="378347" y="521942"/>
            <a:ext cx="29595288" cy="1218282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1">
            <a:spAutoFit/>
          </a:bodyPr>
          <a:lstStyle>
            <a:lvl1pPr algn="ctr" defTabSz="4176235" rtl="0" eaLnBrk="1" latinLnBrk="0" hangingPunct="1">
              <a:spcBef>
                <a:spcPct val="0"/>
              </a:spcBef>
              <a:buNone/>
              <a:defRPr kumimoji="1" sz="20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5000"/>
              </a:lnSpc>
            </a:pPr>
            <a:r>
              <a:rPr lang="ja-JP" altLang="en-US" sz="76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インターネット上の攻撃を多角的にどのように検出して防御するか</a:t>
            </a:r>
            <a:r>
              <a:rPr lang="en-US" altLang="ja-JP" sz="76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?</a:t>
            </a:r>
            <a:endParaRPr lang="en-US" altLang="ja-JP" sz="76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782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317</Words>
  <Application>Microsoft Macintosh PowerPoint</Application>
  <PresentationFormat>ユーザー設定</PresentationFormat>
  <Paragraphs>45</Paragraphs>
  <Slides>1</Slides>
  <Notes>1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3" baseType="lpstr">
      <vt:lpstr>Office ​​テーマ</vt:lpstr>
      <vt:lpstr>Excel.Chart.8</vt:lpstr>
      <vt:lpstr>インターネットトラフィックの異常検出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Webナビゲーション指向検索におけるテストコレクションの 構築と検索手法の高度化 Building of test collections for Web navigational search and the advanced search methods</dc:title>
  <dc:creator>岡本　裕子</dc:creator>
  <cp:lastModifiedBy>Fukuda Kensuke</cp:lastModifiedBy>
  <cp:revision>79</cp:revision>
  <cp:lastPrinted>2013-01-19T04:45:54Z</cp:lastPrinted>
  <dcterms:created xsi:type="dcterms:W3CDTF">2011-04-25T07:49:57Z</dcterms:created>
  <dcterms:modified xsi:type="dcterms:W3CDTF">2014-05-28T00:44:03Z</dcterms:modified>
</cp:coreProperties>
</file>