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50" d="100"/>
          <a:sy n="50" d="100"/>
        </p:scale>
        <p:origin x="-2104" y="-96"/>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6/9/15</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39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39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39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39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432294" y="41948434"/>
            <a:ext cx="2636977"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501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501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501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501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652844" y="7664345"/>
            <a:ext cx="14299153" cy="7908528"/>
          </a:xfrm>
        </p:spPr>
        <p:txBody>
          <a:bodyPr/>
          <a:lstStyle/>
          <a:p>
            <a:pPr marL="349250" lvl="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a:solidFill>
                  <a:schemeClr val="tx1"/>
                </a:solidFill>
                <a:latin typeface="Trebuchet MS"/>
                <a:cs typeface="Trebuchet MS"/>
              </a:rPr>
              <a:t>Increasing number of anomalies such as misconfiguration and remote </a:t>
            </a:r>
            <a:r>
              <a:rPr lang="en-US" sz="3200" dirty="0" smtClean="0">
                <a:solidFill>
                  <a:schemeClr val="tx1"/>
                </a:solidFill>
                <a:latin typeface="Trebuchet MS"/>
                <a:cs typeface="Trebuchet MS"/>
              </a:rPr>
              <a:t>attacks</a:t>
            </a:r>
            <a:endParaRPr lang="en-US" sz="3200" dirty="0">
              <a:solidFill>
                <a:schemeClr val="tx1"/>
              </a:solidFill>
              <a:latin typeface="Trebuchet MS"/>
              <a:cs typeface="Trebuchet MS"/>
            </a:endParaRPr>
          </a:p>
          <a:p>
            <a:pPr marL="349250" lvl="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a:solidFill>
                  <a:schemeClr val="tx1"/>
                </a:solidFill>
                <a:latin typeface="Trebuchet MS"/>
                <a:cs typeface="Trebuchet MS"/>
              </a:rPr>
              <a:t>These Internet traffic anomalies cause a serious problem for the users and Internet service operators: </a:t>
            </a:r>
          </a:p>
          <a:p>
            <a:pPr marL="685800" lvl="1" indent="-336550" algn="just" defTabSz="914400">
              <a:lnSpc>
                <a:spcPct val="110000"/>
              </a:lnSpc>
              <a:spcBef>
                <a:spcPts val="600"/>
              </a:spcBef>
              <a:buClr>
                <a:srgbClr val="2C7C9F">
                  <a:lumMod val="75000"/>
                </a:srgbClr>
              </a:buClr>
              <a:buSzPct val="110000"/>
              <a:buFont typeface="Wingdings" charset="2"/>
              <a:buChar char="§"/>
            </a:pPr>
            <a:r>
              <a:rPr lang="en-US" sz="2800" dirty="0">
                <a:latin typeface="Trebuchet MS"/>
                <a:cs typeface="Trebuchet MS"/>
              </a:rPr>
              <a:t>Affect directly </a:t>
            </a:r>
            <a:r>
              <a:rPr lang="en-US" sz="2800" dirty="0" smtClean="0">
                <a:latin typeface="Trebuchet MS"/>
                <a:cs typeface="Trebuchet MS"/>
              </a:rPr>
              <a:t>availability </a:t>
            </a:r>
            <a:r>
              <a:rPr lang="en-US" sz="2800" dirty="0">
                <a:latin typeface="Trebuchet MS"/>
                <a:cs typeface="Trebuchet MS"/>
              </a:rPr>
              <a:t>of network services</a:t>
            </a:r>
          </a:p>
          <a:p>
            <a:pPr marL="685800" lvl="1" indent="-336550" algn="just" defTabSz="914400">
              <a:lnSpc>
                <a:spcPct val="110000"/>
              </a:lnSpc>
              <a:spcBef>
                <a:spcPts val="600"/>
              </a:spcBef>
              <a:buClr>
                <a:srgbClr val="2C7C9F">
                  <a:lumMod val="75000"/>
                </a:srgbClr>
              </a:buClr>
              <a:buSzPct val="110000"/>
              <a:buFont typeface="Wingdings" charset="2"/>
              <a:buChar char="§"/>
            </a:pPr>
            <a:r>
              <a:rPr lang="en-US" sz="2800" dirty="0">
                <a:latin typeface="Trebuchet MS"/>
                <a:cs typeface="Trebuchet MS"/>
              </a:rPr>
              <a:t>Prevent legitimate users from accessing the networks </a:t>
            </a:r>
            <a:r>
              <a:rPr lang="en-US" sz="2800" dirty="0" smtClean="0">
                <a:latin typeface="Trebuchet MS"/>
                <a:cs typeface="Trebuchet MS"/>
              </a:rPr>
              <a:t>resources</a:t>
            </a:r>
            <a:endParaRPr lang="en-US" sz="2800" dirty="0">
              <a:latin typeface="Trebuchet MS"/>
              <a:cs typeface="Trebuchet MS"/>
            </a:endParaRPr>
          </a:p>
          <a:p>
            <a:pPr marL="349250" lvl="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a:solidFill>
                  <a:schemeClr val="tx1"/>
                </a:solidFill>
                <a:latin typeface="Trebuchet MS"/>
                <a:cs typeface="Trebuchet MS"/>
              </a:rPr>
              <a:t>Existing anomaly detection approaches: </a:t>
            </a:r>
          </a:p>
          <a:p>
            <a:pPr marL="685800" lvl="1" indent="-336550" algn="just" defTabSz="914400">
              <a:lnSpc>
                <a:spcPct val="110000"/>
              </a:lnSpc>
              <a:spcBef>
                <a:spcPts val="600"/>
              </a:spcBef>
              <a:buClr>
                <a:srgbClr val="2C7C9F">
                  <a:lumMod val="75000"/>
                </a:srgbClr>
              </a:buClr>
              <a:buSzPct val="110000"/>
              <a:buFont typeface="Wingdings" charset="2"/>
              <a:buChar char="§"/>
            </a:pPr>
            <a:r>
              <a:rPr lang="en-US" sz="2800" dirty="0">
                <a:latin typeface="Trebuchet MS"/>
                <a:cs typeface="Trebuchet MS"/>
              </a:rPr>
              <a:t>Based on </a:t>
            </a:r>
            <a:r>
              <a:rPr lang="en-US" sz="2800" dirty="0" smtClean="0">
                <a:latin typeface="Trebuchet MS"/>
                <a:cs typeface="Trebuchet MS"/>
              </a:rPr>
              <a:t>conventional </a:t>
            </a:r>
            <a:r>
              <a:rPr lang="en-US" sz="2800" dirty="0">
                <a:latin typeface="Trebuchet MS"/>
                <a:cs typeface="Trebuchet MS"/>
              </a:rPr>
              <a:t>network architecture</a:t>
            </a:r>
          </a:p>
          <a:p>
            <a:pPr marL="685800" lvl="1" indent="-336550" algn="just" defTabSz="914400">
              <a:lnSpc>
                <a:spcPct val="110000"/>
              </a:lnSpc>
              <a:spcBef>
                <a:spcPts val="600"/>
              </a:spcBef>
              <a:buClr>
                <a:srgbClr val="2C7C9F">
                  <a:lumMod val="75000"/>
                </a:srgbClr>
              </a:buClr>
              <a:buSzPct val="110000"/>
              <a:buFont typeface="Wingdings" charset="2"/>
              <a:buChar char="§"/>
            </a:pPr>
            <a:r>
              <a:rPr lang="en-US" sz="2800" dirty="0">
                <a:latin typeface="Trebuchet MS"/>
                <a:cs typeface="Trebuchet MS"/>
              </a:rPr>
              <a:t>H</a:t>
            </a:r>
            <a:r>
              <a:rPr lang="en-US" sz="2800" dirty="0" smtClean="0">
                <a:latin typeface="Trebuchet MS"/>
                <a:cs typeface="Trebuchet MS"/>
              </a:rPr>
              <a:t>eavy </a:t>
            </a:r>
            <a:r>
              <a:rPr lang="en-US" sz="2800" dirty="0">
                <a:latin typeface="Trebuchet MS"/>
                <a:cs typeface="Trebuchet MS"/>
              </a:rPr>
              <a:t>processing to extract </a:t>
            </a:r>
            <a:r>
              <a:rPr lang="en-US" sz="2800" dirty="0" smtClean="0">
                <a:latin typeface="Trebuchet MS"/>
                <a:cs typeface="Trebuchet MS"/>
              </a:rPr>
              <a:t>features </a:t>
            </a:r>
            <a:r>
              <a:rPr lang="en-US" sz="2800" dirty="0">
                <a:latin typeface="Trebuchet MS"/>
                <a:cs typeface="Trebuchet MS"/>
              </a:rPr>
              <a:t>for traffic </a:t>
            </a:r>
            <a:r>
              <a:rPr lang="en-US" sz="2800" dirty="0" smtClean="0">
                <a:latin typeface="Trebuchet MS"/>
                <a:cs typeface="Trebuchet MS"/>
              </a:rPr>
              <a:t>analysis</a:t>
            </a:r>
            <a:endParaRPr lang="en-US" sz="2800" dirty="0">
              <a:latin typeface="Trebuchet MS"/>
              <a:cs typeface="Trebuchet MS"/>
            </a:endParaRPr>
          </a:p>
          <a:p>
            <a:pPr marL="968375" lvl="2" indent="-282575" algn="just" defTabSz="914400">
              <a:lnSpc>
                <a:spcPct val="110000"/>
              </a:lnSpc>
              <a:spcBef>
                <a:spcPts val="600"/>
              </a:spcBef>
              <a:buClr>
                <a:srgbClr val="2C7C9F">
                  <a:lumMod val="60000"/>
                  <a:lumOff val="40000"/>
                </a:srgbClr>
              </a:buClr>
              <a:buSzPct val="110000"/>
              <a:buFont typeface="Arial"/>
              <a:buChar char="•"/>
            </a:pPr>
            <a:r>
              <a:rPr lang="en-US" sz="2600" dirty="0">
                <a:latin typeface="Trebuchet MS"/>
                <a:cs typeface="Trebuchet MS"/>
              </a:rPr>
              <a:t>Delay time in </a:t>
            </a:r>
            <a:r>
              <a:rPr lang="en-US" sz="2600" dirty="0" smtClean="0">
                <a:latin typeface="Trebuchet MS"/>
                <a:cs typeface="Trebuchet MS"/>
              </a:rPr>
              <a:t>detection</a:t>
            </a:r>
            <a:endParaRPr lang="en-US" sz="2600" dirty="0">
              <a:latin typeface="Trebuchet MS"/>
              <a:cs typeface="Trebuchet MS"/>
            </a:endParaRPr>
          </a:p>
          <a:p>
            <a:pPr marL="968375" lvl="2" indent="-282575" algn="just" defTabSz="914400">
              <a:lnSpc>
                <a:spcPct val="110000"/>
              </a:lnSpc>
              <a:spcBef>
                <a:spcPts val="600"/>
              </a:spcBef>
              <a:buClr>
                <a:srgbClr val="2C7C9F">
                  <a:lumMod val="60000"/>
                  <a:lumOff val="40000"/>
                </a:srgbClr>
              </a:buClr>
              <a:buSzPct val="110000"/>
              <a:buFont typeface="Arial"/>
              <a:buChar char="•"/>
            </a:pPr>
            <a:r>
              <a:rPr lang="en-US" sz="2600" dirty="0">
                <a:latin typeface="Trebuchet MS"/>
                <a:cs typeface="Trebuchet MS"/>
              </a:rPr>
              <a:t>Inflexibility and latency in </a:t>
            </a:r>
            <a:r>
              <a:rPr lang="en-US" sz="2600" dirty="0" smtClean="0">
                <a:latin typeface="Trebuchet MS"/>
                <a:cs typeface="Trebuchet MS"/>
              </a:rPr>
              <a:t>reaction</a:t>
            </a:r>
            <a:endParaRPr lang="en-US" sz="2600" dirty="0">
              <a:latin typeface="Trebuchet MS"/>
              <a:cs typeface="Trebuchet MS"/>
            </a:endParaRPr>
          </a:p>
          <a:p>
            <a:pPr marL="968375" lvl="2" indent="-282575" algn="just" defTabSz="914400">
              <a:lnSpc>
                <a:spcPct val="110000"/>
              </a:lnSpc>
              <a:spcBef>
                <a:spcPts val="600"/>
              </a:spcBef>
              <a:buClr>
                <a:srgbClr val="2C7C9F">
                  <a:lumMod val="60000"/>
                  <a:lumOff val="40000"/>
                </a:srgbClr>
              </a:buClr>
              <a:buSzPct val="110000"/>
              <a:buFont typeface="Arial"/>
              <a:buChar char="•"/>
            </a:pPr>
            <a:r>
              <a:rPr lang="en-US" sz="2600" dirty="0" smtClean="0">
                <a:latin typeface="Trebuchet MS"/>
                <a:cs typeface="Trebuchet MS"/>
              </a:rPr>
              <a:t>Even more </a:t>
            </a:r>
            <a:r>
              <a:rPr lang="en-US" sz="2600" dirty="0">
                <a:latin typeface="Trebuchet MS"/>
                <a:cs typeface="Trebuchet MS"/>
              </a:rPr>
              <a:t>challenged in large scales </a:t>
            </a:r>
            <a:r>
              <a:rPr lang="en-US" sz="2600" dirty="0" smtClean="0">
                <a:latin typeface="Trebuchet MS"/>
                <a:cs typeface="Trebuchet MS"/>
              </a:rPr>
              <a:t>networks</a:t>
            </a:r>
            <a:endParaRPr lang="en-US" sz="2600" dirty="0">
              <a:latin typeface="Trebuchet MS"/>
              <a:cs typeface="Trebuchet MS"/>
            </a:endParaRPr>
          </a:p>
          <a:p>
            <a:endParaRPr lang="en-US" sz="2600" dirty="0"/>
          </a:p>
        </p:txBody>
      </p:sp>
      <p:sp>
        <p:nvSpPr>
          <p:cNvPr id="335" name="Text Placeholder 334"/>
          <p:cNvSpPr>
            <a:spLocks noGrp="1"/>
          </p:cNvSpPr>
          <p:nvPr>
            <p:ph type="body" sz="quarter" idx="11"/>
          </p:nvPr>
        </p:nvSpPr>
        <p:spPr/>
        <p:txBody>
          <a:bodyPr/>
          <a:lstStyle/>
          <a:p>
            <a:r>
              <a:rPr lang="en-US" dirty="0" smtClean="0"/>
              <a:t>Motivation</a:t>
            </a:r>
            <a:endParaRPr lang="en-US" dirty="0"/>
          </a:p>
        </p:txBody>
      </p:sp>
      <p:sp>
        <p:nvSpPr>
          <p:cNvPr id="338" name="Text Placeholder 337"/>
          <p:cNvSpPr>
            <a:spLocks noGrp="1"/>
          </p:cNvSpPr>
          <p:nvPr>
            <p:ph type="body" sz="quarter" idx="20"/>
          </p:nvPr>
        </p:nvSpPr>
        <p:spPr>
          <a:xfrm>
            <a:off x="612536" y="15204773"/>
            <a:ext cx="14291358" cy="800265"/>
          </a:xfrm>
        </p:spPr>
        <p:txBody>
          <a:bodyPr/>
          <a:lstStyle/>
          <a:p>
            <a:r>
              <a:rPr lang="en-US" dirty="0" smtClean="0"/>
              <a:t>Solution requirements and challenges</a:t>
            </a:r>
            <a:endParaRPr lang="en-US" dirty="0"/>
          </a:p>
        </p:txBody>
      </p:sp>
      <p:sp>
        <p:nvSpPr>
          <p:cNvPr id="339" name="Text Placeholder 338"/>
          <p:cNvSpPr>
            <a:spLocks noGrp="1"/>
          </p:cNvSpPr>
          <p:nvPr>
            <p:ph type="body" sz="quarter" idx="25"/>
          </p:nvPr>
        </p:nvSpPr>
        <p:spPr>
          <a:xfrm>
            <a:off x="15342251" y="6835356"/>
            <a:ext cx="14287682" cy="1501212"/>
          </a:xfrm>
        </p:spPr>
        <p:txBody>
          <a:bodyPr/>
          <a:lstStyle/>
          <a:p>
            <a:r>
              <a:rPr lang="en-US" dirty="0" smtClean="0"/>
              <a:t>Anomaly detection method</a:t>
            </a:r>
            <a:endParaRPr lang="en-US" dirty="0"/>
          </a:p>
          <a:p>
            <a:endParaRPr lang="en-US" dirty="0"/>
          </a:p>
        </p:txBody>
      </p:sp>
      <p:sp>
        <p:nvSpPr>
          <p:cNvPr id="340" name="Text Placeholder 339"/>
          <p:cNvSpPr>
            <a:spLocks noGrp="1"/>
          </p:cNvSpPr>
          <p:nvPr>
            <p:ph type="body" sz="quarter" idx="26"/>
          </p:nvPr>
        </p:nvSpPr>
        <p:spPr>
          <a:xfrm>
            <a:off x="15340701" y="7829514"/>
            <a:ext cx="14287682" cy="18055914"/>
          </a:xfrm>
        </p:spPr>
        <p:txBody>
          <a:body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2 </a:t>
            </a:r>
            <a:r>
              <a:rPr lang="en-US" sz="3200" dirty="0">
                <a:solidFill>
                  <a:srgbClr val="000000"/>
                </a:solidFill>
              </a:rPr>
              <a:t>main phases</a:t>
            </a:r>
            <a:r>
              <a:rPr lang="en-US" sz="3200" dirty="0" smtClean="0">
                <a:solidFill>
                  <a:srgbClr val="000000"/>
                </a:solidFill>
                <a:latin typeface="Trebuchet MS"/>
                <a:cs typeface="Trebuchet MS"/>
              </a:rPr>
              <a:t>:</a:t>
            </a:r>
            <a:endParaRPr lang="en-US" sz="3200" dirty="0">
              <a:solidFill>
                <a:srgbClr val="000000"/>
              </a:solidFill>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Query </a:t>
            </a:r>
            <a:r>
              <a:rPr lang="en-US" sz="2800" dirty="0">
                <a:solidFill>
                  <a:srgbClr val="000000"/>
                </a:solidFill>
              </a:rPr>
              <a:t>statistics from switches  </a:t>
            </a:r>
            <a:endParaRPr lang="en-US" sz="2800" dirty="0">
              <a:solidFill>
                <a:srgbClr val="000000"/>
              </a:solidFill>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Calculate </a:t>
            </a:r>
            <a:r>
              <a:rPr lang="en-US" sz="2800" dirty="0">
                <a:solidFill>
                  <a:srgbClr val="000000"/>
                </a:solidFill>
              </a:rPr>
              <a:t>traffic volume changes in flows to find out anomaly</a:t>
            </a: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Processing </a:t>
            </a:r>
            <a:r>
              <a:rPr lang="en-US" sz="3200" dirty="0">
                <a:solidFill>
                  <a:srgbClr val="000000"/>
                </a:solidFill>
              </a:rPr>
              <a:t>steps</a:t>
            </a:r>
            <a:r>
              <a:rPr lang="en-US" sz="3200" dirty="0" smtClean="0">
                <a:solidFill>
                  <a:srgbClr val="000000"/>
                </a:solidFill>
                <a:latin typeface="Trebuchet MS"/>
                <a:cs typeface="Trebuchet MS"/>
              </a:rPr>
              <a:t>:</a:t>
            </a:r>
            <a:endParaRPr lang="en-US" sz="3200" dirty="0">
              <a:solidFill>
                <a:srgbClr val="000000"/>
              </a:solidFill>
            </a:endParaRPr>
          </a:p>
          <a:p>
            <a:pPr lvl="1">
              <a:lnSpc>
                <a:spcPct val="110000"/>
              </a:lnSpc>
              <a:buFont typeface="+mj-ea"/>
              <a:buAutoNum type="circleNumDbPlain"/>
            </a:pPr>
            <a:r>
              <a:rPr lang="en-US" sz="2800" dirty="0" smtClean="0">
                <a:solidFill>
                  <a:srgbClr val="000000"/>
                </a:solidFill>
              </a:rPr>
              <a:t>SDN s</a:t>
            </a:r>
            <a:r>
              <a:rPr lang="en-US" sz="2800" dirty="0" smtClean="0">
                <a:solidFill>
                  <a:srgbClr val="000000"/>
                </a:solidFill>
              </a:rPr>
              <a:t>witch </a:t>
            </a:r>
            <a:r>
              <a:rPr lang="en-US" sz="2800" dirty="0">
                <a:solidFill>
                  <a:srgbClr val="000000"/>
                </a:solidFill>
              </a:rPr>
              <a:t>forwards </a:t>
            </a:r>
            <a:r>
              <a:rPr lang="en-US" sz="2800" dirty="0" smtClean="0">
                <a:solidFill>
                  <a:srgbClr val="000000"/>
                </a:solidFill>
              </a:rPr>
              <a:t>first </a:t>
            </a:r>
            <a:r>
              <a:rPr lang="en-US" sz="2800" dirty="0">
                <a:solidFill>
                  <a:srgbClr val="000000"/>
                </a:solidFill>
              </a:rPr>
              <a:t>packet of </a:t>
            </a:r>
            <a:r>
              <a:rPr lang="en-US" sz="2800" dirty="0" smtClean="0">
                <a:solidFill>
                  <a:srgbClr val="000000"/>
                </a:solidFill>
              </a:rPr>
              <a:t>every </a:t>
            </a:r>
            <a:r>
              <a:rPr lang="en-US" sz="2800" dirty="0">
                <a:solidFill>
                  <a:srgbClr val="000000"/>
                </a:solidFill>
              </a:rPr>
              <a:t>flow </a:t>
            </a:r>
            <a:r>
              <a:rPr lang="en-US" sz="2800" dirty="0">
                <a:solidFill>
                  <a:srgbClr val="000000"/>
                </a:solidFill>
              </a:rPr>
              <a:t>to controller -&gt; controller add a Flow Entry in which Match Field including 5 tuples {</a:t>
            </a:r>
            <a:r>
              <a:rPr lang="en-US" sz="2800" dirty="0" err="1">
                <a:solidFill>
                  <a:srgbClr val="000000"/>
                </a:solidFill>
              </a:rPr>
              <a:t>scr</a:t>
            </a:r>
            <a:r>
              <a:rPr lang="en-US" sz="2800" dirty="0">
                <a:solidFill>
                  <a:srgbClr val="000000"/>
                </a:solidFill>
              </a:rPr>
              <a:t> IP, </a:t>
            </a:r>
            <a:r>
              <a:rPr lang="en-US" sz="2800" dirty="0" err="1">
                <a:solidFill>
                  <a:srgbClr val="000000"/>
                </a:solidFill>
              </a:rPr>
              <a:t>src</a:t>
            </a:r>
            <a:r>
              <a:rPr lang="en-US" sz="2800" dirty="0">
                <a:solidFill>
                  <a:srgbClr val="000000"/>
                </a:solidFill>
              </a:rPr>
              <a:t> Port, </a:t>
            </a:r>
            <a:r>
              <a:rPr lang="en-US" sz="2800" dirty="0" err="1">
                <a:solidFill>
                  <a:srgbClr val="000000"/>
                </a:solidFill>
              </a:rPr>
              <a:t>dst</a:t>
            </a:r>
            <a:r>
              <a:rPr lang="en-US" sz="2800" dirty="0">
                <a:solidFill>
                  <a:srgbClr val="000000"/>
                </a:solidFill>
              </a:rPr>
              <a:t> IP, </a:t>
            </a:r>
            <a:r>
              <a:rPr lang="en-US" sz="2800" dirty="0" err="1">
                <a:solidFill>
                  <a:srgbClr val="000000"/>
                </a:solidFill>
              </a:rPr>
              <a:t>dst</a:t>
            </a:r>
            <a:r>
              <a:rPr lang="en-US" sz="2800" dirty="0">
                <a:solidFill>
                  <a:srgbClr val="000000"/>
                </a:solidFill>
              </a:rPr>
              <a:t> Port, </a:t>
            </a:r>
            <a:r>
              <a:rPr lang="en-US" sz="2800" dirty="0" smtClean="0">
                <a:solidFill>
                  <a:srgbClr val="000000"/>
                </a:solidFill>
              </a:rPr>
              <a:t>Proto}</a:t>
            </a:r>
          </a:p>
          <a:p>
            <a:pPr lvl="1">
              <a:lnSpc>
                <a:spcPct val="110000"/>
              </a:lnSpc>
              <a:buFont typeface="+mj-ea"/>
              <a:buAutoNum type="circleNumDbPlain"/>
            </a:pPr>
            <a:r>
              <a:rPr lang="en-US" sz="2800" dirty="0" smtClean="0">
                <a:solidFill>
                  <a:srgbClr val="000000"/>
                </a:solidFill>
              </a:rPr>
              <a:t>Detector </a:t>
            </a:r>
            <a:r>
              <a:rPr lang="en-US" sz="2800" dirty="0">
                <a:solidFill>
                  <a:srgbClr val="000000"/>
                </a:solidFill>
              </a:rPr>
              <a:t>creates a Monitoring Table to record traffic volume changes in flows, including fields: {5-tuples, packet count, byte count</a:t>
            </a:r>
            <a:r>
              <a:rPr lang="en-US" sz="2800" dirty="0" smtClean="0">
                <a:solidFill>
                  <a:srgbClr val="000000"/>
                </a:solidFill>
              </a:rPr>
              <a:t>}</a:t>
            </a:r>
          </a:p>
          <a:p>
            <a:pPr lvl="1">
              <a:lnSpc>
                <a:spcPct val="110000"/>
              </a:lnSpc>
              <a:buFont typeface="+mj-ea"/>
              <a:buAutoNum type="circleNumDbPlain"/>
            </a:pPr>
            <a:r>
              <a:rPr lang="en-US" sz="2800" dirty="0" smtClean="0">
                <a:solidFill>
                  <a:srgbClr val="000000"/>
                </a:solidFill>
              </a:rPr>
              <a:t>For </a:t>
            </a:r>
            <a:r>
              <a:rPr lang="en-US" sz="2800" dirty="0">
                <a:solidFill>
                  <a:srgbClr val="000000"/>
                </a:solidFill>
              </a:rPr>
              <a:t>every time interval </a:t>
            </a:r>
            <a:r>
              <a:rPr lang="en-US" sz="2800" i="1" dirty="0">
                <a:solidFill>
                  <a:srgbClr val="000000"/>
                </a:solidFill>
              </a:rPr>
              <a:t>M</a:t>
            </a:r>
            <a:r>
              <a:rPr lang="en-US" sz="2800" i="1" dirty="0" smtClean="0">
                <a:solidFill>
                  <a:srgbClr val="000000"/>
                </a:solidFill>
              </a:rPr>
              <a:t> </a:t>
            </a:r>
            <a:r>
              <a:rPr lang="en-US" sz="2800" dirty="0">
                <a:solidFill>
                  <a:srgbClr val="000000"/>
                </a:solidFill>
              </a:rPr>
              <a:t>minutes </a:t>
            </a:r>
            <a:r>
              <a:rPr lang="en-US" sz="2800" dirty="0" smtClean="0">
                <a:solidFill>
                  <a:srgbClr val="000000"/>
                </a:solidFill>
              </a:rPr>
              <a:t>(M = {10, 15, 30,</a:t>
            </a:r>
            <a:r>
              <a:rPr lang="en-US" sz="2800" dirty="0">
                <a:solidFill>
                  <a:srgbClr val="000000"/>
                </a:solidFill>
              </a:rPr>
              <a:t>...</a:t>
            </a:r>
            <a:r>
              <a:rPr lang="en-US" sz="2800" dirty="0" smtClean="0">
                <a:solidFill>
                  <a:srgbClr val="000000"/>
                </a:solidFill>
              </a:rPr>
              <a:t>}), </a:t>
            </a:r>
            <a:r>
              <a:rPr lang="en-US" sz="2800" dirty="0">
                <a:solidFill>
                  <a:srgbClr val="000000"/>
                </a:solidFill>
              </a:rPr>
              <a:t>repeat </a:t>
            </a:r>
            <a:r>
              <a:rPr lang="en-US" sz="2800" i="1" dirty="0">
                <a:solidFill>
                  <a:srgbClr val="000000"/>
                </a:solidFill>
              </a:rPr>
              <a:t>N</a:t>
            </a:r>
            <a:r>
              <a:rPr lang="en-US" sz="2800" dirty="0" smtClean="0">
                <a:solidFill>
                  <a:srgbClr val="000000"/>
                </a:solidFill>
              </a:rPr>
              <a:t> </a:t>
            </a:r>
            <a:r>
              <a:rPr lang="en-US" sz="2800" dirty="0">
                <a:solidFill>
                  <a:srgbClr val="000000"/>
                </a:solidFill>
              </a:rPr>
              <a:t>times:</a:t>
            </a:r>
          </a:p>
          <a:p>
            <a:pPr lvl="2">
              <a:lnSpc>
                <a:spcPct val="110000"/>
              </a:lnSpc>
              <a:buFont typeface="+mj-lt"/>
              <a:buAutoNum type="romanLcPeriod"/>
            </a:pPr>
            <a:r>
              <a:rPr lang="en-US" sz="2600" dirty="0" smtClean="0">
                <a:solidFill>
                  <a:srgbClr val="000000"/>
                </a:solidFill>
              </a:rPr>
              <a:t>Controller </a:t>
            </a:r>
            <a:r>
              <a:rPr lang="en-US" sz="2600" dirty="0">
                <a:solidFill>
                  <a:srgbClr val="000000"/>
                </a:solidFill>
              </a:rPr>
              <a:t>sends an Individual Flow Statistics Request to </a:t>
            </a:r>
            <a:r>
              <a:rPr lang="en-US" sz="2600" dirty="0" smtClean="0">
                <a:solidFill>
                  <a:srgbClr val="000000"/>
                </a:solidFill>
              </a:rPr>
              <a:t>switch</a:t>
            </a:r>
          </a:p>
          <a:p>
            <a:pPr lvl="2">
              <a:lnSpc>
                <a:spcPct val="110000"/>
              </a:lnSpc>
              <a:buFont typeface="+mj-lt"/>
              <a:buAutoNum type="romanLcPeriod"/>
            </a:pPr>
            <a:r>
              <a:rPr lang="en-US" sz="2600" dirty="0" smtClean="0">
                <a:solidFill>
                  <a:srgbClr val="000000"/>
                </a:solidFill>
              </a:rPr>
              <a:t>Individual </a:t>
            </a:r>
            <a:r>
              <a:rPr lang="en-US" sz="2600" dirty="0">
                <a:solidFill>
                  <a:srgbClr val="000000"/>
                </a:solidFill>
              </a:rPr>
              <a:t>Statistics Reply from switch include a list of flow statistics of all flow entries existing in its Flow Table -&gt; controller delegate it to </a:t>
            </a:r>
            <a:r>
              <a:rPr lang="en-US" sz="2600" dirty="0" smtClean="0">
                <a:solidFill>
                  <a:srgbClr val="000000"/>
                </a:solidFill>
              </a:rPr>
              <a:t>Detector</a:t>
            </a:r>
          </a:p>
          <a:p>
            <a:pPr lvl="2">
              <a:lnSpc>
                <a:spcPct val="110000"/>
              </a:lnSpc>
              <a:buFont typeface="+mj-lt"/>
              <a:buAutoNum type="romanLcPeriod"/>
            </a:pPr>
            <a:r>
              <a:rPr lang="en-US" sz="2600" dirty="0" smtClean="0">
                <a:solidFill>
                  <a:srgbClr val="000000"/>
                </a:solidFill>
              </a:rPr>
              <a:t>For </a:t>
            </a:r>
            <a:r>
              <a:rPr lang="en-US" sz="2600" dirty="0">
                <a:solidFill>
                  <a:srgbClr val="000000"/>
                </a:solidFill>
              </a:rPr>
              <a:t>each statistics in the list (correspond to a flow) -&gt; Detector save information (as an item) to Monitoring Table (MT</a:t>
            </a:r>
            <a:r>
              <a:rPr lang="en-US" sz="2600" dirty="0" smtClean="0">
                <a:solidFill>
                  <a:srgbClr val="000000"/>
                </a:solidFill>
              </a:rPr>
              <a:t>)</a:t>
            </a:r>
          </a:p>
          <a:p>
            <a:pPr lvl="2">
              <a:lnSpc>
                <a:spcPct val="110000"/>
              </a:lnSpc>
              <a:buFont typeface="+mj-lt"/>
              <a:buAutoNum type="romanLcPeriod"/>
            </a:pPr>
            <a:r>
              <a:rPr lang="en-US" sz="2600" dirty="0" smtClean="0">
                <a:solidFill>
                  <a:srgbClr val="000000"/>
                </a:solidFill>
              </a:rPr>
              <a:t>For </a:t>
            </a:r>
            <a:r>
              <a:rPr lang="en-US" sz="2600" dirty="0">
                <a:solidFill>
                  <a:srgbClr val="000000"/>
                </a:solidFill>
              </a:rPr>
              <a:t>each item in MT, Detector calculate traffic volume change in that flow </a:t>
            </a:r>
            <a:r>
              <a:rPr lang="en-US" sz="2600" dirty="0" smtClean="0">
                <a:solidFill>
                  <a:srgbClr val="000000"/>
                </a:solidFill>
              </a:rPr>
              <a:t>(using ASTUTE-based algorithm)</a:t>
            </a:r>
            <a:endParaRPr lang="en-US" sz="2600" dirty="0">
              <a:solidFill>
                <a:srgbClr val="000000"/>
              </a:solidFill>
            </a:endParaRPr>
          </a:p>
          <a:p>
            <a:pPr marL="895503" lvl="1" indent="0">
              <a:lnSpc>
                <a:spcPct val="110000"/>
              </a:lnSpc>
              <a:buNone/>
            </a:pPr>
            <a:endParaRPr lang="en-US" sz="2400" dirty="0">
              <a:solidFill>
                <a:srgbClr val="000000"/>
              </a:solidFill>
            </a:endParaRPr>
          </a:p>
          <a:p>
            <a:pPr marL="34925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ASTUTE</a:t>
            </a:r>
            <a:r>
              <a:rPr lang="en-US" sz="3200" dirty="0">
                <a:solidFill>
                  <a:srgbClr val="000000"/>
                </a:solidFill>
              </a:rPr>
              <a:t>-based algorithm (calculate changes of flow traffic volume)</a:t>
            </a:r>
            <a:r>
              <a:rPr lang="en-US" sz="3200" dirty="0" smtClean="0">
                <a:solidFill>
                  <a:srgbClr val="000000"/>
                </a:solidFill>
              </a:rPr>
              <a:t>:</a:t>
            </a:r>
            <a:endParaRPr lang="en-US" sz="3200" dirty="0" smtClean="0">
              <a:solidFill>
                <a:srgbClr val="000000"/>
              </a:solidFill>
            </a:endParaRPr>
          </a:p>
          <a:p>
            <a:pPr lvl="1">
              <a:lnSpc>
                <a:spcPct val="110000"/>
              </a:lnSpc>
              <a:buFont typeface="+mj-lt"/>
              <a:buAutoNum type="arabicParenR"/>
            </a:pPr>
            <a:r>
              <a:rPr lang="en-US" sz="2800" dirty="0" err="1" smtClean="0">
                <a:solidFill>
                  <a:srgbClr val="000000"/>
                </a:solidFill>
              </a:rPr>
              <a:t>Substract</a:t>
            </a:r>
            <a:r>
              <a:rPr lang="en-US" sz="2800" dirty="0" smtClean="0">
                <a:solidFill>
                  <a:srgbClr val="000000"/>
                </a:solidFill>
              </a:rPr>
              <a:t> packet-count </a:t>
            </a:r>
            <a:r>
              <a:rPr lang="en-US" sz="2800" dirty="0" smtClean="0">
                <a:solidFill>
                  <a:srgbClr val="000000"/>
                </a:solidFill>
              </a:rPr>
              <a:t>of this query to </a:t>
            </a:r>
            <a:r>
              <a:rPr lang="en-US" sz="2800" dirty="0" smtClean="0">
                <a:solidFill>
                  <a:srgbClr val="000000"/>
                </a:solidFill>
              </a:rPr>
              <a:t>packet-count </a:t>
            </a:r>
            <a:r>
              <a:rPr lang="en-US" sz="2800" dirty="0" smtClean="0">
                <a:solidFill>
                  <a:srgbClr val="000000"/>
                </a:solidFill>
              </a:rPr>
              <a:t>of previous query (volume change is called </a:t>
            </a:r>
            <a:r>
              <a:rPr lang="en-US" sz="2800" dirty="0" smtClean="0">
                <a:solidFill>
                  <a:srgbClr val="000000"/>
                </a:solidFill>
              </a:rPr>
              <a:t>𝛿</a:t>
            </a:r>
            <a:r>
              <a:rPr lang="en-US" sz="2800" dirty="0" err="1" smtClean="0">
                <a:solidFill>
                  <a:srgbClr val="000000"/>
                </a:solidFill>
              </a:rPr>
              <a:t>f,i</a:t>
            </a:r>
            <a:r>
              <a:rPr lang="en-US" sz="2800" dirty="0" smtClean="0">
                <a:solidFill>
                  <a:srgbClr val="000000"/>
                </a:solidFill>
              </a:rPr>
              <a:t>) </a:t>
            </a:r>
            <a:endParaRPr lang="en-US" sz="2800" dirty="0" smtClean="0">
              <a:solidFill>
                <a:srgbClr val="000000"/>
              </a:solidFill>
            </a:endParaRPr>
          </a:p>
          <a:p>
            <a:pPr lvl="1">
              <a:lnSpc>
                <a:spcPct val="110000"/>
              </a:lnSpc>
              <a:buFont typeface="+mj-lt"/>
              <a:buAutoNum type="arabicParenR"/>
            </a:pPr>
            <a:r>
              <a:rPr lang="en-US" sz="2800" dirty="0">
                <a:solidFill>
                  <a:srgbClr val="000000"/>
                </a:solidFill>
              </a:rPr>
              <a:t>Assume F: number of observing flows, compute sample mean 𝛿𝑖, sample standard deviation 𝜎𝑖 of volume changes -&gt; computer the K’ (Astute assessment value, AAV)</a:t>
            </a:r>
            <a:r>
              <a:rPr lang="en-US" sz="2800" dirty="0" smtClean="0">
                <a:solidFill>
                  <a:srgbClr val="000000"/>
                </a:solidFill>
              </a:rPr>
              <a:t>:</a:t>
            </a:r>
          </a:p>
          <a:p>
            <a:pPr lvl="1">
              <a:lnSpc>
                <a:spcPct val="110000"/>
              </a:lnSpc>
              <a:buFont typeface="+mj-lt"/>
              <a:buAutoNum type="arabicParenR"/>
            </a:pPr>
            <a:endParaRPr lang="en-US" sz="2800" dirty="0">
              <a:solidFill>
                <a:srgbClr val="000000"/>
              </a:solidFill>
            </a:endParaRPr>
          </a:p>
          <a:p>
            <a:pPr lvl="1">
              <a:lnSpc>
                <a:spcPct val="110000"/>
              </a:lnSpc>
              <a:buFont typeface="+mj-lt"/>
              <a:buAutoNum type="arabicParenR"/>
            </a:pPr>
            <a:endParaRPr lang="en-US" sz="2800" dirty="0" smtClean="0">
              <a:solidFill>
                <a:srgbClr val="000000"/>
              </a:solidFill>
            </a:endParaRPr>
          </a:p>
          <a:p>
            <a:pPr lvl="1">
              <a:lnSpc>
                <a:spcPct val="110000"/>
              </a:lnSpc>
              <a:buFont typeface="+mj-lt"/>
              <a:buAutoNum type="arabicParenR"/>
            </a:pPr>
            <a:endParaRPr lang="en-US" sz="2800" dirty="0">
              <a:solidFill>
                <a:srgbClr val="000000"/>
              </a:solidFill>
            </a:endParaRPr>
          </a:p>
          <a:p>
            <a:pPr marL="895503" lvl="1" indent="0">
              <a:lnSpc>
                <a:spcPct val="110000"/>
              </a:lnSpc>
              <a:buNone/>
            </a:pPr>
            <a:endParaRPr lang="en-US" sz="2800" dirty="0" smtClean="0">
              <a:solidFill>
                <a:srgbClr val="000000"/>
              </a:solidFill>
            </a:endParaRPr>
          </a:p>
          <a:p>
            <a:pPr lvl="1">
              <a:lnSpc>
                <a:spcPct val="110000"/>
              </a:lnSpc>
              <a:buFont typeface="+mj-lt"/>
              <a:buAutoNum type="arabicParenR"/>
            </a:pPr>
            <a:r>
              <a:rPr lang="en-US" sz="2800" dirty="0" smtClean="0">
                <a:solidFill>
                  <a:srgbClr val="000000"/>
                </a:solidFill>
              </a:rPr>
              <a:t>Check </a:t>
            </a:r>
            <a:r>
              <a:rPr lang="en-US" sz="2800" dirty="0">
                <a:solidFill>
                  <a:srgbClr val="000000"/>
                </a:solidFill>
              </a:rPr>
              <a:t>if |K’| larger than K(p) -&gt; mark observed flow as anomaly. Threshold K(p): examined through experiment, initial values: {3, 6, 9}</a:t>
            </a:r>
          </a:p>
          <a:p>
            <a:pPr>
              <a:lnSpc>
                <a:spcPct val="110000"/>
              </a:lnSpc>
            </a:pPr>
            <a:endParaRPr lang="en-US" sz="2400" dirty="0" smtClean="0">
              <a:solidFill>
                <a:srgbClr val="2C3F71"/>
              </a:solidFill>
            </a:endParaRPr>
          </a:p>
          <a:p>
            <a:pPr marL="895503" lvl="1" indent="0">
              <a:buNone/>
            </a:pPr>
            <a:r>
              <a:rPr lang="en-US" sz="2400" dirty="0" smtClean="0">
                <a:solidFill>
                  <a:srgbClr val="2C3F71"/>
                </a:solidFill>
              </a:rPr>
              <a:t> </a:t>
            </a:r>
            <a:endParaRPr lang="en-US" sz="2400" dirty="0">
              <a:solidFill>
                <a:srgbClr val="2C3F71"/>
              </a:solidFill>
            </a:endParaRPr>
          </a:p>
        </p:txBody>
      </p:sp>
      <p:sp>
        <p:nvSpPr>
          <p:cNvPr id="341" name="Text Placeholder 340"/>
          <p:cNvSpPr>
            <a:spLocks noGrp="1"/>
          </p:cNvSpPr>
          <p:nvPr>
            <p:ph type="body" sz="quarter" idx="27"/>
          </p:nvPr>
        </p:nvSpPr>
        <p:spPr>
          <a:xfrm>
            <a:off x="15494777" y="24744543"/>
            <a:ext cx="14283756" cy="800265"/>
          </a:xfrm>
        </p:spPr>
        <p:txBody>
          <a:bodyPr/>
          <a:lstStyle/>
          <a:p>
            <a:r>
              <a:rPr lang="en-US" dirty="0" smtClean="0"/>
              <a:t>Evaluation plan </a:t>
            </a:r>
            <a:endParaRPr lang="en-US" dirty="0"/>
          </a:p>
        </p:txBody>
      </p:sp>
      <p:sp>
        <p:nvSpPr>
          <p:cNvPr id="342" name="Text Placeholder 341"/>
          <p:cNvSpPr>
            <a:spLocks noGrp="1"/>
          </p:cNvSpPr>
          <p:nvPr>
            <p:ph type="body" sz="quarter" idx="28"/>
          </p:nvPr>
        </p:nvSpPr>
        <p:spPr>
          <a:xfrm>
            <a:off x="623691" y="22716624"/>
            <a:ext cx="14289232" cy="21029034"/>
          </a:xfrm>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solidFill>
                <a:srgbClr val="000000"/>
              </a:solidFill>
            </a:endParaRPr>
          </a:p>
          <a:p>
            <a:pPr marL="457200" indent="-457200">
              <a:buFont typeface="Wingdings" charset="2"/>
              <a:buChar char="§"/>
            </a:pPr>
            <a:endParaRPr lang="en-US" sz="3200" dirty="0" smtClean="0">
              <a:solidFill>
                <a:srgbClr val="000000"/>
              </a:solidFill>
            </a:endParaRP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Anomaly </a:t>
            </a:r>
            <a:r>
              <a:rPr lang="en-US" sz="3200" dirty="0">
                <a:solidFill>
                  <a:srgbClr val="000000"/>
                </a:solidFill>
              </a:rPr>
              <a:t>detector</a:t>
            </a:r>
            <a:r>
              <a:rPr lang="en-US" sz="3200" dirty="0" smtClean="0">
                <a:solidFill>
                  <a:srgbClr val="000000"/>
                </a:solidFill>
                <a:latin typeface="Trebuchet MS"/>
                <a:cs typeface="Trebuchet MS"/>
              </a:rPr>
              <a:t>:</a:t>
            </a:r>
            <a:endParaRPr lang="en-US" sz="3200" dirty="0">
              <a:solidFill>
                <a:srgbClr val="000000"/>
              </a:solidFill>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Receive </a:t>
            </a:r>
            <a:r>
              <a:rPr lang="en-US" sz="2800" dirty="0">
                <a:solidFill>
                  <a:srgbClr val="000000"/>
                </a:solidFill>
              </a:rPr>
              <a:t>network traffic statistics from SDN controller </a:t>
            </a:r>
            <a:r>
              <a:rPr lang="en-US" sz="2800" dirty="0" smtClean="0">
                <a:solidFill>
                  <a:srgbClr val="000000"/>
                </a:solidFill>
              </a:rPr>
              <a:t>platform</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Analyze the statistics (based on 5 tuples: source IP, source port, destination IP, destination port, protocol)</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Run </a:t>
            </a:r>
            <a:r>
              <a:rPr lang="en-US" sz="2800" dirty="0">
                <a:solidFill>
                  <a:srgbClr val="000000"/>
                </a:solidFill>
              </a:rPr>
              <a:t>anomaly detection algorithm to find out </a:t>
            </a:r>
            <a:r>
              <a:rPr lang="en-US" sz="2800" dirty="0" smtClean="0">
                <a:solidFill>
                  <a:srgbClr val="000000"/>
                </a:solidFill>
              </a:rPr>
              <a:t>anomalies</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Alert </a:t>
            </a:r>
            <a:r>
              <a:rPr lang="en-US" sz="2800" dirty="0">
                <a:solidFill>
                  <a:srgbClr val="000000"/>
                </a:solidFill>
              </a:rPr>
              <a:t>when anomalies were </a:t>
            </a:r>
            <a:r>
              <a:rPr lang="en-US" sz="2800" dirty="0" smtClean="0">
                <a:solidFill>
                  <a:srgbClr val="000000"/>
                </a:solidFill>
              </a:rPr>
              <a:t>found</a:t>
            </a: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SDN </a:t>
            </a:r>
            <a:r>
              <a:rPr lang="en-US" sz="3200" dirty="0">
                <a:solidFill>
                  <a:srgbClr val="000000"/>
                </a:solidFill>
              </a:rPr>
              <a:t>controller platform</a:t>
            </a:r>
            <a:r>
              <a:rPr lang="en-US" sz="3200" dirty="0" smtClean="0">
                <a:solidFill>
                  <a:srgbClr val="000000"/>
                </a:solidFill>
                <a:latin typeface="Trebuchet MS"/>
                <a:cs typeface="Trebuchet MS"/>
              </a:rPr>
              <a:t>:</a:t>
            </a:r>
            <a:endParaRPr lang="en-US" sz="3200" dirty="0">
              <a:solidFill>
                <a:srgbClr val="000000"/>
              </a:solidFill>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Query </a:t>
            </a:r>
            <a:r>
              <a:rPr lang="en-US" sz="2800" dirty="0">
                <a:solidFill>
                  <a:srgbClr val="000000"/>
                </a:solidFill>
              </a:rPr>
              <a:t>flow statistics from SDN switches by sending Flow Statistics Request to the </a:t>
            </a:r>
            <a:r>
              <a:rPr lang="en-US" sz="2800" dirty="0" smtClean="0">
                <a:solidFill>
                  <a:srgbClr val="000000"/>
                </a:solidFill>
              </a:rPr>
              <a:t>switches</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Pass </a:t>
            </a:r>
            <a:r>
              <a:rPr lang="en-US" sz="2800" dirty="0">
                <a:solidFill>
                  <a:srgbClr val="000000"/>
                </a:solidFill>
              </a:rPr>
              <a:t>the queried statistics through Anomaly </a:t>
            </a:r>
            <a:r>
              <a:rPr lang="en-US" sz="2800" dirty="0" smtClean="0">
                <a:solidFill>
                  <a:srgbClr val="000000"/>
                </a:solidFill>
              </a:rPr>
              <a:t>Detector</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Get </a:t>
            </a:r>
            <a:r>
              <a:rPr lang="en-US" sz="2800" dirty="0">
                <a:solidFill>
                  <a:srgbClr val="000000"/>
                </a:solidFill>
              </a:rPr>
              <a:t>alert from Anomaly Detector if anomalies were </a:t>
            </a:r>
            <a:r>
              <a:rPr lang="en-US" sz="2800" dirty="0" smtClean="0">
                <a:solidFill>
                  <a:srgbClr val="000000"/>
                </a:solidFill>
              </a:rPr>
              <a:t>found</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Mitigate </a:t>
            </a:r>
            <a:r>
              <a:rPr lang="en-US" sz="2800" dirty="0">
                <a:solidFill>
                  <a:srgbClr val="000000"/>
                </a:solidFill>
              </a:rPr>
              <a:t>attacks by blocking attack traffic (via </a:t>
            </a:r>
            <a:r>
              <a:rPr lang="en-US" sz="2800" dirty="0" err="1">
                <a:solidFill>
                  <a:srgbClr val="000000"/>
                </a:solidFill>
              </a:rPr>
              <a:t>Soundbound</a:t>
            </a:r>
            <a:r>
              <a:rPr lang="en-US" sz="2800" dirty="0">
                <a:solidFill>
                  <a:srgbClr val="000000"/>
                </a:solidFill>
              </a:rPr>
              <a:t> API)</a:t>
            </a:r>
          </a:p>
          <a:p>
            <a:pPr lvl="1">
              <a:buFont typeface="Wingdings" charset="2"/>
              <a:buChar char="ü"/>
            </a:pPr>
            <a:endParaRPr lang="en-US" dirty="0" smtClean="0">
              <a:solidFill>
                <a:srgbClr val="000000"/>
              </a:solidFill>
            </a:endParaRPr>
          </a:p>
          <a:p>
            <a:pPr lvl="1" indent="0">
              <a:buNone/>
            </a:pPr>
            <a:endParaRPr lang="en-US" dirty="0" smtClean="0">
              <a:solidFill>
                <a:srgbClr val="738AC8">
                  <a:lumMod val="50000"/>
                </a:srgbClr>
              </a:solidFill>
            </a:endParaRPr>
          </a:p>
          <a:p>
            <a:pPr marL="1912391" lvl="1" indent="-457200">
              <a:buFontTx/>
              <a:buChar char="-"/>
            </a:pPr>
            <a:endParaRPr lang="en-US" dirty="0" smtClean="0">
              <a:solidFill>
                <a:srgbClr val="738AC8">
                  <a:lumMod val="50000"/>
                </a:srgbClr>
              </a:solidFill>
            </a:endParaRPr>
          </a:p>
          <a:p>
            <a:pPr lvl="0"/>
            <a:endParaRPr lang="en-US" dirty="0">
              <a:solidFill>
                <a:srgbClr val="738AC8">
                  <a:lumMod val="50000"/>
                </a:srgbClr>
              </a:solidFill>
            </a:endParaRPr>
          </a:p>
          <a:p>
            <a:pPr lvl="1" indent="0">
              <a:buNone/>
            </a:pPr>
            <a:r>
              <a:rPr lang="en-US" dirty="0" smtClean="0"/>
              <a:t>  </a:t>
            </a:r>
            <a:endParaRPr lang="en-US" dirty="0"/>
          </a:p>
        </p:txBody>
      </p:sp>
      <p:sp>
        <p:nvSpPr>
          <p:cNvPr id="343" name="Text Placeholder 342"/>
          <p:cNvSpPr>
            <a:spLocks noGrp="1"/>
          </p:cNvSpPr>
          <p:nvPr>
            <p:ph type="body" sz="quarter" idx="29"/>
          </p:nvPr>
        </p:nvSpPr>
        <p:spPr>
          <a:xfrm>
            <a:off x="15340701" y="35563756"/>
            <a:ext cx="14276605" cy="800265"/>
          </a:xfrm>
        </p:spPr>
        <p:txBody>
          <a:bodyPr/>
          <a:lstStyle/>
          <a:p>
            <a:r>
              <a:rPr lang="en-US" dirty="0" smtClean="0"/>
              <a:t>Conclusion</a:t>
            </a:r>
            <a:endParaRPr lang="en-US" dirty="0"/>
          </a:p>
        </p:txBody>
      </p:sp>
      <p:sp>
        <p:nvSpPr>
          <p:cNvPr id="344" name="Text Placeholder 343"/>
          <p:cNvSpPr>
            <a:spLocks noGrp="1"/>
          </p:cNvSpPr>
          <p:nvPr>
            <p:ph type="body" sz="quarter" idx="30"/>
          </p:nvPr>
        </p:nvSpPr>
        <p:spPr>
          <a:xfrm>
            <a:off x="15353329" y="34204184"/>
            <a:ext cx="14283756" cy="883014"/>
          </a:xfrm>
        </p:spPr>
        <p:txBody>
          <a:bodyPr/>
          <a:lstStyle/>
          <a:p>
            <a:r>
              <a:rPr lang="en-US" dirty="0" smtClean="0"/>
              <a:t> </a:t>
            </a:r>
          </a:p>
        </p:txBody>
      </p:sp>
      <p:sp>
        <p:nvSpPr>
          <p:cNvPr id="346" name="Text Placeholder 345"/>
          <p:cNvSpPr>
            <a:spLocks noGrp="1"/>
          </p:cNvSpPr>
          <p:nvPr>
            <p:ph type="body" sz="quarter" idx="96"/>
          </p:nvPr>
        </p:nvSpPr>
        <p:spPr>
          <a:xfrm>
            <a:off x="612536" y="16005038"/>
            <a:ext cx="14300387" cy="6562517"/>
          </a:xfrm>
        </p:spPr>
        <p:txBody>
          <a:body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a:solidFill>
                  <a:srgbClr val="000000"/>
                </a:solidFill>
                <a:latin typeface="Trebuchet MS"/>
                <a:cs typeface="Trebuchet MS"/>
              </a:rPr>
              <a:t>Solution </a:t>
            </a:r>
            <a:r>
              <a:rPr lang="en-US" sz="3200" dirty="0" smtClean="0">
                <a:solidFill>
                  <a:srgbClr val="000000"/>
                </a:solidFill>
                <a:latin typeface="Trebuchet MS"/>
                <a:cs typeface="Trebuchet MS"/>
              </a:rPr>
              <a:t>requirements:</a:t>
            </a:r>
            <a:endParaRPr lang="en-US" sz="3200" dirty="0">
              <a:solidFill>
                <a:srgbClr val="000000"/>
              </a:solidFill>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solidFill>
                  <a:srgbClr val="000000"/>
                </a:solidFill>
                <a:latin typeface="Trebuchet MS"/>
                <a:cs typeface="Trebuchet MS"/>
              </a:rPr>
              <a:t>Detect anomaly traffic in an early-stage</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solidFill>
                  <a:srgbClr val="000000"/>
                </a:solidFill>
                <a:latin typeface="Trebuchet MS"/>
                <a:cs typeface="Trebuchet MS"/>
              </a:rPr>
              <a:t>Quickly react to mitigate the possible attack</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solidFill>
                  <a:srgbClr val="000000"/>
                </a:solidFill>
                <a:latin typeface="Trebuchet MS"/>
                <a:cs typeface="Trebuchet MS"/>
              </a:rPr>
              <a:t>Be applicable for large-scale network including a number of distributed networks</a:t>
            </a:r>
            <a:r>
              <a:rPr lang="en-US" sz="2400" dirty="0">
                <a:solidFill>
                  <a:srgbClr val="000000"/>
                </a:solidFill>
                <a:latin typeface="Trebuchet MS"/>
                <a:cs typeface="Trebuchet MS"/>
              </a:rPr>
              <a:t>    </a:t>
            </a: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a:solidFill>
                  <a:srgbClr val="000000"/>
                </a:solidFill>
                <a:latin typeface="Trebuchet MS"/>
                <a:cs typeface="Trebuchet MS"/>
              </a:rPr>
              <a:t>Challenges:</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solidFill>
                  <a:srgbClr val="000000"/>
                </a:solidFill>
                <a:latin typeface="Trebuchet MS"/>
                <a:cs typeface="Trebuchet MS"/>
              </a:rPr>
              <a:t>Similarity between abnormal traffic and normal traffic</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solidFill>
                  <a:srgbClr val="000000"/>
                </a:solidFill>
                <a:latin typeface="Trebuchet MS"/>
                <a:cs typeface="Trebuchet MS"/>
              </a:rPr>
              <a:t>Early-stage detection is challenging since </a:t>
            </a:r>
            <a:r>
              <a:rPr lang="en-US" sz="2800" dirty="0" smtClean="0">
                <a:solidFill>
                  <a:srgbClr val="000000"/>
                </a:solidFill>
                <a:latin typeface="Trebuchet MS"/>
                <a:cs typeface="Trebuchet MS"/>
              </a:rPr>
              <a:t>retrieving </a:t>
            </a:r>
            <a:r>
              <a:rPr lang="en-US" sz="2800" dirty="0">
                <a:solidFill>
                  <a:srgbClr val="000000"/>
                </a:solidFill>
                <a:latin typeface="Trebuchet MS"/>
                <a:cs typeface="Trebuchet MS"/>
              </a:rPr>
              <a:t>data for </a:t>
            </a:r>
            <a:r>
              <a:rPr lang="en-US" sz="2800" dirty="0" smtClean="0">
                <a:solidFill>
                  <a:srgbClr val="000000"/>
                </a:solidFill>
                <a:latin typeface="Trebuchet MS"/>
                <a:cs typeface="Trebuchet MS"/>
              </a:rPr>
              <a:t>analysis is time consuming </a:t>
            </a:r>
            <a:endParaRPr lang="en-US" sz="2800" dirty="0">
              <a:solidFill>
                <a:srgbClr val="000000"/>
              </a:solidFill>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solidFill>
                  <a:srgbClr val="000000"/>
                </a:solidFill>
                <a:latin typeface="Trebuchet MS"/>
                <a:cs typeface="Trebuchet MS"/>
              </a:rPr>
              <a:t>Challenges in </a:t>
            </a:r>
            <a:r>
              <a:rPr lang="en-US" sz="2800" dirty="0" smtClean="0">
                <a:solidFill>
                  <a:srgbClr val="000000"/>
                </a:solidFill>
                <a:latin typeface="Trebuchet MS"/>
                <a:cs typeface="Trebuchet MS"/>
              </a:rPr>
              <a:t>implementation, deployment </a:t>
            </a:r>
            <a:r>
              <a:rPr lang="en-US" sz="2800" dirty="0">
                <a:solidFill>
                  <a:srgbClr val="000000"/>
                </a:solidFill>
                <a:latin typeface="Trebuchet MS"/>
                <a:cs typeface="Trebuchet MS"/>
              </a:rPr>
              <a:t>and </a:t>
            </a:r>
            <a:r>
              <a:rPr lang="en-US" sz="2800" dirty="0" smtClean="0">
                <a:solidFill>
                  <a:srgbClr val="000000"/>
                </a:solidFill>
                <a:latin typeface="Trebuchet MS"/>
                <a:cs typeface="Trebuchet MS"/>
              </a:rPr>
              <a:t>experiment solution </a:t>
            </a:r>
            <a:r>
              <a:rPr lang="en-US" sz="2800" dirty="0">
                <a:solidFill>
                  <a:srgbClr val="000000"/>
                </a:solidFill>
                <a:latin typeface="Trebuchet MS"/>
                <a:cs typeface="Trebuchet MS"/>
              </a:rPr>
              <a:t>in large-scale </a:t>
            </a:r>
            <a:r>
              <a:rPr lang="en-US" sz="2800" dirty="0" smtClean="0">
                <a:solidFill>
                  <a:srgbClr val="000000"/>
                </a:solidFill>
                <a:latin typeface="Trebuchet MS"/>
                <a:cs typeface="Trebuchet MS"/>
              </a:rPr>
              <a:t>networks </a:t>
            </a:r>
            <a:endParaRPr lang="en-US" sz="2800" dirty="0">
              <a:solidFill>
                <a:srgbClr val="000000"/>
              </a:solidFill>
              <a:latin typeface="Trebuchet MS"/>
              <a:cs typeface="Trebuchet MS"/>
            </a:endParaRPr>
          </a:p>
          <a:p>
            <a:endParaRPr lang="en-US" dirty="0"/>
          </a:p>
        </p:txBody>
      </p:sp>
      <p:sp>
        <p:nvSpPr>
          <p:cNvPr id="383" name="Text Placeholder 382"/>
          <p:cNvSpPr>
            <a:spLocks noGrp="1"/>
          </p:cNvSpPr>
          <p:nvPr>
            <p:ph type="body" sz="quarter" idx="150"/>
          </p:nvPr>
        </p:nvSpPr>
        <p:spPr/>
        <p:txBody>
          <a:bodyPr/>
          <a:lstStyle/>
          <a:p>
            <a:r>
              <a:rPr lang="en-US" dirty="0" smtClean="0"/>
              <a:t>National Institute of Informatics, Japan</a:t>
            </a:r>
            <a:endParaRPr lang="en-US" dirty="0"/>
          </a:p>
        </p:txBody>
      </p:sp>
      <p:sp>
        <p:nvSpPr>
          <p:cNvPr id="384" name="Text Placeholder 383"/>
          <p:cNvSpPr>
            <a:spLocks noGrp="1"/>
          </p:cNvSpPr>
          <p:nvPr>
            <p:ph type="body" sz="quarter" idx="151"/>
          </p:nvPr>
        </p:nvSpPr>
        <p:spPr>
          <a:xfrm>
            <a:off x="4387573" y="2963263"/>
            <a:ext cx="21796741" cy="857356"/>
          </a:xfrm>
        </p:spPr>
        <p:txBody>
          <a:bodyPr>
            <a:normAutofit fontScale="85000" lnSpcReduction="20000"/>
          </a:bodyPr>
          <a:lstStyle/>
          <a:p>
            <a:r>
              <a:rPr lang="en-US" dirty="0" smtClean="0"/>
              <a:t>Thien </a:t>
            </a:r>
            <a:r>
              <a:rPr lang="en-US" dirty="0" err="1" smtClean="0"/>
              <a:t>Xuan</a:t>
            </a:r>
            <a:r>
              <a:rPr lang="en-US" dirty="0" smtClean="0"/>
              <a:t> Phan, Kensuke Fukuda</a:t>
            </a:r>
            <a:endParaRPr lang="en-US" dirty="0"/>
          </a:p>
        </p:txBody>
      </p:sp>
      <p:sp>
        <p:nvSpPr>
          <p:cNvPr id="385" name="Text Placeholder 384"/>
          <p:cNvSpPr>
            <a:spLocks noGrp="1"/>
          </p:cNvSpPr>
          <p:nvPr>
            <p:ph type="body" sz="quarter" idx="153"/>
          </p:nvPr>
        </p:nvSpPr>
        <p:spPr>
          <a:xfrm>
            <a:off x="2771097" y="492939"/>
            <a:ext cx="25209299" cy="2470323"/>
          </a:xfrm>
        </p:spPr>
        <p:txBody>
          <a:bodyPr>
            <a:normAutofit fontScale="92500" lnSpcReduction="20000"/>
          </a:bodyPr>
          <a:lstStyle/>
          <a:p>
            <a:r>
              <a:rPr lang="en-US" dirty="0" smtClean="0"/>
              <a:t>Early-stage anomaly detection and mitigation in large-scale networks</a:t>
            </a:r>
            <a:endParaRPr lang="en-US" dirty="0"/>
          </a:p>
        </p:txBody>
      </p:sp>
      <p:pic>
        <p:nvPicPr>
          <p:cNvPr id="2" name="Picture 1"/>
          <p:cNvPicPr>
            <a:picLocks noChangeAspect="1"/>
          </p:cNvPicPr>
          <p:nvPr/>
        </p:nvPicPr>
        <p:blipFill>
          <a:blip r:embed="rId3"/>
          <a:stretch>
            <a:fillRect/>
          </a:stretch>
        </p:blipFill>
        <p:spPr>
          <a:xfrm>
            <a:off x="790368" y="23397749"/>
            <a:ext cx="13924316" cy="10046658"/>
          </a:xfrm>
          <a:prstGeom prst="rect">
            <a:avLst/>
          </a:prstGeom>
        </p:spPr>
      </p:pic>
      <p:sp>
        <p:nvSpPr>
          <p:cNvPr id="16" name="Text Placeholder 340"/>
          <p:cNvSpPr txBox="1">
            <a:spLocks/>
          </p:cNvSpPr>
          <p:nvPr/>
        </p:nvSpPr>
        <p:spPr>
          <a:xfrm>
            <a:off x="15365956" y="30956217"/>
            <a:ext cx="14283756" cy="800265"/>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Impact</a:t>
            </a:r>
            <a:r>
              <a:rPr lang="en-US" dirty="0" smtClean="0"/>
              <a:t> </a:t>
            </a:r>
            <a:endParaRPr lang="en-US" dirty="0"/>
          </a:p>
        </p:txBody>
      </p:sp>
      <p:sp>
        <p:nvSpPr>
          <p:cNvPr id="17" name="Text Placeholder 341"/>
          <p:cNvSpPr txBox="1">
            <a:spLocks/>
          </p:cNvSpPr>
          <p:nvPr/>
        </p:nvSpPr>
        <p:spPr>
          <a:xfrm>
            <a:off x="15353329" y="40201400"/>
            <a:ext cx="14289232"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US" sz="3200" dirty="0" smtClean="0"/>
              <a:t>SOKENDAI - 2015 International Communication Program </a:t>
            </a:r>
            <a:endParaRPr lang="en-US" sz="3200" dirty="0"/>
          </a:p>
        </p:txBody>
      </p:sp>
      <p:sp>
        <p:nvSpPr>
          <p:cNvPr id="18" name="Text Placeholder 341"/>
          <p:cNvSpPr txBox="1">
            <a:spLocks/>
          </p:cNvSpPr>
          <p:nvPr/>
        </p:nvSpPr>
        <p:spPr>
          <a:xfrm>
            <a:off x="15500253" y="25544808"/>
            <a:ext cx="14289232" cy="5811542"/>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chemeClr val="tx1"/>
                </a:solidFill>
              </a:rPr>
              <a:t>SDN controller platform: Floodlight</a:t>
            </a: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chemeClr val="tx1"/>
                </a:solidFill>
              </a:rPr>
              <a:t>SDN network deployment: </a:t>
            </a:r>
            <a:r>
              <a:rPr lang="en-US" sz="3200" dirty="0" err="1" smtClean="0">
                <a:solidFill>
                  <a:schemeClr val="tx1"/>
                </a:solidFill>
              </a:rPr>
              <a:t>OpenvSwitch</a:t>
            </a:r>
            <a:r>
              <a:rPr lang="en-US" sz="3200" dirty="0" smtClean="0">
                <a:solidFill>
                  <a:schemeClr val="tx1"/>
                </a:solidFill>
              </a:rPr>
              <a:t> (software switch), Pica8 (physical switch)</a:t>
            </a: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chemeClr val="tx1"/>
                </a:solidFill>
                <a:latin typeface="Trebuchet MS"/>
                <a:cs typeface="Trebuchet MS"/>
              </a:rPr>
              <a:t>Evaluation metrics:</a:t>
            </a:r>
            <a:endParaRPr lang="en-US" sz="3200" dirty="0">
              <a:solidFill>
                <a:schemeClr val="tx1"/>
              </a:solidFill>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latin typeface="Trebuchet MS"/>
                <a:cs typeface="Trebuchet MS"/>
              </a:rPr>
              <a:t>Detection </a:t>
            </a:r>
            <a:r>
              <a:rPr lang="en-US" sz="2800" dirty="0" smtClean="0">
                <a:latin typeface="Trebuchet MS"/>
                <a:cs typeface="Trebuchet MS"/>
              </a:rPr>
              <a:t>time</a:t>
            </a:r>
            <a:endParaRPr lang="en-US" sz="2800" dirty="0">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latin typeface="Trebuchet MS"/>
                <a:cs typeface="Trebuchet MS"/>
              </a:rPr>
              <a:t>Accuracy: </a:t>
            </a:r>
            <a:r>
              <a:rPr lang="en-US" sz="2800" dirty="0" smtClean="0">
                <a:latin typeface="Trebuchet MS"/>
                <a:cs typeface="Trebuchet MS"/>
              </a:rPr>
              <a:t>detection </a:t>
            </a:r>
            <a:r>
              <a:rPr lang="en-US" sz="2800" dirty="0">
                <a:latin typeface="Trebuchet MS"/>
                <a:cs typeface="Trebuchet MS"/>
              </a:rPr>
              <a:t>r</a:t>
            </a:r>
            <a:r>
              <a:rPr lang="en-US" sz="2800" dirty="0" smtClean="0">
                <a:latin typeface="Trebuchet MS"/>
                <a:cs typeface="Trebuchet MS"/>
              </a:rPr>
              <a:t>ate </a:t>
            </a:r>
            <a:r>
              <a:rPr lang="en-US" sz="2800" dirty="0">
                <a:latin typeface="Trebuchet MS"/>
                <a:cs typeface="Trebuchet MS"/>
              </a:rPr>
              <a:t>(DR), </a:t>
            </a:r>
            <a:r>
              <a:rPr lang="en-US" sz="2800" dirty="0" smtClean="0">
                <a:latin typeface="Trebuchet MS"/>
                <a:cs typeface="Trebuchet MS"/>
              </a:rPr>
              <a:t>false positive rate (FP)</a:t>
            </a:r>
            <a:endParaRPr lang="en-US" sz="2800" dirty="0">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latin typeface="Trebuchet MS"/>
                <a:cs typeface="Trebuchet MS"/>
              </a:rPr>
              <a:t>Effectiveness of mitigation: time for react/recover network services after attack </a:t>
            </a:r>
            <a:r>
              <a:rPr lang="en-US" sz="2800" dirty="0" smtClean="0">
                <a:latin typeface="Trebuchet MS"/>
                <a:cs typeface="Trebuchet MS"/>
              </a:rPr>
              <a:t>detected</a:t>
            </a:r>
            <a:endParaRPr lang="en-US" sz="2800" dirty="0">
              <a:latin typeface="Trebuchet MS"/>
              <a:cs typeface="Trebuchet MS"/>
            </a:endParaRPr>
          </a:p>
          <a:p>
            <a:pPr>
              <a:lnSpc>
                <a:spcPct val="110000"/>
              </a:lnSpc>
            </a:pPr>
            <a:r>
              <a:rPr lang="en-US" dirty="0" smtClean="0">
                <a:solidFill>
                  <a:schemeClr val="tx1"/>
                </a:solidFill>
              </a:rPr>
              <a:t> </a:t>
            </a:r>
            <a:endParaRPr lang="en-US" dirty="0">
              <a:solidFill>
                <a:schemeClr val="tx1"/>
              </a:solidFill>
            </a:endParaRPr>
          </a:p>
        </p:txBody>
      </p:sp>
      <p:sp>
        <p:nvSpPr>
          <p:cNvPr id="20" name="Text Placeholder 340"/>
          <p:cNvSpPr txBox="1">
            <a:spLocks/>
          </p:cNvSpPr>
          <p:nvPr/>
        </p:nvSpPr>
        <p:spPr>
          <a:xfrm>
            <a:off x="652844" y="22002153"/>
            <a:ext cx="14283756" cy="800265"/>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Proposed solution </a:t>
            </a:r>
            <a:endParaRPr lang="en-US" dirty="0"/>
          </a:p>
        </p:txBody>
      </p:sp>
      <p:sp>
        <p:nvSpPr>
          <p:cNvPr id="21" name="Text Placeholder 341"/>
          <p:cNvSpPr txBox="1">
            <a:spLocks/>
          </p:cNvSpPr>
          <p:nvPr/>
        </p:nvSpPr>
        <p:spPr>
          <a:xfrm>
            <a:off x="15494777" y="21684865"/>
            <a:ext cx="14289232" cy="8976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 </a:t>
            </a:r>
            <a:endParaRPr lang="en-US" dirty="0"/>
          </a:p>
        </p:txBody>
      </p:sp>
      <p:sp>
        <p:nvSpPr>
          <p:cNvPr id="22" name="Text Placeholder 341"/>
          <p:cNvSpPr txBox="1">
            <a:spLocks/>
          </p:cNvSpPr>
          <p:nvPr/>
        </p:nvSpPr>
        <p:spPr>
          <a:xfrm>
            <a:off x="15647177" y="21837265"/>
            <a:ext cx="14289232" cy="8976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 </a:t>
            </a:r>
            <a:endParaRPr lang="en-US" dirty="0"/>
          </a:p>
        </p:txBody>
      </p:sp>
      <p:pic>
        <p:nvPicPr>
          <p:cNvPr id="8" name="Picture 7"/>
          <p:cNvPicPr>
            <a:picLocks noChangeAspect="1"/>
          </p:cNvPicPr>
          <p:nvPr/>
        </p:nvPicPr>
        <p:blipFill>
          <a:blip r:embed="rId4"/>
          <a:stretch>
            <a:fillRect/>
          </a:stretch>
        </p:blipFill>
        <p:spPr>
          <a:xfrm>
            <a:off x="17144832" y="20815511"/>
            <a:ext cx="7568644" cy="1654348"/>
          </a:xfrm>
          <a:prstGeom prst="rect">
            <a:avLst/>
          </a:prstGeom>
        </p:spPr>
      </p:pic>
      <p:pic>
        <p:nvPicPr>
          <p:cNvPr id="3" name="Picture 2"/>
          <p:cNvPicPr>
            <a:picLocks noChangeAspect="1"/>
          </p:cNvPicPr>
          <p:nvPr/>
        </p:nvPicPr>
        <p:blipFill>
          <a:blip r:embed="rId5"/>
          <a:stretch>
            <a:fillRect/>
          </a:stretch>
        </p:blipFill>
        <p:spPr>
          <a:xfrm>
            <a:off x="25347871" y="21057519"/>
            <a:ext cx="2387475" cy="1170332"/>
          </a:xfrm>
          <a:prstGeom prst="rect">
            <a:avLst/>
          </a:prstGeom>
        </p:spPr>
      </p:pic>
      <p:sp>
        <p:nvSpPr>
          <p:cNvPr id="33" name="Text Placeholder 341"/>
          <p:cNvSpPr txBox="1">
            <a:spLocks/>
          </p:cNvSpPr>
          <p:nvPr/>
        </p:nvSpPr>
        <p:spPr>
          <a:xfrm>
            <a:off x="15500253" y="32010833"/>
            <a:ext cx="14289232" cy="2867147"/>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chemeClr val="tx1"/>
                </a:solidFill>
              </a:rPr>
              <a:t>Potentially applied to build anomaly detection systems for large-scale networks</a:t>
            </a:r>
            <a:endParaRPr lang="en-US" sz="3200" dirty="0">
              <a:solidFill>
                <a:schemeClr val="tx1"/>
              </a:solidFill>
            </a:endParaRP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chemeClr val="tx1"/>
                </a:solidFill>
              </a:rPr>
              <a:t>Protect </a:t>
            </a:r>
            <a:r>
              <a:rPr lang="en-US" sz="3200" dirty="0" smtClean="0">
                <a:solidFill>
                  <a:schemeClr val="tx1"/>
                </a:solidFill>
              </a:rPr>
              <a:t>networks in real-life: organizational networks, company networks, research institutes, universities,...</a:t>
            </a:r>
            <a:endParaRPr lang="en-US" sz="3200" dirty="0">
              <a:solidFill>
                <a:schemeClr val="tx1"/>
              </a:solidFill>
            </a:endParaRPr>
          </a:p>
        </p:txBody>
      </p:sp>
      <p:cxnSp>
        <p:nvCxnSpPr>
          <p:cNvPr id="34" name="Straight Connector 33"/>
          <p:cNvCxnSpPr/>
          <p:nvPr/>
        </p:nvCxnSpPr>
        <p:spPr>
          <a:xfrm>
            <a:off x="16534533" y="39930935"/>
            <a:ext cx="11200813"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sp>
        <p:nvSpPr>
          <p:cNvPr id="35" name="Text Placeholder 341"/>
          <p:cNvSpPr txBox="1">
            <a:spLocks/>
          </p:cNvSpPr>
          <p:nvPr/>
        </p:nvSpPr>
        <p:spPr>
          <a:xfrm>
            <a:off x="15365956" y="36458187"/>
            <a:ext cx="14289232" cy="258194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chemeClr val="tx1"/>
                </a:solidFill>
              </a:rPr>
              <a:t>Anomaly detection ar</a:t>
            </a:r>
            <a:r>
              <a:rPr lang="en-US" sz="3200" dirty="0" smtClean="0">
                <a:solidFill>
                  <a:schemeClr val="tx1"/>
                </a:solidFill>
              </a:rPr>
              <a:t>chitecture based on SDN</a:t>
            </a: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chemeClr val="tx1"/>
                </a:solidFill>
              </a:rPr>
              <a:t>Anomaly detection method </a:t>
            </a: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chemeClr val="tx1"/>
                </a:solidFill>
              </a:rPr>
              <a:t>Deployment and experiment plan for solution evaluation </a:t>
            </a:r>
            <a:endParaRPr lang="en-US" sz="3200" dirty="0">
              <a:solidFill>
                <a:schemeClr val="tx1"/>
              </a:solidFill>
            </a:endParaRPr>
          </a:p>
        </p:txBody>
      </p:sp>
    </p:spTree>
    <p:extLst>
      <p:ext uri="{BB962C8B-B14F-4D97-AF65-F5344CB8AC3E}">
        <p14:creationId xmlns:p14="http://schemas.microsoft.com/office/powerpoint/2010/main" val="38748692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679</TotalTime>
  <Words>694</Words>
  <Application>Microsoft Macintosh PowerPoint</Application>
  <PresentationFormat>Custom</PresentationFormat>
  <Paragraphs>103</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Thien Phan</cp:lastModifiedBy>
  <cp:revision>296</cp:revision>
  <dcterms:created xsi:type="dcterms:W3CDTF">2012-02-10T00:21:22Z</dcterms:created>
  <dcterms:modified xsi:type="dcterms:W3CDTF">2015-06-09T14:30:59Z</dcterms:modified>
</cp:coreProperties>
</file>